
<file path=[Content_Types].xml><?xml version="1.0" encoding="utf-8"?>
<Types xmlns="http://schemas.openxmlformats.org/package/2006/content-types">
  <Default Extension="bin" ContentType="application/vnd.openxmlformats-officedocument.oleObject"/>
  <Default Extension="png" ContentType="image/png"/>
  <Default Extension="jpeg" ContentType="image/jpeg"/>
  <Default Extension="emf" ContentType="image/x-emf"/>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1" r:id="rId1"/>
    <p:sldMasterId id="2147483692" r:id="rId2"/>
    <p:sldMasterId id="2147483693" r:id="rId3"/>
    <p:sldMasterId id="2147483694" r:id="rId4"/>
    <p:sldMasterId id="2147483695" r:id="rId5"/>
    <p:sldMasterId id="2147483702" r:id="rId6"/>
  </p:sldMasterIdLst>
  <p:notesMasterIdLst>
    <p:notesMasterId r:id="rId123"/>
  </p:notesMasterIdLst>
  <p:handoutMasterIdLst>
    <p:handoutMasterId r:id="rId124"/>
  </p:handoutMasterIdLst>
  <p:sldIdLst>
    <p:sldId id="257" r:id="rId7"/>
    <p:sldId id="321" r:id="rId8"/>
    <p:sldId id="258" r:id="rId9"/>
    <p:sldId id="259" r:id="rId10"/>
    <p:sldId id="260" r:id="rId11"/>
    <p:sldId id="323" r:id="rId12"/>
    <p:sldId id="262" r:id="rId13"/>
    <p:sldId id="324" r:id="rId14"/>
    <p:sldId id="263" r:id="rId15"/>
    <p:sldId id="264" r:id="rId16"/>
    <p:sldId id="265" r:id="rId17"/>
    <p:sldId id="266" r:id="rId18"/>
    <p:sldId id="325" r:id="rId19"/>
    <p:sldId id="267" r:id="rId20"/>
    <p:sldId id="268" r:id="rId21"/>
    <p:sldId id="269" r:id="rId22"/>
    <p:sldId id="270" r:id="rId23"/>
    <p:sldId id="271" r:id="rId24"/>
    <p:sldId id="272" r:id="rId25"/>
    <p:sldId id="326" r:id="rId26"/>
    <p:sldId id="273" r:id="rId27"/>
    <p:sldId id="328" r:id="rId28"/>
    <p:sldId id="274" r:id="rId29"/>
    <p:sldId id="331" r:id="rId30"/>
    <p:sldId id="330" r:id="rId31"/>
    <p:sldId id="332" r:id="rId32"/>
    <p:sldId id="333" r:id="rId33"/>
    <p:sldId id="276" r:id="rId34"/>
    <p:sldId id="275" r:id="rId35"/>
    <p:sldId id="334" r:id="rId36"/>
    <p:sldId id="337" r:id="rId37"/>
    <p:sldId id="335" r:id="rId38"/>
    <p:sldId id="277" r:id="rId39"/>
    <p:sldId id="336" r:id="rId40"/>
    <p:sldId id="279" r:id="rId41"/>
    <p:sldId id="280" r:id="rId42"/>
    <p:sldId id="338" r:id="rId43"/>
    <p:sldId id="281" r:id="rId44"/>
    <p:sldId id="339" r:id="rId45"/>
    <p:sldId id="341" r:id="rId46"/>
    <p:sldId id="342" r:id="rId47"/>
    <p:sldId id="283" r:id="rId48"/>
    <p:sldId id="340" r:id="rId49"/>
    <p:sldId id="343" r:id="rId50"/>
    <p:sldId id="344" r:id="rId51"/>
    <p:sldId id="284" r:id="rId52"/>
    <p:sldId id="285" r:id="rId53"/>
    <p:sldId id="345" r:id="rId54"/>
    <p:sldId id="286" r:id="rId55"/>
    <p:sldId id="346" r:id="rId56"/>
    <p:sldId id="347" r:id="rId57"/>
    <p:sldId id="348" r:id="rId58"/>
    <p:sldId id="349" r:id="rId59"/>
    <p:sldId id="350" r:id="rId60"/>
    <p:sldId id="351" r:id="rId61"/>
    <p:sldId id="352" r:id="rId62"/>
    <p:sldId id="287" r:id="rId63"/>
    <p:sldId id="353" r:id="rId64"/>
    <p:sldId id="288" r:id="rId65"/>
    <p:sldId id="289" r:id="rId66"/>
    <p:sldId id="355" r:id="rId67"/>
    <p:sldId id="356" r:id="rId68"/>
    <p:sldId id="357" r:id="rId69"/>
    <p:sldId id="358" r:id="rId70"/>
    <p:sldId id="354" r:id="rId71"/>
    <p:sldId id="290" r:id="rId72"/>
    <p:sldId id="360" r:id="rId73"/>
    <p:sldId id="361" r:id="rId74"/>
    <p:sldId id="359" r:id="rId75"/>
    <p:sldId id="291" r:id="rId76"/>
    <p:sldId id="292" r:id="rId77"/>
    <p:sldId id="296" r:id="rId78"/>
    <p:sldId id="297" r:id="rId79"/>
    <p:sldId id="362" r:id="rId80"/>
    <p:sldId id="363" r:id="rId81"/>
    <p:sldId id="298" r:id="rId82"/>
    <p:sldId id="299" r:id="rId83"/>
    <p:sldId id="364" r:id="rId84"/>
    <p:sldId id="300" r:id="rId85"/>
    <p:sldId id="301" r:id="rId86"/>
    <p:sldId id="302" r:id="rId87"/>
    <p:sldId id="365" r:id="rId88"/>
    <p:sldId id="303" r:id="rId89"/>
    <p:sldId id="304" r:id="rId90"/>
    <p:sldId id="366" r:id="rId91"/>
    <p:sldId id="305" r:id="rId92"/>
    <p:sldId id="367" r:id="rId93"/>
    <p:sldId id="306" r:id="rId94"/>
    <p:sldId id="368" r:id="rId95"/>
    <p:sldId id="369" r:id="rId96"/>
    <p:sldId id="307" r:id="rId97"/>
    <p:sldId id="370" r:id="rId98"/>
    <p:sldId id="308" r:id="rId99"/>
    <p:sldId id="372" r:id="rId100"/>
    <p:sldId id="371" r:id="rId101"/>
    <p:sldId id="374" r:id="rId102"/>
    <p:sldId id="373" r:id="rId103"/>
    <p:sldId id="309" r:id="rId104"/>
    <p:sldId id="375" r:id="rId105"/>
    <p:sldId id="310" r:id="rId106"/>
    <p:sldId id="376" r:id="rId107"/>
    <p:sldId id="377" r:id="rId108"/>
    <p:sldId id="311" r:id="rId109"/>
    <p:sldId id="378" r:id="rId110"/>
    <p:sldId id="379" r:id="rId111"/>
    <p:sldId id="312" r:id="rId112"/>
    <p:sldId id="380" r:id="rId113"/>
    <p:sldId id="314" r:id="rId114"/>
    <p:sldId id="381" r:id="rId115"/>
    <p:sldId id="315" r:id="rId116"/>
    <p:sldId id="316" r:id="rId117"/>
    <p:sldId id="382" r:id="rId118"/>
    <p:sldId id="317" r:id="rId119"/>
    <p:sldId id="318" r:id="rId120"/>
    <p:sldId id="319" r:id="rId121"/>
    <p:sldId id="383" r:id="rId122"/>
  </p:sldIdLst>
  <p:sldSz cx="9144000" cy="6858000" type="screen4x3"/>
  <p:notesSz cx="6858000" cy="9144000"/>
  <p:defaultTextStyle>
    <a:defPPr>
      <a:defRPr lang="zh-CN"/>
    </a:defPPr>
    <a:lvl1pPr algn="l" rtl="0" fontAlgn="base">
      <a:spcBef>
        <a:spcPct val="0"/>
      </a:spcBef>
      <a:spcAft>
        <a:spcPct val="0"/>
      </a:spcAft>
      <a:defRPr kumimoji="1" sz="2800" b="1" kern="1200">
        <a:solidFill>
          <a:srgbClr val="FFFFFF"/>
        </a:solidFill>
        <a:latin typeface="Times New Roman" pitchFamily="18" charset="0"/>
        <a:ea typeface="楷体_GB2312" pitchFamily="49" charset="-122"/>
        <a:cs typeface="+mn-cs"/>
      </a:defRPr>
    </a:lvl1pPr>
    <a:lvl2pPr marL="457200" algn="l" rtl="0" fontAlgn="base">
      <a:spcBef>
        <a:spcPct val="0"/>
      </a:spcBef>
      <a:spcAft>
        <a:spcPct val="0"/>
      </a:spcAft>
      <a:defRPr kumimoji="1" sz="2800" b="1" kern="1200">
        <a:solidFill>
          <a:srgbClr val="FFFFFF"/>
        </a:solidFill>
        <a:latin typeface="Times New Roman" pitchFamily="18" charset="0"/>
        <a:ea typeface="楷体_GB2312" pitchFamily="49" charset="-122"/>
        <a:cs typeface="+mn-cs"/>
      </a:defRPr>
    </a:lvl2pPr>
    <a:lvl3pPr marL="914400" algn="l" rtl="0" fontAlgn="base">
      <a:spcBef>
        <a:spcPct val="0"/>
      </a:spcBef>
      <a:spcAft>
        <a:spcPct val="0"/>
      </a:spcAft>
      <a:defRPr kumimoji="1" sz="2800" b="1" kern="1200">
        <a:solidFill>
          <a:srgbClr val="FFFFFF"/>
        </a:solidFill>
        <a:latin typeface="Times New Roman" pitchFamily="18" charset="0"/>
        <a:ea typeface="楷体_GB2312" pitchFamily="49" charset="-122"/>
        <a:cs typeface="+mn-cs"/>
      </a:defRPr>
    </a:lvl3pPr>
    <a:lvl4pPr marL="1371600" algn="l" rtl="0" fontAlgn="base">
      <a:spcBef>
        <a:spcPct val="0"/>
      </a:spcBef>
      <a:spcAft>
        <a:spcPct val="0"/>
      </a:spcAft>
      <a:defRPr kumimoji="1" sz="2800" b="1" kern="1200">
        <a:solidFill>
          <a:srgbClr val="FFFFFF"/>
        </a:solidFill>
        <a:latin typeface="Times New Roman" pitchFamily="18" charset="0"/>
        <a:ea typeface="楷体_GB2312" pitchFamily="49" charset="-122"/>
        <a:cs typeface="+mn-cs"/>
      </a:defRPr>
    </a:lvl4pPr>
    <a:lvl5pPr marL="1828800" algn="l" rtl="0" fontAlgn="base">
      <a:spcBef>
        <a:spcPct val="0"/>
      </a:spcBef>
      <a:spcAft>
        <a:spcPct val="0"/>
      </a:spcAft>
      <a:defRPr kumimoji="1" sz="2800" b="1" kern="1200">
        <a:solidFill>
          <a:srgbClr val="FFFFFF"/>
        </a:solidFill>
        <a:latin typeface="Times New Roman" pitchFamily="18" charset="0"/>
        <a:ea typeface="楷体_GB2312" pitchFamily="49" charset="-122"/>
        <a:cs typeface="+mn-cs"/>
      </a:defRPr>
    </a:lvl5pPr>
    <a:lvl6pPr marL="2286000" algn="l" defTabSz="914400" rtl="0" eaLnBrk="1" latinLnBrk="0" hangingPunct="1">
      <a:defRPr kumimoji="1" sz="2800" b="1" kern="1200">
        <a:solidFill>
          <a:srgbClr val="FFFFFF"/>
        </a:solidFill>
        <a:latin typeface="Times New Roman" pitchFamily="18" charset="0"/>
        <a:ea typeface="楷体_GB2312" pitchFamily="49" charset="-122"/>
        <a:cs typeface="+mn-cs"/>
      </a:defRPr>
    </a:lvl6pPr>
    <a:lvl7pPr marL="2743200" algn="l" defTabSz="914400" rtl="0" eaLnBrk="1" latinLnBrk="0" hangingPunct="1">
      <a:defRPr kumimoji="1" sz="2800" b="1" kern="1200">
        <a:solidFill>
          <a:srgbClr val="FFFFFF"/>
        </a:solidFill>
        <a:latin typeface="Times New Roman" pitchFamily="18" charset="0"/>
        <a:ea typeface="楷体_GB2312" pitchFamily="49" charset="-122"/>
        <a:cs typeface="+mn-cs"/>
      </a:defRPr>
    </a:lvl7pPr>
    <a:lvl8pPr marL="3200400" algn="l" defTabSz="914400" rtl="0" eaLnBrk="1" latinLnBrk="0" hangingPunct="1">
      <a:defRPr kumimoji="1" sz="2800" b="1" kern="1200">
        <a:solidFill>
          <a:srgbClr val="FFFFFF"/>
        </a:solidFill>
        <a:latin typeface="Times New Roman" pitchFamily="18" charset="0"/>
        <a:ea typeface="楷体_GB2312" pitchFamily="49" charset="-122"/>
        <a:cs typeface="+mn-cs"/>
      </a:defRPr>
    </a:lvl8pPr>
    <a:lvl9pPr marL="3657600" algn="l" defTabSz="914400" rtl="0" eaLnBrk="1" latinLnBrk="0" hangingPunct="1">
      <a:defRPr kumimoji="1" sz="2800" b="1" kern="1200">
        <a:solidFill>
          <a:srgbClr val="FFFFFF"/>
        </a:solidFill>
        <a:latin typeface="Times New Roman" pitchFamily="18" charset="0"/>
        <a:ea typeface="楷体_GB2312" pitchFamily="49"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366FF"/>
    <a:srgbClr val="FFFF66"/>
    <a:srgbClr val="A50021"/>
    <a:srgbClr val="FF0000"/>
    <a:srgbClr val="FF3399"/>
    <a:srgbClr val="66FF33"/>
    <a:srgbClr val="FFFFFF"/>
    <a:srgbClr val="FFFF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808" autoAdjust="0"/>
    <p:restoredTop sz="94792" autoAdjust="0"/>
  </p:normalViewPr>
  <p:slideViewPr>
    <p:cSldViewPr>
      <p:cViewPr>
        <p:scale>
          <a:sx n="60" d="100"/>
          <a:sy n="60" d="100"/>
        </p:scale>
        <p:origin x="-1788" y="-61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2376"/>
    </p:cViewPr>
  </p:sorterViewPr>
  <p:notesViewPr>
    <p:cSldViewPr>
      <p:cViewPr varScale="1">
        <p:scale>
          <a:sx n="46" d="100"/>
          <a:sy n="46" d="100"/>
        </p:scale>
        <p:origin x="-1362" y="-7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117" Type="http://schemas.openxmlformats.org/officeDocument/2006/relationships/slide" Target="slides/slide111.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slide" Target="slides/slide57.xml"/><Relationship Id="rId68" Type="http://schemas.openxmlformats.org/officeDocument/2006/relationships/slide" Target="slides/slide62.xml"/><Relationship Id="rId84" Type="http://schemas.openxmlformats.org/officeDocument/2006/relationships/slide" Target="slides/slide78.xml"/><Relationship Id="rId89" Type="http://schemas.openxmlformats.org/officeDocument/2006/relationships/slide" Target="slides/slide83.xml"/><Relationship Id="rId112" Type="http://schemas.openxmlformats.org/officeDocument/2006/relationships/slide" Target="slides/slide106.xml"/><Relationship Id="rId16" Type="http://schemas.openxmlformats.org/officeDocument/2006/relationships/slide" Target="slides/slide10.xml"/><Relationship Id="rId107" Type="http://schemas.openxmlformats.org/officeDocument/2006/relationships/slide" Target="slides/slide101.xml"/><Relationship Id="rId11" Type="http://schemas.openxmlformats.org/officeDocument/2006/relationships/slide" Target="slides/slide5.xml"/><Relationship Id="rId32" Type="http://schemas.openxmlformats.org/officeDocument/2006/relationships/slide" Target="slides/slide26.xml"/><Relationship Id="rId37" Type="http://schemas.openxmlformats.org/officeDocument/2006/relationships/slide" Target="slides/slide31.xml"/><Relationship Id="rId53" Type="http://schemas.openxmlformats.org/officeDocument/2006/relationships/slide" Target="slides/slide47.xml"/><Relationship Id="rId58" Type="http://schemas.openxmlformats.org/officeDocument/2006/relationships/slide" Target="slides/slide52.xml"/><Relationship Id="rId74" Type="http://schemas.openxmlformats.org/officeDocument/2006/relationships/slide" Target="slides/slide68.xml"/><Relationship Id="rId79" Type="http://schemas.openxmlformats.org/officeDocument/2006/relationships/slide" Target="slides/slide73.xml"/><Relationship Id="rId102" Type="http://schemas.openxmlformats.org/officeDocument/2006/relationships/slide" Target="slides/slide96.xml"/><Relationship Id="rId123" Type="http://schemas.openxmlformats.org/officeDocument/2006/relationships/notesMaster" Target="notesMasters/notesMaster1.xml"/><Relationship Id="rId128" Type="http://schemas.openxmlformats.org/officeDocument/2006/relationships/tableStyles" Target="tableStyles.xml"/><Relationship Id="rId5" Type="http://schemas.openxmlformats.org/officeDocument/2006/relationships/slideMaster" Target="slideMasters/slideMaster5.xml"/><Relationship Id="rId90" Type="http://schemas.openxmlformats.org/officeDocument/2006/relationships/slide" Target="slides/slide84.xml"/><Relationship Id="rId95" Type="http://schemas.openxmlformats.org/officeDocument/2006/relationships/slide" Target="slides/slide89.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slide" Target="slides/slide58.xml"/><Relationship Id="rId69" Type="http://schemas.openxmlformats.org/officeDocument/2006/relationships/slide" Target="slides/slide63.xml"/><Relationship Id="rId77" Type="http://schemas.openxmlformats.org/officeDocument/2006/relationships/slide" Target="slides/slide71.xml"/><Relationship Id="rId100" Type="http://schemas.openxmlformats.org/officeDocument/2006/relationships/slide" Target="slides/slide94.xml"/><Relationship Id="rId105" Type="http://schemas.openxmlformats.org/officeDocument/2006/relationships/slide" Target="slides/slide99.xml"/><Relationship Id="rId113" Type="http://schemas.openxmlformats.org/officeDocument/2006/relationships/slide" Target="slides/slide107.xml"/><Relationship Id="rId118" Type="http://schemas.openxmlformats.org/officeDocument/2006/relationships/slide" Target="slides/slide112.xml"/><Relationship Id="rId126" Type="http://schemas.openxmlformats.org/officeDocument/2006/relationships/viewProps" Target="viewProps.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80" Type="http://schemas.openxmlformats.org/officeDocument/2006/relationships/slide" Target="slides/slide74.xml"/><Relationship Id="rId85" Type="http://schemas.openxmlformats.org/officeDocument/2006/relationships/slide" Target="slides/slide79.xml"/><Relationship Id="rId93" Type="http://schemas.openxmlformats.org/officeDocument/2006/relationships/slide" Target="slides/slide87.xml"/><Relationship Id="rId98" Type="http://schemas.openxmlformats.org/officeDocument/2006/relationships/slide" Target="slides/slide92.xml"/><Relationship Id="rId121" Type="http://schemas.openxmlformats.org/officeDocument/2006/relationships/slide" Target="slides/slide115.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slide" Target="slides/slide61.xml"/><Relationship Id="rId103" Type="http://schemas.openxmlformats.org/officeDocument/2006/relationships/slide" Target="slides/slide97.xml"/><Relationship Id="rId108" Type="http://schemas.openxmlformats.org/officeDocument/2006/relationships/slide" Target="slides/slide102.xml"/><Relationship Id="rId116" Type="http://schemas.openxmlformats.org/officeDocument/2006/relationships/slide" Target="slides/slide110.xml"/><Relationship Id="rId124" Type="http://schemas.openxmlformats.org/officeDocument/2006/relationships/handoutMaster" Target="handoutMasters/handoutMaster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slide" Target="slides/slide64.xml"/><Relationship Id="rId75" Type="http://schemas.openxmlformats.org/officeDocument/2006/relationships/slide" Target="slides/slide69.xml"/><Relationship Id="rId83" Type="http://schemas.openxmlformats.org/officeDocument/2006/relationships/slide" Target="slides/slide77.xml"/><Relationship Id="rId88" Type="http://schemas.openxmlformats.org/officeDocument/2006/relationships/slide" Target="slides/slide82.xml"/><Relationship Id="rId91" Type="http://schemas.openxmlformats.org/officeDocument/2006/relationships/slide" Target="slides/slide85.xml"/><Relationship Id="rId96" Type="http://schemas.openxmlformats.org/officeDocument/2006/relationships/slide" Target="slides/slide90.xml"/><Relationship Id="rId111" Type="http://schemas.openxmlformats.org/officeDocument/2006/relationships/slide" Target="slides/slide105.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6" Type="http://schemas.openxmlformats.org/officeDocument/2006/relationships/slide" Target="slides/slide100.xml"/><Relationship Id="rId114" Type="http://schemas.openxmlformats.org/officeDocument/2006/relationships/slide" Target="slides/slide108.xml"/><Relationship Id="rId119" Type="http://schemas.openxmlformats.org/officeDocument/2006/relationships/slide" Target="slides/slide113.xml"/><Relationship Id="rId127" Type="http://schemas.openxmlformats.org/officeDocument/2006/relationships/theme" Target="theme/theme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slide" Target="slides/slide67.xml"/><Relationship Id="rId78" Type="http://schemas.openxmlformats.org/officeDocument/2006/relationships/slide" Target="slides/slide72.xml"/><Relationship Id="rId81" Type="http://schemas.openxmlformats.org/officeDocument/2006/relationships/slide" Target="slides/slide75.xml"/><Relationship Id="rId86" Type="http://schemas.openxmlformats.org/officeDocument/2006/relationships/slide" Target="slides/slide80.xml"/><Relationship Id="rId94" Type="http://schemas.openxmlformats.org/officeDocument/2006/relationships/slide" Target="slides/slide88.xml"/><Relationship Id="rId99" Type="http://schemas.openxmlformats.org/officeDocument/2006/relationships/slide" Target="slides/slide93.xml"/><Relationship Id="rId101" Type="http://schemas.openxmlformats.org/officeDocument/2006/relationships/slide" Target="slides/slide95.xml"/><Relationship Id="rId122" Type="http://schemas.openxmlformats.org/officeDocument/2006/relationships/slide" Target="slides/slide116.xml"/><Relationship Id="rId4" Type="http://schemas.openxmlformats.org/officeDocument/2006/relationships/slideMaster" Target="slideMasters/slideMaster4.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109" Type="http://schemas.openxmlformats.org/officeDocument/2006/relationships/slide" Target="slides/slide10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slide" Target="slides/slide70.xml"/><Relationship Id="rId97" Type="http://schemas.openxmlformats.org/officeDocument/2006/relationships/slide" Target="slides/slide91.xml"/><Relationship Id="rId104" Type="http://schemas.openxmlformats.org/officeDocument/2006/relationships/slide" Target="slides/slide98.xml"/><Relationship Id="rId120" Type="http://schemas.openxmlformats.org/officeDocument/2006/relationships/slide" Target="slides/slide114.xml"/><Relationship Id="rId125" Type="http://schemas.openxmlformats.org/officeDocument/2006/relationships/presProps" Target="presProps.xml"/><Relationship Id="rId7" Type="http://schemas.openxmlformats.org/officeDocument/2006/relationships/slide" Target="slides/slide1.xml"/><Relationship Id="rId71" Type="http://schemas.openxmlformats.org/officeDocument/2006/relationships/slide" Target="slides/slide65.xml"/><Relationship Id="rId92" Type="http://schemas.openxmlformats.org/officeDocument/2006/relationships/slide" Target="slides/slide86.xml"/><Relationship Id="rId2" Type="http://schemas.openxmlformats.org/officeDocument/2006/relationships/slideMaster" Target="slideMasters/slideMaster2.xml"/><Relationship Id="rId29" Type="http://schemas.openxmlformats.org/officeDocument/2006/relationships/slide" Target="slides/slide23.xml"/><Relationship Id="rId24" Type="http://schemas.openxmlformats.org/officeDocument/2006/relationships/slide" Target="slides/slide18.xml"/><Relationship Id="rId40" Type="http://schemas.openxmlformats.org/officeDocument/2006/relationships/slide" Target="slides/slide34.xml"/><Relationship Id="rId45" Type="http://schemas.openxmlformats.org/officeDocument/2006/relationships/slide" Target="slides/slide39.xml"/><Relationship Id="rId66" Type="http://schemas.openxmlformats.org/officeDocument/2006/relationships/slide" Target="slides/slide60.xml"/><Relationship Id="rId87" Type="http://schemas.openxmlformats.org/officeDocument/2006/relationships/slide" Target="slides/slide81.xml"/><Relationship Id="rId110" Type="http://schemas.openxmlformats.org/officeDocument/2006/relationships/slide" Target="slides/slide104.xml"/><Relationship Id="rId115" Type="http://schemas.openxmlformats.org/officeDocument/2006/relationships/slide" Target="slides/slide109.xml"/><Relationship Id="rId61" Type="http://schemas.openxmlformats.org/officeDocument/2006/relationships/slide" Target="slides/slide55.xml"/><Relationship Id="rId82" Type="http://schemas.openxmlformats.org/officeDocument/2006/relationships/slide" Target="slides/slide76.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wmf"/><Relationship Id="rId1" Type="http://schemas.openxmlformats.org/officeDocument/2006/relationships/image" Target="../media/image10.e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image" Target="../media/image31.wmf"/><Relationship Id="rId1" Type="http://schemas.openxmlformats.org/officeDocument/2006/relationships/image" Target="../media/image30.e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image" Target="../media/image34.wmf"/><Relationship Id="rId1" Type="http://schemas.openxmlformats.org/officeDocument/2006/relationships/image" Target="../media/image33.emf"/></Relationships>
</file>

<file path=ppt/drawings/_rels/vmlDrawing12.v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image" Target="../media/image37.emf"/><Relationship Id="rId1" Type="http://schemas.openxmlformats.org/officeDocument/2006/relationships/image" Target="../media/image36.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38.emf"/></Relationships>
</file>

<file path=ppt/drawings/_rels/vmlDrawing14.vml.rels><?xml version="1.0" encoding="UTF-8" standalone="yes"?>
<Relationships xmlns="http://schemas.openxmlformats.org/package/2006/relationships"><Relationship Id="rId2" Type="http://schemas.openxmlformats.org/officeDocument/2006/relationships/image" Target="../media/image40.wmf"/><Relationship Id="rId1" Type="http://schemas.openxmlformats.org/officeDocument/2006/relationships/image" Target="../media/image39.emf"/></Relationships>
</file>

<file path=ppt/drawings/_rels/vmlDrawing15.vml.rels><?xml version="1.0" encoding="UTF-8" standalone="yes"?>
<Relationships xmlns="http://schemas.openxmlformats.org/package/2006/relationships"><Relationship Id="rId8" Type="http://schemas.openxmlformats.org/officeDocument/2006/relationships/image" Target="../media/image49.wmf"/><Relationship Id="rId3" Type="http://schemas.openxmlformats.org/officeDocument/2006/relationships/image" Target="../media/image44.wmf"/><Relationship Id="rId7" Type="http://schemas.openxmlformats.org/officeDocument/2006/relationships/image" Target="../media/image48.wmf"/><Relationship Id="rId12" Type="http://schemas.openxmlformats.org/officeDocument/2006/relationships/image" Target="../media/image53.wmf"/><Relationship Id="rId2" Type="http://schemas.openxmlformats.org/officeDocument/2006/relationships/image" Target="../media/image43.wmf"/><Relationship Id="rId1" Type="http://schemas.openxmlformats.org/officeDocument/2006/relationships/image" Target="../media/image42.wmf"/><Relationship Id="rId6" Type="http://schemas.openxmlformats.org/officeDocument/2006/relationships/image" Target="../media/image47.wmf"/><Relationship Id="rId11" Type="http://schemas.openxmlformats.org/officeDocument/2006/relationships/image" Target="../media/image52.wmf"/><Relationship Id="rId5" Type="http://schemas.openxmlformats.org/officeDocument/2006/relationships/image" Target="../media/image46.wmf"/><Relationship Id="rId10" Type="http://schemas.openxmlformats.org/officeDocument/2006/relationships/image" Target="../media/image51.wmf"/><Relationship Id="rId4" Type="http://schemas.openxmlformats.org/officeDocument/2006/relationships/image" Target="../media/image45.wmf"/><Relationship Id="rId9" Type="http://schemas.openxmlformats.org/officeDocument/2006/relationships/image" Target="../media/image50.w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55.w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56.wmf"/></Relationships>
</file>

<file path=ppt/drawings/_rels/vmlDrawing18.vml.rels><?xml version="1.0" encoding="UTF-8" standalone="yes"?>
<Relationships xmlns="http://schemas.openxmlformats.org/package/2006/relationships"><Relationship Id="rId3" Type="http://schemas.openxmlformats.org/officeDocument/2006/relationships/image" Target="../media/image59.wmf"/><Relationship Id="rId2" Type="http://schemas.openxmlformats.org/officeDocument/2006/relationships/image" Target="../media/image58.wmf"/><Relationship Id="rId1" Type="http://schemas.openxmlformats.org/officeDocument/2006/relationships/image" Target="../media/image57.emf"/></Relationships>
</file>

<file path=ppt/drawings/_rels/vmlDrawing19.vml.rels><?xml version="1.0" encoding="UTF-8" standalone="yes"?>
<Relationships xmlns="http://schemas.openxmlformats.org/package/2006/relationships"><Relationship Id="rId3" Type="http://schemas.openxmlformats.org/officeDocument/2006/relationships/image" Target="../media/image62.wmf"/><Relationship Id="rId2" Type="http://schemas.openxmlformats.org/officeDocument/2006/relationships/image" Target="../media/image61.wmf"/><Relationship Id="rId1" Type="http://schemas.openxmlformats.org/officeDocument/2006/relationships/image" Target="../media/image60.wmf"/><Relationship Id="rId4" Type="http://schemas.openxmlformats.org/officeDocument/2006/relationships/image" Target="../media/image57.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20.vml.rels><?xml version="1.0" encoding="UTF-8" standalone="yes"?>
<Relationships xmlns="http://schemas.openxmlformats.org/package/2006/relationships"><Relationship Id="rId3" Type="http://schemas.openxmlformats.org/officeDocument/2006/relationships/image" Target="../media/image64.wmf"/><Relationship Id="rId2" Type="http://schemas.openxmlformats.org/officeDocument/2006/relationships/image" Target="../media/image57.emf"/><Relationship Id="rId1" Type="http://schemas.openxmlformats.org/officeDocument/2006/relationships/image" Target="../media/image63.wmf"/></Relationships>
</file>

<file path=ppt/drawings/_rels/vmlDrawing21.vml.rels><?xml version="1.0" encoding="UTF-8" standalone="yes"?>
<Relationships xmlns="http://schemas.openxmlformats.org/package/2006/relationships"><Relationship Id="rId2" Type="http://schemas.openxmlformats.org/officeDocument/2006/relationships/image" Target="../media/image59.wmf"/><Relationship Id="rId1" Type="http://schemas.openxmlformats.org/officeDocument/2006/relationships/image" Target="../media/image58.wmf"/></Relationships>
</file>

<file path=ppt/drawings/_rels/vmlDrawing22.v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image" Target="../media/image59.wmf"/><Relationship Id="rId1" Type="http://schemas.openxmlformats.org/officeDocument/2006/relationships/image" Target="../media/image58.w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65.e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66.emf"/></Relationships>
</file>

<file path=ppt/drawings/_rels/vmlDrawing25.vml.rels><?xml version="1.0" encoding="UTF-8" standalone="yes"?>
<Relationships xmlns="http://schemas.openxmlformats.org/package/2006/relationships"><Relationship Id="rId8" Type="http://schemas.openxmlformats.org/officeDocument/2006/relationships/image" Target="../media/image75.wmf"/><Relationship Id="rId3" Type="http://schemas.openxmlformats.org/officeDocument/2006/relationships/image" Target="../media/image70.wmf"/><Relationship Id="rId7" Type="http://schemas.openxmlformats.org/officeDocument/2006/relationships/image" Target="../media/image74.wmf"/><Relationship Id="rId2" Type="http://schemas.openxmlformats.org/officeDocument/2006/relationships/image" Target="../media/image69.wmf"/><Relationship Id="rId1" Type="http://schemas.openxmlformats.org/officeDocument/2006/relationships/image" Target="../media/image68.wmf"/><Relationship Id="rId6" Type="http://schemas.openxmlformats.org/officeDocument/2006/relationships/image" Target="../media/image73.wmf"/><Relationship Id="rId5" Type="http://schemas.openxmlformats.org/officeDocument/2006/relationships/image" Target="../media/image72.wmf"/><Relationship Id="rId4" Type="http://schemas.openxmlformats.org/officeDocument/2006/relationships/image" Target="../media/image71.wmf"/></Relationships>
</file>

<file path=ppt/drawings/_rels/vmlDrawing26.vml.rels><?xml version="1.0" encoding="UTF-8" standalone="yes"?>
<Relationships xmlns="http://schemas.openxmlformats.org/package/2006/relationships"><Relationship Id="rId2" Type="http://schemas.openxmlformats.org/officeDocument/2006/relationships/image" Target="../media/image78.wmf"/><Relationship Id="rId1" Type="http://schemas.openxmlformats.org/officeDocument/2006/relationships/image" Target="../media/image77.wmf"/></Relationships>
</file>

<file path=ppt/drawings/_rels/vmlDrawing27.vml.rels><?xml version="1.0" encoding="UTF-8" standalone="yes"?>
<Relationships xmlns="http://schemas.openxmlformats.org/package/2006/relationships"><Relationship Id="rId2" Type="http://schemas.openxmlformats.org/officeDocument/2006/relationships/image" Target="../media/image82.wmf"/><Relationship Id="rId1" Type="http://schemas.openxmlformats.org/officeDocument/2006/relationships/image" Target="../media/image81.wmf"/></Relationships>
</file>

<file path=ppt/drawings/_rels/vmlDrawing28.vml.rels><?xml version="1.0" encoding="UTF-8" standalone="yes"?>
<Relationships xmlns="http://schemas.openxmlformats.org/package/2006/relationships"><Relationship Id="rId3" Type="http://schemas.openxmlformats.org/officeDocument/2006/relationships/image" Target="../media/image82.wmf"/><Relationship Id="rId2" Type="http://schemas.openxmlformats.org/officeDocument/2006/relationships/image" Target="../media/image81.wmf"/><Relationship Id="rId1" Type="http://schemas.openxmlformats.org/officeDocument/2006/relationships/image" Target="../media/image83.wmf"/></Relationships>
</file>

<file path=ppt/drawings/_rels/vmlDrawing29.vml.rels><?xml version="1.0" encoding="UTF-8" standalone="yes"?>
<Relationships xmlns="http://schemas.openxmlformats.org/package/2006/relationships"><Relationship Id="rId2" Type="http://schemas.openxmlformats.org/officeDocument/2006/relationships/image" Target="../media/image82.wmf"/><Relationship Id="rId1" Type="http://schemas.openxmlformats.org/officeDocument/2006/relationships/image" Target="../media/image81.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3.emf"/><Relationship Id="rId1" Type="http://schemas.openxmlformats.org/officeDocument/2006/relationships/image" Target="../media/image14.wmf"/></Relationships>
</file>

<file path=ppt/drawings/_rels/vmlDrawing30.vml.rels><?xml version="1.0" encoding="UTF-8" standalone="yes"?>
<Relationships xmlns="http://schemas.openxmlformats.org/package/2006/relationships"><Relationship Id="rId3" Type="http://schemas.openxmlformats.org/officeDocument/2006/relationships/image" Target="../media/image84.wmf"/><Relationship Id="rId2" Type="http://schemas.openxmlformats.org/officeDocument/2006/relationships/image" Target="../media/image82.wmf"/><Relationship Id="rId1" Type="http://schemas.openxmlformats.org/officeDocument/2006/relationships/image" Target="../media/image81.wmf"/><Relationship Id="rId4" Type="http://schemas.openxmlformats.org/officeDocument/2006/relationships/image" Target="../media/image85.w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86.w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87.emf"/></Relationships>
</file>

<file path=ppt/drawings/_rels/vmlDrawing33.vml.rels><?xml version="1.0" encoding="UTF-8" standalone="yes"?>
<Relationships xmlns="http://schemas.openxmlformats.org/package/2006/relationships"><Relationship Id="rId1" Type="http://schemas.openxmlformats.org/officeDocument/2006/relationships/image" Target="../media/image88.wmf"/></Relationships>
</file>

<file path=ppt/drawings/_rels/vmlDrawing34.vml.rels><?xml version="1.0" encoding="UTF-8" standalone="yes"?>
<Relationships xmlns="http://schemas.openxmlformats.org/package/2006/relationships"><Relationship Id="rId1" Type="http://schemas.openxmlformats.org/officeDocument/2006/relationships/image" Target="../media/image89.wmf"/></Relationships>
</file>

<file path=ppt/drawings/_rels/vmlDrawing35.vml.rels><?xml version="1.0" encoding="UTF-8" standalone="yes"?>
<Relationships xmlns="http://schemas.openxmlformats.org/package/2006/relationships"><Relationship Id="rId1" Type="http://schemas.openxmlformats.org/officeDocument/2006/relationships/image" Target="../media/image91.wmf"/></Relationships>
</file>

<file path=ppt/drawings/_rels/vmlDrawing36.vml.rels><?xml version="1.0" encoding="UTF-8" standalone="yes"?>
<Relationships xmlns="http://schemas.openxmlformats.org/package/2006/relationships"><Relationship Id="rId2" Type="http://schemas.openxmlformats.org/officeDocument/2006/relationships/image" Target="../media/image93.wmf"/><Relationship Id="rId1" Type="http://schemas.openxmlformats.org/officeDocument/2006/relationships/image" Target="../media/image92.wmf"/></Relationships>
</file>

<file path=ppt/drawings/_rels/vmlDrawing37.vml.rels><?xml version="1.0" encoding="UTF-8" standalone="yes"?>
<Relationships xmlns="http://schemas.openxmlformats.org/package/2006/relationships"><Relationship Id="rId2" Type="http://schemas.openxmlformats.org/officeDocument/2006/relationships/image" Target="../media/image93.wmf"/><Relationship Id="rId1" Type="http://schemas.openxmlformats.org/officeDocument/2006/relationships/image" Target="../media/image94.wmf"/></Relationships>
</file>

<file path=ppt/drawings/_rels/vmlDrawing38.vml.rels><?xml version="1.0" encoding="UTF-8" standalone="yes"?>
<Relationships xmlns="http://schemas.openxmlformats.org/package/2006/relationships"><Relationship Id="rId3" Type="http://schemas.openxmlformats.org/officeDocument/2006/relationships/image" Target="../media/image98.wmf"/><Relationship Id="rId2" Type="http://schemas.openxmlformats.org/officeDocument/2006/relationships/image" Target="../media/image97.wmf"/><Relationship Id="rId1" Type="http://schemas.openxmlformats.org/officeDocument/2006/relationships/image" Target="../media/image96.emf"/></Relationships>
</file>

<file path=ppt/drawings/_rels/vmlDrawing39.vml.rels><?xml version="1.0" encoding="UTF-8" standalone="yes"?>
<Relationships xmlns="http://schemas.openxmlformats.org/package/2006/relationships"><Relationship Id="rId3" Type="http://schemas.openxmlformats.org/officeDocument/2006/relationships/image" Target="../media/image101.wmf"/><Relationship Id="rId2" Type="http://schemas.openxmlformats.org/officeDocument/2006/relationships/image" Target="../media/image100.wmf"/><Relationship Id="rId1" Type="http://schemas.openxmlformats.org/officeDocument/2006/relationships/image" Target="../media/image99.wmf"/><Relationship Id="rId4" Type="http://schemas.openxmlformats.org/officeDocument/2006/relationships/image" Target="../media/image102.e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17.wmf"/><Relationship Id="rId1" Type="http://schemas.openxmlformats.org/officeDocument/2006/relationships/image" Target="../media/image16.emf"/></Relationships>
</file>

<file path=ppt/drawings/_rels/vmlDrawing40.vml.rels><?xml version="1.0" encoding="UTF-8" standalone="yes"?>
<Relationships xmlns="http://schemas.openxmlformats.org/package/2006/relationships"><Relationship Id="rId3" Type="http://schemas.openxmlformats.org/officeDocument/2006/relationships/image" Target="../media/image105.wmf"/><Relationship Id="rId2" Type="http://schemas.openxmlformats.org/officeDocument/2006/relationships/image" Target="../media/image104.wmf"/><Relationship Id="rId1" Type="http://schemas.openxmlformats.org/officeDocument/2006/relationships/image" Target="../media/image103.emf"/><Relationship Id="rId4" Type="http://schemas.openxmlformats.org/officeDocument/2006/relationships/image" Target="../media/image106.wmf"/></Relationships>
</file>

<file path=ppt/drawings/_rels/vmlDrawing41.vml.rels><?xml version="1.0" encoding="UTF-8" standalone="yes"?>
<Relationships xmlns="http://schemas.openxmlformats.org/package/2006/relationships"><Relationship Id="rId2" Type="http://schemas.openxmlformats.org/officeDocument/2006/relationships/image" Target="../media/image108.emf"/><Relationship Id="rId1" Type="http://schemas.openxmlformats.org/officeDocument/2006/relationships/image" Target="../media/image107.wmf"/></Relationships>
</file>

<file path=ppt/drawings/_rels/vmlDrawing42.vml.rels><?xml version="1.0" encoding="UTF-8" standalone="yes"?>
<Relationships xmlns="http://schemas.openxmlformats.org/package/2006/relationships"><Relationship Id="rId1" Type="http://schemas.openxmlformats.org/officeDocument/2006/relationships/image" Target="../media/image109.png"/></Relationships>
</file>

<file path=ppt/drawings/_rels/vmlDrawing43.vml.rels><?xml version="1.0" encoding="UTF-8" standalone="yes"?>
<Relationships xmlns="http://schemas.openxmlformats.org/package/2006/relationships"><Relationship Id="rId1" Type="http://schemas.openxmlformats.org/officeDocument/2006/relationships/image" Target="../media/image110.emf"/></Relationships>
</file>

<file path=ppt/drawings/_rels/vmlDrawing44.vml.rels><?xml version="1.0" encoding="UTF-8" standalone="yes"?>
<Relationships xmlns="http://schemas.openxmlformats.org/package/2006/relationships"><Relationship Id="rId1" Type="http://schemas.openxmlformats.org/officeDocument/2006/relationships/image" Target="../media/image109.png"/></Relationships>
</file>

<file path=ppt/drawings/_rels/vmlDrawing45.vml.rels><?xml version="1.0" encoding="UTF-8" standalone="yes"?>
<Relationships xmlns="http://schemas.openxmlformats.org/package/2006/relationships"><Relationship Id="rId1" Type="http://schemas.openxmlformats.org/officeDocument/2006/relationships/image" Target="../media/image111.png"/></Relationships>
</file>

<file path=ppt/drawings/_rels/vmlDrawing46.vml.rels><?xml version="1.0" encoding="UTF-8" standalone="yes"?>
<Relationships xmlns="http://schemas.openxmlformats.org/package/2006/relationships"><Relationship Id="rId1" Type="http://schemas.openxmlformats.org/officeDocument/2006/relationships/image" Target="../media/image112.png"/></Relationships>
</file>

<file path=ppt/drawings/_rels/vmlDrawing47.vml.rels><?xml version="1.0" encoding="UTF-8" standalone="yes"?>
<Relationships xmlns="http://schemas.openxmlformats.org/package/2006/relationships"><Relationship Id="rId1" Type="http://schemas.openxmlformats.org/officeDocument/2006/relationships/image" Target="../media/image113.wmf"/></Relationships>
</file>

<file path=ppt/drawings/_rels/vmlDrawing48.vml.rels><?xml version="1.0" encoding="UTF-8" standalone="yes"?>
<Relationships xmlns="http://schemas.openxmlformats.org/package/2006/relationships"><Relationship Id="rId1" Type="http://schemas.openxmlformats.org/officeDocument/2006/relationships/image" Target="../media/image115.emf"/></Relationships>
</file>

<file path=ppt/drawings/_rels/vmlDrawing49.vml.rels><?xml version="1.0" encoding="UTF-8" standalone="yes"?>
<Relationships xmlns="http://schemas.openxmlformats.org/package/2006/relationships"><Relationship Id="rId1" Type="http://schemas.openxmlformats.org/officeDocument/2006/relationships/image" Target="../media/image111.png"/></Relationships>
</file>

<file path=ppt/drawings/_rels/vmlDrawing5.vml.rels><?xml version="1.0" encoding="UTF-8" standalone="yes"?>
<Relationships xmlns="http://schemas.openxmlformats.org/package/2006/relationships"><Relationship Id="rId3" Type="http://schemas.openxmlformats.org/officeDocument/2006/relationships/image" Target="../media/image20.wmf"/><Relationship Id="rId2" Type="http://schemas.openxmlformats.org/officeDocument/2006/relationships/image" Target="../media/image19.wmf"/><Relationship Id="rId1" Type="http://schemas.openxmlformats.org/officeDocument/2006/relationships/image" Target="../media/image18.emf"/></Relationships>
</file>

<file path=ppt/drawings/_rels/vmlDrawing50.vml.rels><?xml version="1.0" encoding="UTF-8" standalone="yes"?>
<Relationships xmlns="http://schemas.openxmlformats.org/package/2006/relationships"><Relationship Id="rId1" Type="http://schemas.openxmlformats.org/officeDocument/2006/relationships/image" Target="../media/image116.emf"/></Relationships>
</file>

<file path=ppt/drawings/_rels/vmlDrawing51.vml.rels><?xml version="1.0" encoding="UTF-8" standalone="yes"?>
<Relationships xmlns="http://schemas.openxmlformats.org/package/2006/relationships"><Relationship Id="rId1" Type="http://schemas.openxmlformats.org/officeDocument/2006/relationships/image" Target="../media/image119.wmf"/></Relationships>
</file>

<file path=ppt/drawings/_rels/vmlDrawing52.vml.rels><?xml version="1.0" encoding="UTF-8" standalone="yes"?>
<Relationships xmlns="http://schemas.openxmlformats.org/package/2006/relationships"><Relationship Id="rId3" Type="http://schemas.openxmlformats.org/officeDocument/2006/relationships/image" Target="../media/image123.wmf"/><Relationship Id="rId2" Type="http://schemas.openxmlformats.org/officeDocument/2006/relationships/image" Target="../media/image122.wmf"/><Relationship Id="rId1" Type="http://schemas.openxmlformats.org/officeDocument/2006/relationships/image" Target="../media/image121.wmf"/><Relationship Id="rId5" Type="http://schemas.openxmlformats.org/officeDocument/2006/relationships/image" Target="../media/image125.wmf"/><Relationship Id="rId4" Type="http://schemas.openxmlformats.org/officeDocument/2006/relationships/image" Target="../media/image124.wmf"/></Relationships>
</file>

<file path=ppt/drawings/_rels/vmlDrawing53.vml.rels><?xml version="1.0" encoding="UTF-8" standalone="yes"?>
<Relationships xmlns="http://schemas.openxmlformats.org/package/2006/relationships"><Relationship Id="rId1" Type="http://schemas.openxmlformats.org/officeDocument/2006/relationships/image" Target="../media/image126.wmf"/></Relationships>
</file>

<file path=ppt/drawings/_rels/vmlDrawing54.vml.rels><?xml version="1.0" encoding="UTF-8" standalone="yes"?>
<Relationships xmlns="http://schemas.openxmlformats.org/package/2006/relationships"><Relationship Id="rId1" Type="http://schemas.openxmlformats.org/officeDocument/2006/relationships/image" Target="../media/image127.wmf"/></Relationships>
</file>

<file path=ppt/drawings/_rels/vmlDrawing55.vml.rels><?xml version="1.0" encoding="UTF-8" standalone="yes"?>
<Relationships xmlns="http://schemas.openxmlformats.org/package/2006/relationships"><Relationship Id="rId2" Type="http://schemas.openxmlformats.org/officeDocument/2006/relationships/image" Target="../media/image129.wmf"/><Relationship Id="rId1" Type="http://schemas.openxmlformats.org/officeDocument/2006/relationships/image" Target="../media/image128.wmf"/></Relationships>
</file>

<file path=ppt/drawings/_rels/vmlDrawing56.vml.rels><?xml version="1.0" encoding="UTF-8" standalone="yes"?>
<Relationships xmlns="http://schemas.openxmlformats.org/package/2006/relationships"><Relationship Id="rId2" Type="http://schemas.openxmlformats.org/officeDocument/2006/relationships/image" Target="../media/image131.wmf"/><Relationship Id="rId1" Type="http://schemas.openxmlformats.org/officeDocument/2006/relationships/image" Target="../media/image130.wmf"/></Relationships>
</file>

<file path=ppt/drawings/_rels/vmlDrawing57.vml.rels><?xml version="1.0" encoding="UTF-8" standalone="yes"?>
<Relationships xmlns="http://schemas.openxmlformats.org/package/2006/relationships"><Relationship Id="rId2" Type="http://schemas.openxmlformats.org/officeDocument/2006/relationships/image" Target="../media/image133.wmf"/><Relationship Id="rId1" Type="http://schemas.openxmlformats.org/officeDocument/2006/relationships/image" Target="../media/image132.emf"/></Relationships>
</file>

<file path=ppt/drawings/_rels/vmlDrawing58.vml.rels><?xml version="1.0" encoding="UTF-8" standalone="yes"?>
<Relationships xmlns="http://schemas.openxmlformats.org/package/2006/relationships"><Relationship Id="rId2" Type="http://schemas.openxmlformats.org/officeDocument/2006/relationships/image" Target="../media/image135.wmf"/><Relationship Id="rId1" Type="http://schemas.openxmlformats.org/officeDocument/2006/relationships/image" Target="../media/image134.wmf"/></Relationships>
</file>

<file path=ppt/drawings/_rels/vmlDrawing59.vml.rels><?xml version="1.0" encoding="UTF-8" standalone="yes"?>
<Relationships xmlns="http://schemas.openxmlformats.org/package/2006/relationships"><Relationship Id="rId1" Type="http://schemas.openxmlformats.org/officeDocument/2006/relationships/image" Target="../media/image136.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1.emf"/></Relationships>
</file>

<file path=ppt/drawings/_rels/vmlDrawing60.vml.rels><?xml version="1.0" encoding="UTF-8" standalone="yes"?>
<Relationships xmlns="http://schemas.openxmlformats.org/package/2006/relationships"><Relationship Id="rId3" Type="http://schemas.openxmlformats.org/officeDocument/2006/relationships/image" Target="../media/image139.wmf"/><Relationship Id="rId2" Type="http://schemas.openxmlformats.org/officeDocument/2006/relationships/image" Target="../media/image138.wmf"/><Relationship Id="rId1" Type="http://schemas.openxmlformats.org/officeDocument/2006/relationships/image" Target="../media/image137.emf"/></Relationships>
</file>

<file path=ppt/drawings/_rels/vmlDrawing61.vml.rels><?xml version="1.0" encoding="UTF-8" standalone="yes"?>
<Relationships xmlns="http://schemas.openxmlformats.org/package/2006/relationships"><Relationship Id="rId3" Type="http://schemas.openxmlformats.org/officeDocument/2006/relationships/image" Target="../media/image139.wmf"/><Relationship Id="rId2" Type="http://schemas.openxmlformats.org/officeDocument/2006/relationships/image" Target="../media/image138.wmf"/><Relationship Id="rId1" Type="http://schemas.openxmlformats.org/officeDocument/2006/relationships/image" Target="../media/image140.wmf"/><Relationship Id="rId4" Type="http://schemas.openxmlformats.org/officeDocument/2006/relationships/image" Target="../media/image141.wmf"/></Relationships>
</file>

<file path=ppt/drawings/_rels/vmlDrawing62.vml.rels><?xml version="1.0" encoding="UTF-8" standalone="yes"?>
<Relationships xmlns="http://schemas.openxmlformats.org/package/2006/relationships"><Relationship Id="rId2" Type="http://schemas.openxmlformats.org/officeDocument/2006/relationships/image" Target="../media/image140.wmf"/><Relationship Id="rId1" Type="http://schemas.openxmlformats.org/officeDocument/2006/relationships/image" Target="../media/image142.emf"/></Relationships>
</file>

<file path=ppt/drawings/_rels/vmlDrawing63.vml.rels><?xml version="1.0" encoding="UTF-8" standalone="yes"?>
<Relationships xmlns="http://schemas.openxmlformats.org/package/2006/relationships"><Relationship Id="rId1" Type="http://schemas.openxmlformats.org/officeDocument/2006/relationships/image" Target="../media/image143.wmf"/></Relationships>
</file>

<file path=ppt/drawings/_rels/vmlDrawing64.vml.rels><?xml version="1.0" encoding="UTF-8" standalone="yes"?>
<Relationships xmlns="http://schemas.openxmlformats.org/package/2006/relationships"><Relationship Id="rId1" Type="http://schemas.openxmlformats.org/officeDocument/2006/relationships/image" Target="../media/image143.wmf"/></Relationships>
</file>

<file path=ppt/drawings/_rels/vmlDrawing65.vml.rels><?xml version="1.0" encoding="UTF-8" standalone="yes"?>
<Relationships xmlns="http://schemas.openxmlformats.org/package/2006/relationships"><Relationship Id="rId1" Type="http://schemas.openxmlformats.org/officeDocument/2006/relationships/image" Target="../media/image145.wmf"/></Relationships>
</file>

<file path=ppt/drawings/_rels/vmlDrawing66.vml.rels><?xml version="1.0" encoding="UTF-8" standalone="yes"?>
<Relationships xmlns="http://schemas.openxmlformats.org/package/2006/relationships"><Relationship Id="rId2" Type="http://schemas.openxmlformats.org/officeDocument/2006/relationships/image" Target="../media/image147.wmf"/><Relationship Id="rId1" Type="http://schemas.openxmlformats.org/officeDocument/2006/relationships/image" Target="../media/image146.emf"/></Relationships>
</file>

<file path=ppt/drawings/_rels/vmlDrawing67.vml.rels><?xml version="1.0" encoding="UTF-8" standalone="yes"?>
<Relationships xmlns="http://schemas.openxmlformats.org/package/2006/relationships"><Relationship Id="rId1" Type="http://schemas.openxmlformats.org/officeDocument/2006/relationships/image" Target="../media/image148.wmf"/></Relationships>
</file>

<file path=ppt/drawings/_rels/vmlDrawing68.vml.rels><?xml version="1.0" encoding="UTF-8" standalone="yes"?>
<Relationships xmlns="http://schemas.openxmlformats.org/package/2006/relationships"><Relationship Id="rId1" Type="http://schemas.openxmlformats.org/officeDocument/2006/relationships/image" Target="../media/image151.wmf"/></Relationships>
</file>

<file path=ppt/drawings/_rels/vmlDrawing69.vml.rels><?xml version="1.0" encoding="UTF-8" standalone="yes"?>
<Relationships xmlns="http://schemas.openxmlformats.org/package/2006/relationships"><Relationship Id="rId1" Type="http://schemas.openxmlformats.org/officeDocument/2006/relationships/image" Target="../media/image152.w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24.wmf"/><Relationship Id="rId2" Type="http://schemas.openxmlformats.org/officeDocument/2006/relationships/image" Target="../media/image23.wmf"/><Relationship Id="rId1" Type="http://schemas.openxmlformats.org/officeDocument/2006/relationships/image" Target="../media/image22.emf"/><Relationship Id="rId4" Type="http://schemas.openxmlformats.org/officeDocument/2006/relationships/image" Target="../media/image25.emf"/></Relationships>
</file>

<file path=ppt/drawings/_rels/vmlDrawing70.vml.rels><?xml version="1.0" encoding="UTF-8" standalone="yes"?>
<Relationships xmlns="http://schemas.openxmlformats.org/package/2006/relationships"><Relationship Id="rId3" Type="http://schemas.openxmlformats.org/officeDocument/2006/relationships/image" Target="../media/image154.wmf"/><Relationship Id="rId2" Type="http://schemas.openxmlformats.org/officeDocument/2006/relationships/image" Target="../media/image153.wmf"/><Relationship Id="rId1" Type="http://schemas.openxmlformats.org/officeDocument/2006/relationships/image" Target="../media/image152.wmf"/></Relationships>
</file>

<file path=ppt/drawings/_rels/vmlDrawing71.vml.rels><?xml version="1.0" encoding="UTF-8" standalone="yes"?>
<Relationships xmlns="http://schemas.openxmlformats.org/package/2006/relationships"><Relationship Id="rId2" Type="http://schemas.openxmlformats.org/officeDocument/2006/relationships/image" Target="../media/image157.wmf"/><Relationship Id="rId1" Type="http://schemas.openxmlformats.org/officeDocument/2006/relationships/image" Target="../media/image156.wmf"/></Relationships>
</file>

<file path=ppt/drawings/_rels/vmlDrawing72.vml.rels><?xml version="1.0" encoding="UTF-8" standalone="yes"?>
<Relationships xmlns="http://schemas.openxmlformats.org/package/2006/relationships"><Relationship Id="rId1" Type="http://schemas.openxmlformats.org/officeDocument/2006/relationships/image" Target="../media/image158.emf"/></Relationships>
</file>

<file path=ppt/drawings/_rels/vmlDrawing73.vml.rels><?xml version="1.0" encoding="UTF-8" standalone="yes"?>
<Relationships xmlns="http://schemas.openxmlformats.org/package/2006/relationships"><Relationship Id="rId1" Type="http://schemas.openxmlformats.org/officeDocument/2006/relationships/image" Target="../media/image159.emf"/></Relationships>
</file>

<file path=ppt/drawings/_rels/vmlDrawing74.vml.rels><?xml version="1.0" encoding="UTF-8" standalone="yes"?>
<Relationships xmlns="http://schemas.openxmlformats.org/package/2006/relationships"><Relationship Id="rId2" Type="http://schemas.openxmlformats.org/officeDocument/2006/relationships/image" Target="../media/image160.wmf"/><Relationship Id="rId1" Type="http://schemas.openxmlformats.org/officeDocument/2006/relationships/image" Target="../media/image159.emf"/></Relationships>
</file>

<file path=ppt/drawings/_rels/vmlDrawing75.vml.rels><?xml version="1.0" encoding="UTF-8" standalone="yes"?>
<Relationships xmlns="http://schemas.openxmlformats.org/package/2006/relationships"><Relationship Id="rId1" Type="http://schemas.openxmlformats.org/officeDocument/2006/relationships/image" Target="../media/image159.emf"/></Relationships>
</file>

<file path=ppt/drawings/_rels/vmlDrawing76.vml.rels><?xml version="1.0" encoding="UTF-8" standalone="yes"?>
<Relationships xmlns="http://schemas.openxmlformats.org/package/2006/relationships"><Relationship Id="rId1" Type="http://schemas.openxmlformats.org/officeDocument/2006/relationships/image" Target="../media/image159.emf"/></Relationships>
</file>

<file path=ppt/drawings/_rels/vmlDrawing77.vml.rels><?xml version="1.0" encoding="UTF-8" standalone="yes"?>
<Relationships xmlns="http://schemas.openxmlformats.org/package/2006/relationships"><Relationship Id="rId1" Type="http://schemas.openxmlformats.org/officeDocument/2006/relationships/image" Target="../media/image161.wmf"/></Relationships>
</file>

<file path=ppt/drawings/_rels/vmlDrawing78.vml.rels><?xml version="1.0" encoding="UTF-8" standalone="yes"?>
<Relationships xmlns="http://schemas.openxmlformats.org/package/2006/relationships"><Relationship Id="rId1" Type="http://schemas.openxmlformats.org/officeDocument/2006/relationships/image" Target="../media/image163.wmf"/></Relationships>
</file>

<file path=ppt/drawings/_rels/vmlDrawing79.vml.rels><?xml version="1.0" encoding="UTF-8" standalone="yes"?>
<Relationships xmlns="http://schemas.openxmlformats.org/package/2006/relationships"><Relationship Id="rId1" Type="http://schemas.openxmlformats.org/officeDocument/2006/relationships/image" Target="../media/image165.w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27.wmf"/><Relationship Id="rId1" Type="http://schemas.openxmlformats.org/officeDocument/2006/relationships/image" Target="../media/image26.emf"/></Relationships>
</file>

<file path=ppt/drawings/_rels/vmlDrawing80.vml.rels><?xml version="1.0" encoding="UTF-8" standalone="yes"?>
<Relationships xmlns="http://schemas.openxmlformats.org/package/2006/relationships"><Relationship Id="rId1" Type="http://schemas.openxmlformats.org/officeDocument/2006/relationships/image" Target="../media/image166.wmf"/></Relationships>
</file>

<file path=ppt/drawings/_rels/vmlDrawing81.vml.rels><?xml version="1.0" encoding="UTF-8" standalone="yes"?>
<Relationships xmlns="http://schemas.openxmlformats.org/package/2006/relationships"><Relationship Id="rId1" Type="http://schemas.openxmlformats.org/officeDocument/2006/relationships/image" Target="../media/image168.emf"/></Relationships>
</file>

<file path=ppt/drawings/_rels/vmlDrawing82.vml.rels><?xml version="1.0" encoding="UTF-8" standalone="yes"?>
<Relationships xmlns="http://schemas.openxmlformats.org/package/2006/relationships"><Relationship Id="rId1" Type="http://schemas.openxmlformats.org/officeDocument/2006/relationships/image" Target="../media/image169.wmf"/></Relationships>
</file>

<file path=ppt/drawings/_rels/vmlDrawing83.vml.rels><?xml version="1.0" encoding="UTF-8" standalone="yes"?>
<Relationships xmlns="http://schemas.openxmlformats.org/package/2006/relationships"><Relationship Id="rId1" Type="http://schemas.openxmlformats.org/officeDocument/2006/relationships/image" Target="../media/image169.wmf"/></Relationships>
</file>

<file path=ppt/drawings/_rels/vmlDrawing84.vml.rels><?xml version="1.0" encoding="UTF-8" standalone="yes"?>
<Relationships xmlns="http://schemas.openxmlformats.org/package/2006/relationships"><Relationship Id="rId2" Type="http://schemas.openxmlformats.org/officeDocument/2006/relationships/image" Target="../media/image172.wmf"/><Relationship Id="rId1" Type="http://schemas.openxmlformats.org/officeDocument/2006/relationships/image" Target="../media/image171.emf"/></Relationships>
</file>

<file path=ppt/drawings/_rels/vmlDrawing85.vml.rels><?xml version="1.0" encoding="UTF-8" standalone="yes"?>
<Relationships xmlns="http://schemas.openxmlformats.org/package/2006/relationships"><Relationship Id="rId1" Type="http://schemas.openxmlformats.org/officeDocument/2006/relationships/image" Target="../media/image173.emf"/></Relationships>
</file>

<file path=ppt/drawings/_rels/vmlDrawing86.vml.rels><?xml version="1.0" encoding="UTF-8" standalone="yes"?>
<Relationships xmlns="http://schemas.openxmlformats.org/package/2006/relationships"><Relationship Id="rId3" Type="http://schemas.openxmlformats.org/officeDocument/2006/relationships/image" Target="../media/image176.wmf"/><Relationship Id="rId2" Type="http://schemas.openxmlformats.org/officeDocument/2006/relationships/image" Target="../media/image175.wmf"/><Relationship Id="rId1" Type="http://schemas.openxmlformats.org/officeDocument/2006/relationships/image" Target="../media/image174.emf"/><Relationship Id="rId4" Type="http://schemas.openxmlformats.org/officeDocument/2006/relationships/image" Target="../media/image177.wmf"/></Relationships>
</file>

<file path=ppt/drawings/_rels/vmlDrawing87.vml.rels><?xml version="1.0" encoding="UTF-8" standalone="yes"?>
<Relationships xmlns="http://schemas.openxmlformats.org/package/2006/relationships"><Relationship Id="rId1" Type="http://schemas.openxmlformats.org/officeDocument/2006/relationships/image" Target="../media/image178.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29.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890"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00" b="0">
                <a:solidFill>
                  <a:schemeClr val="tx1"/>
                </a:solidFill>
                <a:ea typeface="宋体" pitchFamily="2" charset="-122"/>
              </a:defRPr>
            </a:lvl1pPr>
          </a:lstStyle>
          <a:p>
            <a:endParaRPr lang="en-US" altLang="zh-CN"/>
          </a:p>
        </p:txBody>
      </p:sp>
      <p:sp>
        <p:nvSpPr>
          <p:cNvPr id="37891" name="Rectangle 3"/>
          <p:cNvSpPr>
            <a:spLocks noGrp="1" noChangeArrowheads="1"/>
          </p:cNvSpPr>
          <p:nvPr>
            <p:ph type="dt" sz="quarter" idx="1"/>
          </p:nvPr>
        </p:nvSpPr>
        <p:spPr bwMode="auto">
          <a:xfrm>
            <a:off x="388620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b="0">
                <a:solidFill>
                  <a:schemeClr val="tx1"/>
                </a:solidFill>
                <a:ea typeface="宋体" pitchFamily="2" charset="-122"/>
              </a:defRPr>
            </a:lvl1pPr>
          </a:lstStyle>
          <a:p>
            <a:endParaRPr lang="en-US" altLang="zh-CN"/>
          </a:p>
        </p:txBody>
      </p:sp>
      <p:sp>
        <p:nvSpPr>
          <p:cNvPr id="37892" name="Rectangle 4"/>
          <p:cNvSpPr>
            <a:spLocks noGrp="1" noChangeArrowheads="1"/>
          </p:cNvSpPr>
          <p:nvPr>
            <p:ph type="ftr" sz="quarter" idx="2"/>
          </p:nvPr>
        </p:nvSpPr>
        <p:spPr bwMode="auto">
          <a:xfrm>
            <a:off x="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b="0">
                <a:solidFill>
                  <a:schemeClr val="tx1"/>
                </a:solidFill>
                <a:ea typeface="宋体" pitchFamily="2" charset="-122"/>
              </a:defRPr>
            </a:lvl1pPr>
          </a:lstStyle>
          <a:p>
            <a:endParaRPr lang="en-US" altLang="zh-CN"/>
          </a:p>
        </p:txBody>
      </p:sp>
      <p:sp>
        <p:nvSpPr>
          <p:cNvPr id="37893" name="Rectangle 5"/>
          <p:cNvSpPr>
            <a:spLocks noGrp="1" noChangeArrowheads="1"/>
          </p:cNvSpPr>
          <p:nvPr>
            <p:ph type="sldNum" sz="quarter" idx="3"/>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b="0">
                <a:solidFill>
                  <a:schemeClr val="tx1"/>
                </a:solidFill>
                <a:ea typeface="宋体" pitchFamily="2" charset="-122"/>
              </a:defRPr>
            </a:lvl1pPr>
          </a:lstStyle>
          <a:p>
            <a:fld id="{483B040B-D7F4-4EB2-A81E-6594C3FD9901}" type="slidenum">
              <a:rPr lang="en-US" altLang="zh-CN"/>
              <a:pPr/>
              <a:t>‹#›</a:t>
            </a:fld>
            <a:endParaRPr lang="en-US" altLang="zh-CN"/>
          </a:p>
        </p:txBody>
      </p:sp>
    </p:spTree>
    <p:extLst>
      <p:ext uri="{BB962C8B-B14F-4D97-AF65-F5344CB8AC3E}">
        <p14:creationId xmlns:p14="http://schemas.microsoft.com/office/powerpoint/2010/main" val="361604902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866"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00" b="0">
                <a:solidFill>
                  <a:schemeClr val="tx1"/>
                </a:solidFill>
                <a:ea typeface="宋体" pitchFamily="2" charset="-122"/>
              </a:defRPr>
            </a:lvl1pPr>
          </a:lstStyle>
          <a:p>
            <a:endParaRPr lang="en-US" altLang="zh-CN"/>
          </a:p>
        </p:txBody>
      </p:sp>
      <p:sp>
        <p:nvSpPr>
          <p:cNvPr id="36867" name="Rectangle 3"/>
          <p:cNvSpPr>
            <a:spLocks noGrp="1" noChangeArrowheads="1"/>
          </p:cNvSpPr>
          <p:nvPr>
            <p:ph type="dt" idx="1"/>
          </p:nvPr>
        </p:nvSpPr>
        <p:spPr bwMode="auto">
          <a:xfrm>
            <a:off x="388620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b="0">
                <a:solidFill>
                  <a:schemeClr val="tx1"/>
                </a:solidFill>
                <a:ea typeface="宋体" pitchFamily="2" charset="-122"/>
              </a:defRPr>
            </a:lvl1pPr>
          </a:lstStyle>
          <a:p>
            <a:endParaRPr lang="en-US" altLang="zh-CN"/>
          </a:p>
        </p:txBody>
      </p:sp>
      <p:sp>
        <p:nvSpPr>
          <p:cNvPr id="36868" name="Rectangle 4"/>
          <p:cNvSpPr>
            <a:spLocks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36869" name="Rectangle 5"/>
          <p:cNvSpPr>
            <a:spLocks noGrp="1" noChangeArrowheads="1"/>
          </p:cNvSpPr>
          <p:nvPr>
            <p:ph type="body" sz="quarter" idx="3"/>
          </p:nvPr>
        </p:nvSpPr>
        <p:spPr bwMode="auto">
          <a:xfrm>
            <a:off x="914400" y="4343400"/>
            <a:ext cx="50292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36870" name="Rectangle 6"/>
          <p:cNvSpPr>
            <a:spLocks noGrp="1" noChangeArrowheads="1"/>
          </p:cNvSpPr>
          <p:nvPr>
            <p:ph type="ftr" sz="quarter" idx="4"/>
          </p:nvPr>
        </p:nvSpPr>
        <p:spPr bwMode="auto">
          <a:xfrm>
            <a:off x="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b="0">
                <a:solidFill>
                  <a:schemeClr val="tx1"/>
                </a:solidFill>
                <a:ea typeface="宋体" pitchFamily="2" charset="-122"/>
              </a:defRPr>
            </a:lvl1pPr>
          </a:lstStyle>
          <a:p>
            <a:endParaRPr lang="en-US" altLang="zh-CN"/>
          </a:p>
        </p:txBody>
      </p:sp>
      <p:sp>
        <p:nvSpPr>
          <p:cNvPr id="36871" name="Rectangle 7"/>
          <p:cNvSpPr>
            <a:spLocks noGrp="1" noChangeArrowheads="1"/>
          </p:cNvSpPr>
          <p:nvPr>
            <p:ph type="sldNum" sz="quarter" idx="5"/>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b="0">
                <a:solidFill>
                  <a:schemeClr val="tx1"/>
                </a:solidFill>
                <a:ea typeface="宋体" pitchFamily="2" charset="-122"/>
              </a:defRPr>
            </a:lvl1pPr>
          </a:lstStyle>
          <a:p>
            <a:fld id="{EEA404D6-E00A-4CBC-AC62-61495733E230}" type="slidenum">
              <a:rPr lang="en-US" altLang="zh-CN"/>
              <a:pPr/>
              <a:t>‹#›</a:t>
            </a:fld>
            <a:endParaRPr lang="en-US" altLang="zh-CN"/>
          </a:p>
        </p:txBody>
      </p:sp>
    </p:spTree>
    <p:extLst>
      <p:ext uri="{BB962C8B-B14F-4D97-AF65-F5344CB8AC3E}">
        <p14:creationId xmlns:p14="http://schemas.microsoft.com/office/powerpoint/2010/main" val="1840523254"/>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Times New Roman" pitchFamily="18" charset="0"/>
        <a:ea typeface="宋体" pitchFamily="2" charset="-122"/>
        <a:cs typeface="+mn-cs"/>
      </a:defRPr>
    </a:lvl1pPr>
    <a:lvl2pPr marL="457200" algn="l" rtl="0" fontAlgn="base">
      <a:spcBef>
        <a:spcPct val="30000"/>
      </a:spcBef>
      <a:spcAft>
        <a:spcPct val="0"/>
      </a:spcAft>
      <a:defRPr sz="1200" kern="1200">
        <a:solidFill>
          <a:schemeClr val="tx1"/>
        </a:solidFill>
        <a:latin typeface="Times New Roman" pitchFamily="18" charset="0"/>
        <a:ea typeface="宋体" pitchFamily="2" charset="-122"/>
        <a:cs typeface="+mn-cs"/>
      </a:defRPr>
    </a:lvl2pPr>
    <a:lvl3pPr marL="914400" algn="l" rtl="0" fontAlgn="base">
      <a:spcBef>
        <a:spcPct val="30000"/>
      </a:spcBef>
      <a:spcAft>
        <a:spcPct val="0"/>
      </a:spcAft>
      <a:defRPr sz="1200" kern="1200">
        <a:solidFill>
          <a:schemeClr val="tx1"/>
        </a:solidFill>
        <a:latin typeface="Times New Roman" pitchFamily="18" charset="0"/>
        <a:ea typeface="宋体" pitchFamily="2" charset="-122"/>
        <a:cs typeface="+mn-cs"/>
      </a:defRPr>
    </a:lvl3pPr>
    <a:lvl4pPr marL="1371600" algn="l" rtl="0" fontAlgn="base">
      <a:spcBef>
        <a:spcPct val="30000"/>
      </a:spcBef>
      <a:spcAft>
        <a:spcPct val="0"/>
      </a:spcAft>
      <a:defRPr sz="1200" kern="1200">
        <a:solidFill>
          <a:schemeClr val="tx1"/>
        </a:solidFill>
        <a:latin typeface="Times New Roman" pitchFamily="18" charset="0"/>
        <a:ea typeface="宋体" pitchFamily="2" charset="-122"/>
        <a:cs typeface="+mn-cs"/>
      </a:defRPr>
    </a:lvl4pPr>
    <a:lvl5pPr marL="1828800" algn="l" rtl="0" fontAlgn="base">
      <a:spcBef>
        <a:spcPct val="30000"/>
      </a:spcBef>
      <a:spcAft>
        <a:spcPct val="0"/>
      </a:spcAft>
      <a:defRPr sz="1200" kern="1200">
        <a:solidFill>
          <a:schemeClr val="tx1"/>
        </a:solidFill>
        <a:latin typeface="Times New Roman" pitchFamily="18"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00469D8-1CEB-44A6-9FBD-7DE5FB759513}" type="slidenum">
              <a:rPr lang="en-US" altLang="zh-CN"/>
              <a:pPr/>
              <a:t>1</a:t>
            </a:fld>
            <a:endParaRPr lang="en-US" altLang="zh-CN"/>
          </a:p>
        </p:txBody>
      </p:sp>
      <p:sp>
        <p:nvSpPr>
          <p:cNvPr id="39938" name="Rectangle 2"/>
          <p:cNvSpPr>
            <a:spLocks noChangeArrowheads="1" noTextEdit="1"/>
          </p:cNvSpPr>
          <p:nvPr>
            <p:ph type="sldImg"/>
          </p:nvPr>
        </p:nvSpPr>
        <p:spPr>
          <a:ln/>
        </p:spPr>
      </p:sp>
      <p:sp>
        <p:nvSpPr>
          <p:cNvPr id="39939"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D45D0A0-EAFE-4A0B-952F-69FAAEE7173B}" type="slidenum">
              <a:rPr lang="en-US" altLang="zh-CN"/>
              <a:pPr/>
              <a:t>10</a:t>
            </a:fld>
            <a:endParaRPr lang="en-US" altLang="zh-CN"/>
          </a:p>
        </p:txBody>
      </p:sp>
      <p:sp>
        <p:nvSpPr>
          <p:cNvPr id="47106" name="Rectangle 2"/>
          <p:cNvSpPr>
            <a:spLocks noChangeArrowheads="1" noTextEdit="1"/>
          </p:cNvSpPr>
          <p:nvPr>
            <p:ph type="sldImg"/>
          </p:nvPr>
        </p:nvSpPr>
        <p:spPr>
          <a:ln/>
        </p:spPr>
      </p:sp>
      <p:sp>
        <p:nvSpPr>
          <p:cNvPr id="47107"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EA404D6-E00A-4CBC-AC62-61495733E230}" type="slidenum">
              <a:rPr lang="en-US" altLang="zh-CN" smtClean="0"/>
              <a:pPr/>
              <a:t>100</a:t>
            </a:fld>
            <a:endParaRPr lang="en-US" altLang="zh-CN"/>
          </a:p>
        </p:txBody>
      </p:sp>
    </p:spTree>
    <p:extLst>
      <p:ext uri="{BB962C8B-B14F-4D97-AF65-F5344CB8AC3E}">
        <p14:creationId xmlns:p14="http://schemas.microsoft.com/office/powerpoint/2010/main" val="1983030005"/>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EA404D6-E00A-4CBC-AC62-61495733E230}" type="slidenum">
              <a:rPr lang="en-US" altLang="zh-CN" smtClean="0"/>
              <a:pPr/>
              <a:t>101</a:t>
            </a:fld>
            <a:endParaRPr lang="en-US" altLang="zh-CN"/>
          </a:p>
        </p:txBody>
      </p:sp>
    </p:spTree>
    <p:extLst>
      <p:ext uri="{BB962C8B-B14F-4D97-AF65-F5344CB8AC3E}">
        <p14:creationId xmlns:p14="http://schemas.microsoft.com/office/powerpoint/2010/main" val="174631915"/>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EA404D6-E00A-4CBC-AC62-61495733E230}" type="slidenum">
              <a:rPr lang="en-US" altLang="zh-CN" smtClean="0"/>
              <a:pPr/>
              <a:t>102</a:t>
            </a:fld>
            <a:endParaRPr lang="en-US" altLang="zh-CN"/>
          </a:p>
        </p:txBody>
      </p:sp>
    </p:spTree>
    <p:extLst>
      <p:ext uri="{BB962C8B-B14F-4D97-AF65-F5344CB8AC3E}">
        <p14:creationId xmlns:p14="http://schemas.microsoft.com/office/powerpoint/2010/main" val="3788418010"/>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EA404D6-E00A-4CBC-AC62-61495733E230}" type="slidenum">
              <a:rPr lang="en-US" altLang="zh-CN" smtClean="0"/>
              <a:pPr/>
              <a:t>103</a:t>
            </a:fld>
            <a:endParaRPr lang="en-US" altLang="zh-CN"/>
          </a:p>
        </p:txBody>
      </p:sp>
    </p:spTree>
    <p:extLst>
      <p:ext uri="{BB962C8B-B14F-4D97-AF65-F5344CB8AC3E}">
        <p14:creationId xmlns:p14="http://schemas.microsoft.com/office/powerpoint/2010/main" val="948633843"/>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EA404D6-E00A-4CBC-AC62-61495733E230}" type="slidenum">
              <a:rPr lang="en-US" altLang="zh-CN" smtClean="0"/>
              <a:pPr/>
              <a:t>104</a:t>
            </a:fld>
            <a:endParaRPr lang="en-US" altLang="zh-CN"/>
          </a:p>
        </p:txBody>
      </p:sp>
    </p:spTree>
    <p:extLst>
      <p:ext uri="{BB962C8B-B14F-4D97-AF65-F5344CB8AC3E}">
        <p14:creationId xmlns:p14="http://schemas.microsoft.com/office/powerpoint/2010/main" val="1113555312"/>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EA404D6-E00A-4CBC-AC62-61495733E230}" type="slidenum">
              <a:rPr lang="en-US" altLang="zh-CN" smtClean="0"/>
              <a:pPr/>
              <a:t>105</a:t>
            </a:fld>
            <a:endParaRPr lang="en-US" altLang="zh-CN"/>
          </a:p>
        </p:txBody>
      </p:sp>
    </p:spTree>
    <p:extLst>
      <p:ext uri="{BB962C8B-B14F-4D97-AF65-F5344CB8AC3E}">
        <p14:creationId xmlns:p14="http://schemas.microsoft.com/office/powerpoint/2010/main" val="1226868125"/>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EA404D6-E00A-4CBC-AC62-61495733E230}" type="slidenum">
              <a:rPr lang="en-US" altLang="zh-CN" smtClean="0"/>
              <a:pPr/>
              <a:t>106</a:t>
            </a:fld>
            <a:endParaRPr lang="en-US" altLang="zh-CN"/>
          </a:p>
        </p:txBody>
      </p:sp>
    </p:spTree>
    <p:extLst>
      <p:ext uri="{BB962C8B-B14F-4D97-AF65-F5344CB8AC3E}">
        <p14:creationId xmlns:p14="http://schemas.microsoft.com/office/powerpoint/2010/main" val="2381300539"/>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EA404D6-E00A-4CBC-AC62-61495733E230}" type="slidenum">
              <a:rPr lang="en-US" altLang="zh-CN" smtClean="0"/>
              <a:pPr/>
              <a:t>107</a:t>
            </a:fld>
            <a:endParaRPr lang="en-US" altLang="zh-CN"/>
          </a:p>
        </p:txBody>
      </p:sp>
    </p:spTree>
    <p:extLst>
      <p:ext uri="{BB962C8B-B14F-4D97-AF65-F5344CB8AC3E}">
        <p14:creationId xmlns:p14="http://schemas.microsoft.com/office/powerpoint/2010/main" val="3396787872"/>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EA404D6-E00A-4CBC-AC62-61495733E230}" type="slidenum">
              <a:rPr lang="en-US" altLang="zh-CN" smtClean="0"/>
              <a:pPr/>
              <a:t>108</a:t>
            </a:fld>
            <a:endParaRPr lang="en-US" altLang="zh-CN"/>
          </a:p>
        </p:txBody>
      </p:sp>
    </p:spTree>
    <p:extLst>
      <p:ext uri="{BB962C8B-B14F-4D97-AF65-F5344CB8AC3E}">
        <p14:creationId xmlns:p14="http://schemas.microsoft.com/office/powerpoint/2010/main" val="3001478685"/>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EA404D6-E00A-4CBC-AC62-61495733E230}" type="slidenum">
              <a:rPr lang="en-US" altLang="zh-CN" smtClean="0"/>
              <a:pPr/>
              <a:t>109</a:t>
            </a:fld>
            <a:endParaRPr lang="en-US" altLang="zh-CN"/>
          </a:p>
        </p:txBody>
      </p:sp>
    </p:spTree>
    <p:extLst>
      <p:ext uri="{BB962C8B-B14F-4D97-AF65-F5344CB8AC3E}">
        <p14:creationId xmlns:p14="http://schemas.microsoft.com/office/powerpoint/2010/main" val="9537734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D0717BD-7A18-4B37-9640-929D099A0681}" type="slidenum">
              <a:rPr lang="en-US" altLang="zh-CN"/>
              <a:pPr/>
              <a:t>11</a:t>
            </a:fld>
            <a:endParaRPr lang="en-US" altLang="zh-CN"/>
          </a:p>
        </p:txBody>
      </p:sp>
      <p:sp>
        <p:nvSpPr>
          <p:cNvPr id="48130" name="Rectangle 2"/>
          <p:cNvSpPr>
            <a:spLocks noChangeArrowheads="1" noTextEdit="1"/>
          </p:cNvSpPr>
          <p:nvPr>
            <p:ph type="sldImg"/>
          </p:nvPr>
        </p:nvSpPr>
        <p:spPr>
          <a:ln/>
        </p:spPr>
      </p:sp>
      <p:sp>
        <p:nvSpPr>
          <p:cNvPr id="48131"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EA404D6-E00A-4CBC-AC62-61495733E230}" type="slidenum">
              <a:rPr lang="en-US" altLang="zh-CN" smtClean="0"/>
              <a:pPr/>
              <a:t>110</a:t>
            </a:fld>
            <a:endParaRPr lang="en-US" altLang="zh-CN"/>
          </a:p>
        </p:txBody>
      </p:sp>
    </p:spTree>
    <p:extLst>
      <p:ext uri="{BB962C8B-B14F-4D97-AF65-F5344CB8AC3E}">
        <p14:creationId xmlns:p14="http://schemas.microsoft.com/office/powerpoint/2010/main" val="4001769766"/>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EA404D6-E00A-4CBC-AC62-61495733E230}" type="slidenum">
              <a:rPr lang="en-US" altLang="zh-CN" smtClean="0"/>
              <a:pPr/>
              <a:t>111</a:t>
            </a:fld>
            <a:endParaRPr lang="en-US" altLang="zh-CN"/>
          </a:p>
        </p:txBody>
      </p:sp>
    </p:spTree>
    <p:extLst>
      <p:ext uri="{BB962C8B-B14F-4D97-AF65-F5344CB8AC3E}">
        <p14:creationId xmlns:p14="http://schemas.microsoft.com/office/powerpoint/2010/main" val="2424551929"/>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EA404D6-E00A-4CBC-AC62-61495733E230}" type="slidenum">
              <a:rPr lang="en-US" altLang="zh-CN" smtClean="0"/>
              <a:pPr/>
              <a:t>112</a:t>
            </a:fld>
            <a:endParaRPr lang="en-US" altLang="zh-CN"/>
          </a:p>
        </p:txBody>
      </p:sp>
    </p:spTree>
    <p:extLst>
      <p:ext uri="{BB962C8B-B14F-4D97-AF65-F5344CB8AC3E}">
        <p14:creationId xmlns:p14="http://schemas.microsoft.com/office/powerpoint/2010/main" val="3232399475"/>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EA404D6-E00A-4CBC-AC62-61495733E230}" type="slidenum">
              <a:rPr lang="en-US" altLang="zh-CN" smtClean="0"/>
              <a:pPr/>
              <a:t>113</a:t>
            </a:fld>
            <a:endParaRPr lang="en-US" altLang="zh-CN"/>
          </a:p>
        </p:txBody>
      </p:sp>
    </p:spTree>
    <p:extLst>
      <p:ext uri="{BB962C8B-B14F-4D97-AF65-F5344CB8AC3E}">
        <p14:creationId xmlns:p14="http://schemas.microsoft.com/office/powerpoint/2010/main" val="4265340813"/>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EA404D6-E00A-4CBC-AC62-61495733E230}" type="slidenum">
              <a:rPr lang="en-US" altLang="zh-CN" smtClean="0"/>
              <a:pPr/>
              <a:t>114</a:t>
            </a:fld>
            <a:endParaRPr lang="en-US" altLang="zh-CN"/>
          </a:p>
        </p:txBody>
      </p:sp>
    </p:spTree>
    <p:extLst>
      <p:ext uri="{BB962C8B-B14F-4D97-AF65-F5344CB8AC3E}">
        <p14:creationId xmlns:p14="http://schemas.microsoft.com/office/powerpoint/2010/main" val="3026284818"/>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EA404D6-E00A-4CBC-AC62-61495733E230}" type="slidenum">
              <a:rPr lang="en-US" altLang="zh-CN" smtClean="0"/>
              <a:pPr/>
              <a:t>115</a:t>
            </a:fld>
            <a:endParaRPr lang="en-US" altLang="zh-CN"/>
          </a:p>
        </p:txBody>
      </p:sp>
    </p:spTree>
    <p:extLst>
      <p:ext uri="{BB962C8B-B14F-4D97-AF65-F5344CB8AC3E}">
        <p14:creationId xmlns:p14="http://schemas.microsoft.com/office/powerpoint/2010/main" val="565120480"/>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EA404D6-E00A-4CBC-AC62-61495733E230}" type="slidenum">
              <a:rPr lang="en-US" altLang="zh-CN" smtClean="0"/>
              <a:pPr/>
              <a:t>116</a:t>
            </a:fld>
            <a:endParaRPr lang="en-US" altLang="zh-CN"/>
          </a:p>
        </p:txBody>
      </p:sp>
    </p:spTree>
    <p:extLst>
      <p:ext uri="{BB962C8B-B14F-4D97-AF65-F5344CB8AC3E}">
        <p14:creationId xmlns:p14="http://schemas.microsoft.com/office/powerpoint/2010/main" val="41609900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EA404D6-E00A-4CBC-AC62-61495733E230}" type="slidenum">
              <a:rPr lang="en-US" altLang="zh-CN" smtClean="0"/>
              <a:pPr/>
              <a:t>12</a:t>
            </a:fld>
            <a:endParaRPr lang="en-US" altLang="zh-CN"/>
          </a:p>
        </p:txBody>
      </p:sp>
    </p:spTree>
    <p:extLst>
      <p:ext uri="{BB962C8B-B14F-4D97-AF65-F5344CB8AC3E}">
        <p14:creationId xmlns:p14="http://schemas.microsoft.com/office/powerpoint/2010/main" val="17202834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EA404D6-E00A-4CBC-AC62-61495733E230}" type="slidenum">
              <a:rPr lang="en-US" altLang="zh-CN" smtClean="0"/>
              <a:pPr/>
              <a:t>13</a:t>
            </a:fld>
            <a:endParaRPr lang="en-US" altLang="zh-CN"/>
          </a:p>
        </p:txBody>
      </p:sp>
    </p:spTree>
    <p:extLst>
      <p:ext uri="{BB962C8B-B14F-4D97-AF65-F5344CB8AC3E}">
        <p14:creationId xmlns:p14="http://schemas.microsoft.com/office/powerpoint/2010/main" val="453058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EA404D6-E00A-4CBC-AC62-61495733E230}" type="slidenum">
              <a:rPr lang="en-US" altLang="zh-CN" smtClean="0"/>
              <a:pPr/>
              <a:t>14</a:t>
            </a:fld>
            <a:endParaRPr lang="en-US" altLang="zh-CN"/>
          </a:p>
        </p:txBody>
      </p:sp>
    </p:spTree>
    <p:extLst>
      <p:ext uri="{BB962C8B-B14F-4D97-AF65-F5344CB8AC3E}">
        <p14:creationId xmlns:p14="http://schemas.microsoft.com/office/powerpoint/2010/main" val="4183638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EA404D6-E00A-4CBC-AC62-61495733E230}" type="slidenum">
              <a:rPr lang="en-US" altLang="zh-CN" smtClean="0"/>
              <a:pPr/>
              <a:t>15</a:t>
            </a:fld>
            <a:endParaRPr lang="en-US" altLang="zh-CN"/>
          </a:p>
        </p:txBody>
      </p:sp>
    </p:spTree>
    <p:extLst>
      <p:ext uri="{BB962C8B-B14F-4D97-AF65-F5344CB8AC3E}">
        <p14:creationId xmlns:p14="http://schemas.microsoft.com/office/powerpoint/2010/main" val="8379216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EA404D6-E00A-4CBC-AC62-61495733E230}" type="slidenum">
              <a:rPr lang="en-US" altLang="zh-CN" smtClean="0"/>
              <a:pPr/>
              <a:t>16</a:t>
            </a:fld>
            <a:endParaRPr lang="en-US" altLang="zh-CN"/>
          </a:p>
        </p:txBody>
      </p:sp>
    </p:spTree>
    <p:extLst>
      <p:ext uri="{BB962C8B-B14F-4D97-AF65-F5344CB8AC3E}">
        <p14:creationId xmlns:p14="http://schemas.microsoft.com/office/powerpoint/2010/main" val="1334682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EA404D6-E00A-4CBC-AC62-61495733E230}" type="slidenum">
              <a:rPr lang="en-US" altLang="zh-CN" smtClean="0"/>
              <a:pPr/>
              <a:t>17</a:t>
            </a:fld>
            <a:endParaRPr lang="en-US" altLang="zh-CN"/>
          </a:p>
        </p:txBody>
      </p:sp>
    </p:spTree>
    <p:extLst>
      <p:ext uri="{BB962C8B-B14F-4D97-AF65-F5344CB8AC3E}">
        <p14:creationId xmlns:p14="http://schemas.microsoft.com/office/powerpoint/2010/main" val="107151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EA404D6-E00A-4CBC-AC62-61495733E230}" type="slidenum">
              <a:rPr lang="en-US" altLang="zh-CN" smtClean="0"/>
              <a:pPr/>
              <a:t>18</a:t>
            </a:fld>
            <a:endParaRPr lang="en-US" altLang="zh-CN"/>
          </a:p>
        </p:txBody>
      </p:sp>
    </p:spTree>
    <p:extLst>
      <p:ext uri="{BB962C8B-B14F-4D97-AF65-F5344CB8AC3E}">
        <p14:creationId xmlns:p14="http://schemas.microsoft.com/office/powerpoint/2010/main" val="1258737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EA404D6-E00A-4CBC-AC62-61495733E230}" type="slidenum">
              <a:rPr lang="en-US" altLang="zh-CN" smtClean="0"/>
              <a:pPr/>
              <a:t>19</a:t>
            </a:fld>
            <a:endParaRPr lang="en-US" altLang="zh-CN"/>
          </a:p>
        </p:txBody>
      </p:sp>
    </p:spTree>
    <p:extLst>
      <p:ext uri="{BB962C8B-B14F-4D97-AF65-F5344CB8AC3E}">
        <p14:creationId xmlns:p14="http://schemas.microsoft.com/office/powerpoint/2010/main" val="38090190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EA404D6-E00A-4CBC-AC62-61495733E230}" type="slidenum">
              <a:rPr lang="en-US" altLang="zh-CN" smtClean="0"/>
              <a:pPr/>
              <a:t>2</a:t>
            </a:fld>
            <a:endParaRPr lang="en-US" altLang="zh-CN"/>
          </a:p>
        </p:txBody>
      </p:sp>
    </p:spTree>
    <p:extLst>
      <p:ext uri="{BB962C8B-B14F-4D97-AF65-F5344CB8AC3E}">
        <p14:creationId xmlns:p14="http://schemas.microsoft.com/office/powerpoint/2010/main" val="361534816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EA404D6-E00A-4CBC-AC62-61495733E230}" type="slidenum">
              <a:rPr lang="en-US" altLang="zh-CN" smtClean="0"/>
              <a:pPr/>
              <a:t>20</a:t>
            </a:fld>
            <a:endParaRPr lang="en-US" altLang="zh-CN"/>
          </a:p>
        </p:txBody>
      </p:sp>
    </p:spTree>
    <p:extLst>
      <p:ext uri="{BB962C8B-B14F-4D97-AF65-F5344CB8AC3E}">
        <p14:creationId xmlns:p14="http://schemas.microsoft.com/office/powerpoint/2010/main" val="19560502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EA404D6-E00A-4CBC-AC62-61495733E230}" type="slidenum">
              <a:rPr lang="en-US" altLang="zh-CN" smtClean="0"/>
              <a:pPr/>
              <a:t>21</a:t>
            </a:fld>
            <a:endParaRPr lang="en-US" altLang="zh-CN"/>
          </a:p>
        </p:txBody>
      </p:sp>
    </p:spTree>
    <p:extLst>
      <p:ext uri="{BB962C8B-B14F-4D97-AF65-F5344CB8AC3E}">
        <p14:creationId xmlns:p14="http://schemas.microsoft.com/office/powerpoint/2010/main" val="372535903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EA404D6-E00A-4CBC-AC62-61495733E230}" type="slidenum">
              <a:rPr lang="en-US" altLang="zh-CN" smtClean="0"/>
              <a:pPr/>
              <a:t>22</a:t>
            </a:fld>
            <a:endParaRPr lang="en-US" altLang="zh-CN"/>
          </a:p>
        </p:txBody>
      </p:sp>
    </p:spTree>
    <p:extLst>
      <p:ext uri="{BB962C8B-B14F-4D97-AF65-F5344CB8AC3E}">
        <p14:creationId xmlns:p14="http://schemas.microsoft.com/office/powerpoint/2010/main" val="22481635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EA404D6-E00A-4CBC-AC62-61495733E230}" type="slidenum">
              <a:rPr lang="en-US" altLang="zh-CN" smtClean="0"/>
              <a:pPr/>
              <a:t>23</a:t>
            </a:fld>
            <a:endParaRPr lang="en-US" altLang="zh-CN"/>
          </a:p>
        </p:txBody>
      </p:sp>
    </p:spTree>
    <p:extLst>
      <p:ext uri="{BB962C8B-B14F-4D97-AF65-F5344CB8AC3E}">
        <p14:creationId xmlns:p14="http://schemas.microsoft.com/office/powerpoint/2010/main" val="1336184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EA404D6-E00A-4CBC-AC62-61495733E230}" type="slidenum">
              <a:rPr lang="en-US" altLang="zh-CN" smtClean="0"/>
              <a:pPr/>
              <a:t>24</a:t>
            </a:fld>
            <a:endParaRPr lang="en-US" altLang="zh-CN"/>
          </a:p>
        </p:txBody>
      </p:sp>
    </p:spTree>
    <p:extLst>
      <p:ext uri="{BB962C8B-B14F-4D97-AF65-F5344CB8AC3E}">
        <p14:creationId xmlns:p14="http://schemas.microsoft.com/office/powerpoint/2010/main" val="76253765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EA404D6-E00A-4CBC-AC62-61495733E230}" type="slidenum">
              <a:rPr lang="en-US" altLang="zh-CN" smtClean="0"/>
              <a:pPr/>
              <a:t>25</a:t>
            </a:fld>
            <a:endParaRPr lang="en-US" altLang="zh-CN"/>
          </a:p>
        </p:txBody>
      </p:sp>
    </p:spTree>
    <p:extLst>
      <p:ext uri="{BB962C8B-B14F-4D97-AF65-F5344CB8AC3E}">
        <p14:creationId xmlns:p14="http://schemas.microsoft.com/office/powerpoint/2010/main" val="356368352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EA404D6-E00A-4CBC-AC62-61495733E230}" type="slidenum">
              <a:rPr lang="en-US" altLang="zh-CN" smtClean="0"/>
              <a:pPr/>
              <a:t>26</a:t>
            </a:fld>
            <a:endParaRPr lang="en-US" altLang="zh-CN"/>
          </a:p>
        </p:txBody>
      </p:sp>
    </p:spTree>
    <p:extLst>
      <p:ext uri="{BB962C8B-B14F-4D97-AF65-F5344CB8AC3E}">
        <p14:creationId xmlns:p14="http://schemas.microsoft.com/office/powerpoint/2010/main" val="152526825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EA404D6-E00A-4CBC-AC62-61495733E230}" type="slidenum">
              <a:rPr lang="en-US" altLang="zh-CN" smtClean="0"/>
              <a:pPr/>
              <a:t>27</a:t>
            </a:fld>
            <a:endParaRPr lang="en-US" altLang="zh-CN"/>
          </a:p>
        </p:txBody>
      </p:sp>
    </p:spTree>
    <p:extLst>
      <p:ext uri="{BB962C8B-B14F-4D97-AF65-F5344CB8AC3E}">
        <p14:creationId xmlns:p14="http://schemas.microsoft.com/office/powerpoint/2010/main" val="392160833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EA404D6-E00A-4CBC-AC62-61495733E230}" type="slidenum">
              <a:rPr lang="en-US" altLang="zh-CN" smtClean="0"/>
              <a:pPr/>
              <a:t>28</a:t>
            </a:fld>
            <a:endParaRPr lang="en-US" altLang="zh-CN"/>
          </a:p>
        </p:txBody>
      </p:sp>
    </p:spTree>
    <p:extLst>
      <p:ext uri="{BB962C8B-B14F-4D97-AF65-F5344CB8AC3E}">
        <p14:creationId xmlns:p14="http://schemas.microsoft.com/office/powerpoint/2010/main" val="74675322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EA404D6-E00A-4CBC-AC62-61495733E230}" type="slidenum">
              <a:rPr lang="en-US" altLang="zh-CN" smtClean="0"/>
              <a:pPr/>
              <a:t>29</a:t>
            </a:fld>
            <a:endParaRPr lang="en-US" altLang="zh-CN"/>
          </a:p>
        </p:txBody>
      </p:sp>
    </p:spTree>
    <p:extLst>
      <p:ext uri="{BB962C8B-B14F-4D97-AF65-F5344CB8AC3E}">
        <p14:creationId xmlns:p14="http://schemas.microsoft.com/office/powerpoint/2010/main" val="12220228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6643A9D-481C-4FF2-BCD5-BB64632CF408}" type="slidenum">
              <a:rPr lang="en-US" altLang="zh-CN"/>
              <a:pPr/>
              <a:t>3</a:t>
            </a:fld>
            <a:endParaRPr lang="en-US" altLang="zh-CN"/>
          </a:p>
        </p:txBody>
      </p:sp>
      <p:sp>
        <p:nvSpPr>
          <p:cNvPr id="40962" name="Rectangle 2"/>
          <p:cNvSpPr>
            <a:spLocks noChangeArrowheads="1" noTextEdit="1"/>
          </p:cNvSpPr>
          <p:nvPr>
            <p:ph type="sldImg"/>
          </p:nvPr>
        </p:nvSpPr>
        <p:spPr>
          <a:ln/>
        </p:spPr>
      </p:sp>
      <p:sp>
        <p:nvSpPr>
          <p:cNvPr id="40963"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EA404D6-E00A-4CBC-AC62-61495733E230}" type="slidenum">
              <a:rPr lang="en-US" altLang="zh-CN" smtClean="0"/>
              <a:pPr/>
              <a:t>30</a:t>
            </a:fld>
            <a:endParaRPr lang="en-US" altLang="zh-CN"/>
          </a:p>
        </p:txBody>
      </p:sp>
    </p:spTree>
    <p:extLst>
      <p:ext uri="{BB962C8B-B14F-4D97-AF65-F5344CB8AC3E}">
        <p14:creationId xmlns:p14="http://schemas.microsoft.com/office/powerpoint/2010/main" val="426425139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EA404D6-E00A-4CBC-AC62-61495733E230}" type="slidenum">
              <a:rPr lang="en-US" altLang="zh-CN" smtClean="0"/>
              <a:pPr/>
              <a:t>31</a:t>
            </a:fld>
            <a:endParaRPr lang="en-US" altLang="zh-CN"/>
          </a:p>
        </p:txBody>
      </p:sp>
    </p:spTree>
    <p:extLst>
      <p:ext uri="{BB962C8B-B14F-4D97-AF65-F5344CB8AC3E}">
        <p14:creationId xmlns:p14="http://schemas.microsoft.com/office/powerpoint/2010/main" val="360049223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EA404D6-E00A-4CBC-AC62-61495733E230}" type="slidenum">
              <a:rPr lang="en-US" altLang="zh-CN" smtClean="0"/>
              <a:pPr/>
              <a:t>32</a:t>
            </a:fld>
            <a:endParaRPr lang="en-US" altLang="zh-CN"/>
          </a:p>
        </p:txBody>
      </p:sp>
    </p:spTree>
    <p:extLst>
      <p:ext uri="{BB962C8B-B14F-4D97-AF65-F5344CB8AC3E}">
        <p14:creationId xmlns:p14="http://schemas.microsoft.com/office/powerpoint/2010/main" val="374888594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EA404D6-E00A-4CBC-AC62-61495733E230}" type="slidenum">
              <a:rPr lang="en-US" altLang="zh-CN" smtClean="0"/>
              <a:pPr/>
              <a:t>33</a:t>
            </a:fld>
            <a:endParaRPr lang="en-US" altLang="zh-CN"/>
          </a:p>
        </p:txBody>
      </p:sp>
    </p:spTree>
    <p:extLst>
      <p:ext uri="{BB962C8B-B14F-4D97-AF65-F5344CB8AC3E}">
        <p14:creationId xmlns:p14="http://schemas.microsoft.com/office/powerpoint/2010/main" val="194615272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EA404D6-E00A-4CBC-AC62-61495733E230}" type="slidenum">
              <a:rPr lang="en-US" altLang="zh-CN" smtClean="0"/>
              <a:pPr/>
              <a:t>34</a:t>
            </a:fld>
            <a:endParaRPr lang="en-US" altLang="zh-CN"/>
          </a:p>
        </p:txBody>
      </p:sp>
    </p:spTree>
    <p:extLst>
      <p:ext uri="{BB962C8B-B14F-4D97-AF65-F5344CB8AC3E}">
        <p14:creationId xmlns:p14="http://schemas.microsoft.com/office/powerpoint/2010/main" val="353851101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EA404D6-E00A-4CBC-AC62-61495733E230}" type="slidenum">
              <a:rPr lang="en-US" altLang="zh-CN" smtClean="0"/>
              <a:pPr/>
              <a:t>35</a:t>
            </a:fld>
            <a:endParaRPr lang="en-US" altLang="zh-CN"/>
          </a:p>
        </p:txBody>
      </p:sp>
    </p:spTree>
    <p:extLst>
      <p:ext uri="{BB962C8B-B14F-4D97-AF65-F5344CB8AC3E}">
        <p14:creationId xmlns:p14="http://schemas.microsoft.com/office/powerpoint/2010/main" val="426294484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EA404D6-E00A-4CBC-AC62-61495733E230}" type="slidenum">
              <a:rPr lang="en-US" altLang="zh-CN" smtClean="0"/>
              <a:pPr/>
              <a:t>36</a:t>
            </a:fld>
            <a:endParaRPr lang="en-US" altLang="zh-CN"/>
          </a:p>
        </p:txBody>
      </p:sp>
    </p:spTree>
    <p:extLst>
      <p:ext uri="{BB962C8B-B14F-4D97-AF65-F5344CB8AC3E}">
        <p14:creationId xmlns:p14="http://schemas.microsoft.com/office/powerpoint/2010/main" val="1662099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EA404D6-E00A-4CBC-AC62-61495733E230}" type="slidenum">
              <a:rPr lang="en-US" altLang="zh-CN" smtClean="0"/>
              <a:pPr/>
              <a:t>37</a:t>
            </a:fld>
            <a:endParaRPr lang="en-US" altLang="zh-CN"/>
          </a:p>
        </p:txBody>
      </p:sp>
    </p:spTree>
    <p:extLst>
      <p:ext uri="{BB962C8B-B14F-4D97-AF65-F5344CB8AC3E}">
        <p14:creationId xmlns:p14="http://schemas.microsoft.com/office/powerpoint/2010/main" val="136513714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EA404D6-E00A-4CBC-AC62-61495733E230}" type="slidenum">
              <a:rPr lang="en-US" altLang="zh-CN" smtClean="0"/>
              <a:pPr/>
              <a:t>38</a:t>
            </a:fld>
            <a:endParaRPr lang="en-US" altLang="zh-CN"/>
          </a:p>
        </p:txBody>
      </p:sp>
    </p:spTree>
    <p:extLst>
      <p:ext uri="{BB962C8B-B14F-4D97-AF65-F5344CB8AC3E}">
        <p14:creationId xmlns:p14="http://schemas.microsoft.com/office/powerpoint/2010/main" val="419074951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EA404D6-E00A-4CBC-AC62-61495733E230}" type="slidenum">
              <a:rPr lang="en-US" altLang="zh-CN" smtClean="0"/>
              <a:pPr/>
              <a:t>39</a:t>
            </a:fld>
            <a:endParaRPr lang="en-US" altLang="zh-CN"/>
          </a:p>
        </p:txBody>
      </p:sp>
    </p:spTree>
    <p:extLst>
      <p:ext uri="{BB962C8B-B14F-4D97-AF65-F5344CB8AC3E}">
        <p14:creationId xmlns:p14="http://schemas.microsoft.com/office/powerpoint/2010/main" val="38863580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B63534A-D2A4-46DD-9195-863B4AE6014A}" type="slidenum">
              <a:rPr lang="en-US" altLang="zh-CN"/>
              <a:pPr/>
              <a:t>4</a:t>
            </a:fld>
            <a:endParaRPr lang="en-US" altLang="zh-CN"/>
          </a:p>
        </p:txBody>
      </p:sp>
      <p:sp>
        <p:nvSpPr>
          <p:cNvPr id="41986" name="Rectangle 2"/>
          <p:cNvSpPr>
            <a:spLocks noChangeArrowheads="1" noTextEdit="1"/>
          </p:cNvSpPr>
          <p:nvPr>
            <p:ph type="sldImg"/>
          </p:nvPr>
        </p:nvSpPr>
        <p:spPr>
          <a:ln/>
        </p:spPr>
      </p:sp>
      <p:sp>
        <p:nvSpPr>
          <p:cNvPr id="41987"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EA404D6-E00A-4CBC-AC62-61495733E230}" type="slidenum">
              <a:rPr lang="en-US" altLang="zh-CN" smtClean="0"/>
              <a:pPr/>
              <a:t>40</a:t>
            </a:fld>
            <a:endParaRPr lang="en-US" altLang="zh-CN"/>
          </a:p>
        </p:txBody>
      </p:sp>
    </p:spTree>
    <p:extLst>
      <p:ext uri="{BB962C8B-B14F-4D97-AF65-F5344CB8AC3E}">
        <p14:creationId xmlns:p14="http://schemas.microsoft.com/office/powerpoint/2010/main" val="388023226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EA404D6-E00A-4CBC-AC62-61495733E230}" type="slidenum">
              <a:rPr lang="en-US" altLang="zh-CN" smtClean="0"/>
              <a:pPr/>
              <a:t>41</a:t>
            </a:fld>
            <a:endParaRPr lang="en-US" altLang="zh-CN"/>
          </a:p>
        </p:txBody>
      </p:sp>
    </p:spTree>
    <p:extLst>
      <p:ext uri="{BB962C8B-B14F-4D97-AF65-F5344CB8AC3E}">
        <p14:creationId xmlns:p14="http://schemas.microsoft.com/office/powerpoint/2010/main" val="255055880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EA404D6-E00A-4CBC-AC62-61495733E230}" type="slidenum">
              <a:rPr lang="en-US" altLang="zh-CN" smtClean="0"/>
              <a:pPr/>
              <a:t>42</a:t>
            </a:fld>
            <a:endParaRPr lang="en-US" altLang="zh-CN"/>
          </a:p>
        </p:txBody>
      </p:sp>
    </p:spTree>
    <p:extLst>
      <p:ext uri="{BB962C8B-B14F-4D97-AF65-F5344CB8AC3E}">
        <p14:creationId xmlns:p14="http://schemas.microsoft.com/office/powerpoint/2010/main" val="218184946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EA404D6-E00A-4CBC-AC62-61495733E230}" type="slidenum">
              <a:rPr lang="en-US" altLang="zh-CN" smtClean="0"/>
              <a:pPr/>
              <a:t>43</a:t>
            </a:fld>
            <a:endParaRPr lang="en-US" altLang="zh-CN"/>
          </a:p>
        </p:txBody>
      </p:sp>
    </p:spTree>
    <p:extLst>
      <p:ext uri="{BB962C8B-B14F-4D97-AF65-F5344CB8AC3E}">
        <p14:creationId xmlns:p14="http://schemas.microsoft.com/office/powerpoint/2010/main" val="10472464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EA404D6-E00A-4CBC-AC62-61495733E230}" type="slidenum">
              <a:rPr lang="en-US" altLang="zh-CN" smtClean="0"/>
              <a:pPr/>
              <a:t>44</a:t>
            </a:fld>
            <a:endParaRPr lang="en-US" altLang="zh-CN"/>
          </a:p>
        </p:txBody>
      </p:sp>
    </p:spTree>
    <p:extLst>
      <p:ext uri="{BB962C8B-B14F-4D97-AF65-F5344CB8AC3E}">
        <p14:creationId xmlns:p14="http://schemas.microsoft.com/office/powerpoint/2010/main" val="67980381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EA404D6-E00A-4CBC-AC62-61495733E230}" type="slidenum">
              <a:rPr lang="en-US" altLang="zh-CN" smtClean="0"/>
              <a:pPr/>
              <a:t>45</a:t>
            </a:fld>
            <a:endParaRPr lang="en-US" altLang="zh-CN"/>
          </a:p>
        </p:txBody>
      </p:sp>
    </p:spTree>
    <p:extLst>
      <p:ext uri="{BB962C8B-B14F-4D97-AF65-F5344CB8AC3E}">
        <p14:creationId xmlns:p14="http://schemas.microsoft.com/office/powerpoint/2010/main" val="208244684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EA404D6-E00A-4CBC-AC62-61495733E230}" type="slidenum">
              <a:rPr lang="en-US" altLang="zh-CN" smtClean="0"/>
              <a:pPr/>
              <a:t>46</a:t>
            </a:fld>
            <a:endParaRPr lang="en-US" altLang="zh-CN"/>
          </a:p>
        </p:txBody>
      </p:sp>
    </p:spTree>
    <p:extLst>
      <p:ext uri="{BB962C8B-B14F-4D97-AF65-F5344CB8AC3E}">
        <p14:creationId xmlns:p14="http://schemas.microsoft.com/office/powerpoint/2010/main" val="213761601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EA404D6-E00A-4CBC-AC62-61495733E230}" type="slidenum">
              <a:rPr lang="en-US" altLang="zh-CN" smtClean="0"/>
              <a:pPr/>
              <a:t>47</a:t>
            </a:fld>
            <a:endParaRPr lang="en-US" altLang="zh-CN"/>
          </a:p>
        </p:txBody>
      </p:sp>
    </p:spTree>
    <p:extLst>
      <p:ext uri="{BB962C8B-B14F-4D97-AF65-F5344CB8AC3E}">
        <p14:creationId xmlns:p14="http://schemas.microsoft.com/office/powerpoint/2010/main" val="330411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EA404D6-E00A-4CBC-AC62-61495733E230}" type="slidenum">
              <a:rPr lang="en-US" altLang="zh-CN" smtClean="0"/>
              <a:pPr/>
              <a:t>48</a:t>
            </a:fld>
            <a:endParaRPr lang="en-US" altLang="zh-CN"/>
          </a:p>
        </p:txBody>
      </p:sp>
    </p:spTree>
    <p:extLst>
      <p:ext uri="{BB962C8B-B14F-4D97-AF65-F5344CB8AC3E}">
        <p14:creationId xmlns:p14="http://schemas.microsoft.com/office/powerpoint/2010/main" val="386898662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EA404D6-E00A-4CBC-AC62-61495733E230}" type="slidenum">
              <a:rPr lang="en-US" altLang="zh-CN" smtClean="0"/>
              <a:pPr/>
              <a:t>49</a:t>
            </a:fld>
            <a:endParaRPr lang="en-US" altLang="zh-CN"/>
          </a:p>
        </p:txBody>
      </p:sp>
    </p:spTree>
    <p:extLst>
      <p:ext uri="{BB962C8B-B14F-4D97-AF65-F5344CB8AC3E}">
        <p14:creationId xmlns:p14="http://schemas.microsoft.com/office/powerpoint/2010/main" val="18518126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A35453C-8D6D-4DE3-8449-D0635BE70638}" type="slidenum">
              <a:rPr lang="en-US" altLang="zh-CN"/>
              <a:pPr/>
              <a:t>5</a:t>
            </a:fld>
            <a:endParaRPr lang="en-US" altLang="zh-CN"/>
          </a:p>
        </p:txBody>
      </p:sp>
      <p:sp>
        <p:nvSpPr>
          <p:cNvPr id="43010" name="Rectangle 2"/>
          <p:cNvSpPr>
            <a:spLocks noChangeArrowheads="1" noTextEdit="1"/>
          </p:cNvSpPr>
          <p:nvPr>
            <p:ph type="sldImg"/>
          </p:nvPr>
        </p:nvSpPr>
        <p:spPr>
          <a:ln/>
        </p:spPr>
      </p:sp>
      <p:sp>
        <p:nvSpPr>
          <p:cNvPr id="43011"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EA404D6-E00A-4CBC-AC62-61495733E230}" type="slidenum">
              <a:rPr lang="en-US" altLang="zh-CN" smtClean="0"/>
              <a:pPr/>
              <a:t>50</a:t>
            </a:fld>
            <a:endParaRPr lang="en-US" altLang="zh-CN"/>
          </a:p>
        </p:txBody>
      </p:sp>
    </p:spTree>
    <p:extLst>
      <p:ext uri="{BB962C8B-B14F-4D97-AF65-F5344CB8AC3E}">
        <p14:creationId xmlns:p14="http://schemas.microsoft.com/office/powerpoint/2010/main" val="113931448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EA404D6-E00A-4CBC-AC62-61495733E230}" type="slidenum">
              <a:rPr lang="en-US" altLang="zh-CN" smtClean="0"/>
              <a:pPr/>
              <a:t>51</a:t>
            </a:fld>
            <a:endParaRPr lang="en-US" altLang="zh-CN"/>
          </a:p>
        </p:txBody>
      </p:sp>
    </p:spTree>
    <p:extLst>
      <p:ext uri="{BB962C8B-B14F-4D97-AF65-F5344CB8AC3E}">
        <p14:creationId xmlns:p14="http://schemas.microsoft.com/office/powerpoint/2010/main" val="348941925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EA404D6-E00A-4CBC-AC62-61495733E230}" type="slidenum">
              <a:rPr lang="en-US" altLang="zh-CN" smtClean="0"/>
              <a:pPr/>
              <a:t>52</a:t>
            </a:fld>
            <a:endParaRPr lang="en-US" altLang="zh-CN"/>
          </a:p>
        </p:txBody>
      </p:sp>
    </p:spTree>
    <p:extLst>
      <p:ext uri="{BB962C8B-B14F-4D97-AF65-F5344CB8AC3E}">
        <p14:creationId xmlns:p14="http://schemas.microsoft.com/office/powerpoint/2010/main" val="294948419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EA404D6-E00A-4CBC-AC62-61495733E230}" type="slidenum">
              <a:rPr lang="en-US" altLang="zh-CN" smtClean="0"/>
              <a:pPr/>
              <a:t>53</a:t>
            </a:fld>
            <a:endParaRPr lang="en-US" altLang="zh-CN"/>
          </a:p>
        </p:txBody>
      </p:sp>
    </p:spTree>
    <p:extLst>
      <p:ext uri="{BB962C8B-B14F-4D97-AF65-F5344CB8AC3E}">
        <p14:creationId xmlns:p14="http://schemas.microsoft.com/office/powerpoint/2010/main" val="98149155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EA404D6-E00A-4CBC-AC62-61495733E230}" type="slidenum">
              <a:rPr lang="en-US" altLang="zh-CN" smtClean="0"/>
              <a:pPr/>
              <a:t>54</a:t>
            </a:fld>
            <a:endParaRPr lang="en-US" altLang="zh-CN"/>
          </a:p>
        </p:txBody>
      </p:sp>
    </p:spTree>
    <p:extLst>
      <p:ext uri="{BB962C8B-B14F-4D97-AF65-F5344CB8AC3E}">
        <p14:creationId xmlns:p14="http://schemas.microsoft.com/office/powerpoint/2010/main" val="303268325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EA404D6-E00A-4CBC-AC62-61495733E230}" type="slidenum">
              <a:rPr lang="en-US" altLang="zh-CN" smtClean="0"/>
              <a:pPr/>
              <a:t>55</a:t>
            </a:fld>
            <a:endParaRPr lang="en-US" altLang="zh-CN"/>
          </a:p>
        </p:txBody>
      </p:sp>
    </p:spTree>
    <p:extLst>
      <p:ext uri="{BB962C8B-B14F-4D97-AF65-F5344CB8AC3E}">
        <p14:creationId xmlns:p14="http://schemas.microsoft.com/office/powerpoint/2010/main" val="82523533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EA404D6-E00A-4CBC-AC62-61495733E230}" type="slidenum">
              <a:rPr lang="en-US" altLang="zh-CN" smtClean="0"/>
              <a:pPr/>
              <a:t>56</a:t>
            </a:fld>
            <a:endParaRPr lang="en-US" altLang="zh-CN"/>
          </a:p>
        </p:txBody>
      </p:sp>
    </p:spTree>
    <p:extLst>
      <p:ext uri="{BB962C8B-B14F-4D97-AF65-F5344CB8AC3E}">
        <p14:creationId xmlns:p14="http://schemas.microsoft.com/office/powerpoint/2010/main" val="200546438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EA404D6-E00A-4CBC-AC62-61495733E230}" type="slidenum">
              <a:rPr lang="en-US" altLang="zh-CN" smtClean="0"/>
              <a:pPr/>
              <a:t>57</a:t>
            </a:fld>
            <a:endParaRPr lang="en-US" altLang="zh-CN"/>
          </a:p>
        </p:txBody>
      </p:sp>
    </p:spTree>
    <p:extLst>
      <p:ext uri="{BB962C8B-B14F-4D97-AF65-F5344CB8AC3E}">
        <p14:creationId xmlns:p14="http://schemas.microsoft.com/office/powerpoint/2010/main" val="228653346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EA404D6-E00A-4CBC-AC62-61495733E230}" type="slidenum">
              <a:rPr lang="en-US" altLang="zh-CN" smtClean="0"/>
              <a:pPr/>
              <a:t>58</a:t>
            </a:fld>
            <a:endParaRPr lang="en-US" altLang="zh-CN"/>
          </a:p>
        </p:txBody>
      </p:sp>
    </p:spTree>
    <p:extLst>
      <p:ext uri="{BB962C8B-B14F-4D97-AF65-F5344CB8AC3E}">
        <p14:creationId xmlns:p14="http://schemas.microsoft.com/office/powerpoint/2010/main" val="15298017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EA404D6-E00A-4CBC-AC62-61495733E230}" type="slidenum">
              <a:rPr lang="en-US" altLang="zh-CN" smtClean="0"/>
              <a:pPr/>
              <a:t>59</a:t>
            </a:fld>
            <a:endParaRPr lang="en-US" altLang="zh-CN"/>
          </a:p>
        </p:txBody>
      </p:sp>
    </p:spTree>
    <p:extLst>
      <p:ext uri="{BB962C8B-B14F-4D97-AF65-F5344CB8AC3E}">
        <p14:creationId xmlns:p14="http://schemas.microsoft.com/office/powerpoint/2010/main" val="10026182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EA404D6-E00A-4CBC-AC62-61495733E230}" type="slidenum">
              <a:rPr lang="en-US" altLang="zh-CN" smtClean="0"/>
              <a:pPr/>
              <a:t>6</a:t>
            </a:fld>
            <a:endParaRPr lang="en-US" altLang="zh-CN"/>
          </a:p>
        </p:txBody>
      </p:sp>
    </p:spTree>
    <p:extLst>
      <p:ext uri="{BB962C8B-B14F-4D97-AF65-F5344CB8AC3E}">
        <p14:creationId xmlns:p14="http://schemas.microsoft.com/office/powerpoint/2010/main" val="368239851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EA404D6-E00A-4CBC-AC62-61495733E230}" type="slidenum">
              <a:rPr lang="en-US" altLang="zh-CN" smtClean="0"/>
              <a:pPr/>
              <a:t>60</a:t>
            </a:fld>
            <a:endParaRPr lang="en-US" altLang="zh-CN"/>
          </a:p>
        </p:txBody>
      </p:sp>
    </p:spTree>
    <p:extLst>
      <p:ext uri="{BB962C8B-B14F-4D97-AF65-F5344CB8AC3E}">
        <p14:creationId xmlns:p14="http://schemas.microsoft.com/office/powerpoint/2010/main" val="137648760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EA404D6-E00A-4CBC-AC62-61495733E230}" type="slidenum">
              <a:rPr lang="en-US" altLang="zh-CN" smtClean="0"/>
              <a:pPr/>
              <a:t>61</a:t>
            </a:fld>
            <a:endParaRPr lang="en-US" altLang="zh-CN"/>
          </a:p>
        </p:txBody>
      </p:sp>
    </p:spTree>
    <p:extLst>
      <p:ext uri="{BB962C8B-B14F-4D97-AF65-F5344CB8AC3E}">
        <p14:creationId xmlns:p14="http://schemas.microsoft.com/office/powerpoint/2010/main" val="385925446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EA404D6-E00A-4CBC-AC62-61495733E230}" type="slidenum">
              <a:rPr lang="en-US" altLang="zh-CN" smtClean="0"/>
              <a:pPr/>
              <a:t>62</a:t>
            </a:fld>
            <a:endParaRPr lang="en-US" altLang="zh-CN"/>
          </a:p>
        </p:txBody>
      </p:sp>
    </p:spTree>
    <p:extLst>
      <p:ext uri="{BB962C8B-B14F-4D97-AF65-F5344CB8AC3E}">
        <p14:creationId xmlns:p14="http://schemas.microsoft.com/office/powerpoint/2010/main" val="155279297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EA404D6-E00A-4CBC-AC62-61495733E230}" type="slidenum">
              <a:rPr lang="en-US" altLang="zh-CN" smtClean="0"/>
              <a:pPr/>
              <a:t>63</a:t>
            </a:fld>
            <a:endParaRPr lang="en-US" altLang="zh-CN"/>
          </a:p>
        </p:txBody>
      </p:sp>
    </p:spTree>
    <p:extLst>
      <p:ext uri="{BB962C8B-B14F-4D97-AF65-F5344CB8AC3E}">
        <p14:creationId xmlns:p14="http://schemas.microsoft.com/office/powerpoint/2010/main" val="154812861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EA404D6-E00A-4CBC-AC62-61495733E230}" type="slidenum">
              <a:rPr lang="en-US" altLang="zh-CN" smtClean="0"/>
              <a:pPr/>
              <a:t>64</a:t>
            </a:fld>
            <a:endParaRPr lang="en-US" altLang="zh-CN"/>
          </a:p>
        </p:txBody>
      </p:sp>
    </p:spTree>
    <p:extLst>
      <p:ext uri="{BB962C8B-B14F-4D97-AF65-F5344CB8AC3E}">
        <p14:creationId xmlns:p14="http://schemas.microsoft.com/office/powerpoint/2010/main" val="318345726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EA404D6-E00A-4CBC-AC62-61495733E230}" type="slidenum">
              <a:rPr lang="en-US" altLang="zh-CN" smtClean="0"/>
              <a:pPr/>
              <a:t>65</a:t>
            </a:fld>
            <a:endParaRPr lang="en-US" altLang="zh-CN"/>
          </a:p>
        </p:txBody>
      </p:sp>
    </p:spTree>
    <p:extLst>
      <p:ext uri="{BB962C8B-B14F-4D97-AF65-F5344CB8AC3E}">
        <p14:creationId xmlns:p14="http://schemas.microsoft.com/office/powerpoint/2010/main" val="177718281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EA404D6-E00A-4CBC-AC62-61495733E230}" type="slidenum">
              <a:rPr lang="en-US" altLang="zh-CN" smtClean="0"/>
              <a:pPr/>
              <a:t>66</a:t>
            </a:fld>
            <a:endParaRPr lang="en-US" altLang="zh-CN"/>
          </a:p>
        </p:txBody>
      </p:sp>
    </p:spTree>
    <p:extLst>
      <p:ext uri="{BB962C8B-B14F-4D97-AF65-F5344CB8AC3E}">
        <p14:creationId xmlns:p14="http://schemas.microsoft.com/office/powerpoint/2010/main" val="364064937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EA404D6-E00A-4CBC-AC62-61495733E230}" type="slidenum">
              <a:rPr lang="en-US" altLang="zh-CN" smtClean="0"/>
              <a:pPr/>
              <a:t>67</a:t>
            </a:fld>
            <a:endParaRPr lang="en-US" altLang="zh-CN"/>
          </a:p>
        </p:txBody>
      </p:sp>
    </p:spTree>
    <p:extLst>
      <p:ext uri="{BB962C8B-B14F-4D97-AF65-F5344CB8AC3E}">
        <p14:creationId xmlns:p14="http://schemas.microsoft.com/office/powerpoint/2010/main" val="269228014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EA404D6-E00A-4CBC-AC62-61495733E230}" type="slidenum">
              <a:rPr lang="en-US" altLang="zh-CN" smtClean="0"/>
              <a:pPr/>
              <a:t>68</a:t>
            </a:fld>
            <a:endParaRPr lang="en-US" altLang="zh-CN"/>
          </a:p>
        </p:txBody>
      </p:sp>
    </p:spTree>
    <p:extLst>
      <p:ext uri="{BB962C8B-B14F-4D97-AF65-F5344CB8AC3E}">
        <p14:creationId xmlns:p14="http://schemas.microsoft.com/office/powerpoint/2010/main" val="49074906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EA404D6-E00A-4CBC-AC62-61495733E230}" type="slidenum">
              <a:rPr lang="en-US" altLang="zh-CN" smtClean="0"/>
              <a:pPr/>
              <a:t>69</a:t>
            </a:fld>
            <a:endParaRPr lang="en-US" altLang="zh-CN"/>
          </a:p>
        </p:txBody>
      </p:sp>
    </p:spTree>
    <p:extLst>
      <p:ext uri="{BB962C8B-B14F-4D97-AF65-F5344CB8AC3E}">
        <p14:creationId xmlns:p14="http://schemas.microsoft.com/office/powerpoint/2010/main" val="10226401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FEF4BB0-2FB9-4284-91FA-8F8847E72E5B}" type="slidenum">
              <a:rPr lang="en-US" altLang="zh-CN"/>
              <a:pPr/>
              <a:t>7</a:t>
            </a:fld>
            <a:endParaRPr lang="en-US" altLang="zh-CN"/>
          </a:p>
        </p:txBody>
      </p:sp>
      <p:sp>
        <p:nvSpPr>
          <p:cNvPr id="45058" name="Rectangle 2"/>
          <p:cNvSpPr>
            <a:spLocks noChangeArrowheads="1" noTextEdit="1"/>
          </p:cNvSpPr>
          <p:nvPr>
            <p:ph type="sldImg"/>
          </p:nvPr>
        </p:nvSpPr>
        <p:spPr>
          <a:ln/>
        </p:spPr>
      </p:sp>
      <p:sp>
        <p:nvSpPr>
          <p:cNvPr id="45059"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EA404D6-E00A-4CBC-AC62-61495733E230}" type="slidenum">
              <a:rPr lang="en-US" altLang="zh-CN" smtClean="0"/>
              <a:pPr/>
              <a:t>70</a:t>
            </a:fld>
            <a:endParaRPr lang="en-US" altLang="zh-CN"/>
          </a:p>
        </p:txBody>
      </p:sp>
    </p:spTree>
    <p:extLst>
      <p:ext uri="{BB962C8B-B14F-4D97-AF65-F5344CB8AC3E}">
        <p14:creationId xmlns:p14="http://schemas.microsoft.com/office/powerpoint/2010/main" val="306212520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EA404D6-E00A-4CBC-AC62-61495733E230}" type="slidenum">
              <a:rPr lang="en-US" altLang="zh-CN" smtClean="0"/>
              <a:pPr/>
              <a:t>71</a:t>
            </a:fld>
            <a:endParaRPr lang="en-US" altLang="zh-CN"/>
          </a:p>
        </p:txBody>
      </p:sp>
    </p:spTree>
    <p:extLst>
      <p:ext uri="{BB962C8B-B14F-4D97-AF65-F5344CB8AC3E}">
        <p14:creationId xmlns:p14="http://schemas.microsoft.com/office/powerpoint/2010/main" val="389068428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EA404D6-E00A-4CBC-AC62-61495733E230}" type="slidenum">
              <a:rPr lang="en-US" altLang="zh-CN" smtClean="0"/>
              <a:pPr/>
              <a:t>72</a:t>
            </a:fld>
            <a:endParaRPr lang="en-US" altLang="zh-CN"/>
          </a:p>
        </p:txBody>
      </p:sp>
    </p:spTree>
    <p:extLst>
      <p:ext uri="{BB962C8B-B14F-4D97-AF65-F5344CB8AC3E}">
        <p14:creationId xmlns:p14="http://schemas.microsoft.com/office/powerpoint/2010/main" val="136394344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EA404D6-E00A-4CBC-AC62-61495733E230}" type="slidenum">
              <a:rPr lang="en-US" altLang="zh-CN" smtClean="0"/>
              <a:pPr/>
              <a:t>73</a:t>
            </a:fld>
            <a:endParaRPr lang="en-US" altLang="zh-CN"/>
          </a:p>
        </p:txBody>
      </p:sp>
    </p:spTree>
    <p:extLst>
      <p:ext uri="{BB962C8B-B14F-4D97-AF65-F5344CB8AC3E}">
        <p14:creationId xmlns:p14="http://schemas.microsoft.com/office/powerpoint/2010/main" val="381792401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EA404D6-E00A-4CBC-AC62-61495733E230}" type="slidenum">
              <a:rPr lang="en-US" altLang="zh-CN" smtClean="0"/>
              <a:pPr/>
              <a:t>74</a:t>
            </a:fld>
            <a:endParaRPr lang="en-US" altLang="zh-CN"/>
          </a:p>
        </p:txBody>
      </p:sp>
    </p:spTree>
    <p:extLst>
      <p:ext uri="{BB962C8B-B14F-4D97-AF65-F5344CB8AC3E}">
        <p14:creationId xmlns:p14="http://schemas.microsoft.com/office/powerpoint/2010/main" val="126637609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EA404D6-E00A-4CBC-AC62-61495733E230}" type="slidenum">
              <a:rPr lang="en-US" altLang="zh-CN" smtClean="0"/>
              <a:pPr/>
              <a:t>75</a:t>
            </a:fld>
            <a:endParaRPr lang="en-US" altLang="zh-CN"/>
          </a:p>
        </p:txBody>
      </p:sp>
    </p:spTree>
    <p:extLst>
      <p:ext uri="{BB962C8B-B14F-4D97-AF65-F5344CB8AC3E}">
        <p14:creationId xmlns:p14="http://schemas.microsoft.com/office/powerpoint/2010/main" val="50298313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EA404D6-E00A-4CBC-AC62-61495733E230}" type="slidenum">
              <a:rPr lang="en-US" altLang="zh-CN" smtClean="0"/>
              <a:pPr/>
              <a:t>76</a:t>
            </a:fld>
            <a:endParaRPr lang="en-US" altLang="zh-CN"/>
          </a:p>
        </p:txBody>
      </p:sp>
    </p:spTree>
    <p:extLst>
      <p:ext uri="{BB962C8B-B14F-4D97-AF65-F5344CB8AC3E}">
        <p14:creationId xmlns:p14="http://schemas.microsoft.com/office/powerpoint/2010/main" val="155681957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EA404D6-E00A-4CBC-AC62-61495733E230}" type="slidenum">
              <a:rPr lang="en-US" altLang="zh-CN" smtClean="0"/>
              <a:pPr/>
              <a:t>77</a:t>
            </a:fld>
            <a:endParaRPr lang="en-US" altLang="zh-CN"/>
          </a:p>
        </p:txBody>
      </p:sp>
    </p:spTree>
    <p:extLst>
      <p:ext uri="{BB962C8B-B14F-4D97-AF65-F5344CB8AC3E}">
        <p14:creationId xmlns:p14="http://schemas.microsoft.com/office/powerpoint/2010/main" val="301450261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EA404D6-E00A-4CBC-AC62-61495733E230}" type="slidenum">
              <a:rPr lang="en-US" altLang="zh-CN" smtClean="0"/>
              <a:pPr/>
              <a:t>78</a:t>
            </a:fld>
            <a:endParaRPr lang="en-US" altLang="zh-CN"/>
          </a:p>
        </p:txBody>
      </p:sp>
    </p:spTree>
    <p:extLst>
      <p:ext uri="{BB962C8B-B14F-4D97-AF65-F5344CB8AC3E}">
        <p14:creationId xmlns:p14="http://schemas.microsoft.com/office/powerpoint/2010/main" val="330706151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EA404D6-E00A-4CBC-AC62-61495733E230}" type="slidenum">
              <a:rPr lang="en-US" altLang="zh-CN" smtClean="0"/>
              <a:pPr/>
              <a:t>79</a:t>
            </a:fld>
            <a:endParaRPr lang="en-US" altLang="zh-CN"/>
          </a:p>
        </p:txBody>
      </p:sp>
    </p:spTree>
    <p:extLst>
      <p:ext uri="{BB962C8B-B14F-4D97-AF65-F5344CB8AC3E}">
        <p14:creationId xmlns:p14="http://schemas.microsoft.com/office/powerpoint/2010/main" val="8351434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EA404D6-E00A-4CBC-AC62-61495733E230}" type="slidenum">
              <a:rPr lang="en-US" altLang="zh-CN" smtClean="0"/>
              <a:pPr/>
              <a:t>8</a:t>
            </a:fld>
            <a:endParaRPr lang="en-US" altLang="zh-CN"/>
          </a:p>
        </p:txBody>
      </p:sp>
    </p:spTree>
    <p:extLst>
      <p:ext uri="{BB962C8B-B14F-4D97-AF65-F5344CB8AC3E}">
        <p14:creationId xmlns:p14="http://schemas.microsoft.com/office/powerpoint/2010/main" val="130906097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EA404D6-E00A-4CBC-AC62-61495733E230}" type="slidenum">
              <a:rPr lang="en-US" altLang="zh-CN" smtClean="0"/>
              <a:pPr/>
              <a:t>80</a:t>
            </a:fld>
            <a:endParaRPr lang="en-US" altLang="zh-CN"/>
          </a:p>
        </p:txBody>
      </p:sp>
    </p:spTree>
    <p:extLst>
      <p:ext uri="{BB962C8B-B14F-4D97-AF65-F5344CB8AC3E}">
        <p14:creationId xmlns:p14="http://schemas.microsoft.com/office/powerpoint/2010/main" val="97769182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EA404D6-E00A-4CBC-AC62-61495733E230}" type="slidenum">
              <a:rPr lang="en-US" altLang="zh-CN" smtClean="0"/>
              <a:pPr/>
              <a:t>81</a:t>
            </a:fld>
            <a:endParaRPr lang="en-US" altLang="zh-CN"/>
          </a:p>
        </p:txBody>
      </p:sp>
    </p:spTree>
    <p:extLst>
      <p:ext uri="{BB962C8B-B14F-4D97-AF65-F5344CB8AC3E}">
        <p14:creationId xmlns:p14="http://schemas.microsoft.com/office/powerpoint/2010/main" val="212890387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EA404D6-E00A-4CBC-AC62-61495733E230}" type="slidenum">
              <a:rPr lang="en-US" altLang="zh-CN" smtClean="0"/>
              <a:pPr/>
              <a:t>82</a:t>
            </a:fld>
            <a:endParaRPr lang="en-US" altLang="zh-CN"/>
          </a:p>
        </p:txBody>
      </p:sp>
    </p:spTree>
    <p:extLst>
      <p:ext uri="{BB962C8B-B14F-4D97-AF65-F5344CB8AC3E}">
        <p14:creationId xmlns:p14="http://schemas.microsoft.com/office/powerpoint/2010/main" val="173517273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EA404D6-E00A-4CBC-AC62-61495733E230}" type="slidenum">
              <a:rPr lang="en-US" altLang="zh-CN" smtClean="0"/>
              <a:pPr/>
              <a:t>83</a:t>
            </a:fld>
            <a:endParaRPr lang="en-US" altLang="zh-CN"/>
          </a:p>
        </p:txBody>
      </p:sp>
    </p:spTree>
    <p:extLst>
      <p:ext uri="{BB962C8B-B14F-4D97-AF65-F5344CB8AC3E}">
        <p14:creationId xmlns:p14="http://schemas.microsoft.com/office/powerpoint/2010/main" val="2316005914"/>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EA404D6-E00A-4CBC-AC62-61495733E230}" type="slidenum">
              <a:rPr lang="en-US" altLang="zh-CN" smtClean="0"/>
              <a:pPr/>
              <a:t>84</a:t>
            </a:fld>
            <a:endParaRPr lang="en-US" altLang="zh-CN"/>
          </a:p>
        </p:txBody>
      </p:sp>
    </p:spTree>
    <p:extLst>
      <p:ext uri="{BB962C8B-B14F-4D97-AF65-F5344CB8AC3E}">
        <p14:creationId xmlns:p14="http://schemas.microsoft.com/office/powerpoint/2010/main" val="308112959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EA404D6-E00A-4CBC-AC62-61495733E230}" type="slidenum">
              <a:rPr lang="en-US" altLang="zh-CN" smtClean="0"/>
              <a:pPr/>
              <a:t>85</a:t>
            </a:fld>
            <a:endParaRPr lang="en-US" altLang="zh-CN"/>
          </a:p>
        </p:txBody>
      </p:sp>
    </p:spTree>
    <p:extLst>
      <p:ext uri="{BB962C8B-B14F-4D97-AF65-F5344CB8AC3E}">
        <p14:creationId xmlns:p14="http://schemas.microsoft.com/office/powerpoint/2010/main" val="3667110133"/>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EA404D6-E00A-4CBC-AC62-61495733E230}" type="slidenum">
              <a:rPr lang="en-US" altLang="zh-CN" smtClean="0"/>
              <a:pPr/>
              <a:t>86</a:t>
            </a:fld>
            <a:endParaRPr lang="en-US" altLang="zh-CN"/>
          </a:p>
        </p:txBody>
      </p:sp>
    </p:spTree>
    <p:extLst>
      <p:ext uri="{BB962C8B-B14F-4D97-AF65-F5344CB8AC3E}">
        <p14:creationId xmlns:p14="http://schemas.microsoft.com/office/powerpoint/2010/main" val="1104696322"/>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EA404D6-E00A-4CBC-AC62-61495733E230}" type="slidenum">
              <a:rPr lang="en-US" altLang="zh-CN" smtClean="0"/>
              <a:pPr/>
              <a:t>87</a:t>
            </a:fld>
            <a:endParaRPr lang="en-US" altLang="zh-CN"/>
          </a:p>
        </p:txBody>
      </p:sp>
    </p:spTree>
    <p:extLst>
      <p:ext uri="{BB962C8B-B14F-4D97-AF65-F5344CB8AC3E}">
        <p14:creationId xmlns:p14="http://schemas.microsoft.com/office/powerpoint/2010/main" val="2567879577"/>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EA404D6-E00A-4CBC-AC62-61495733E230}" type="slidenum">
              <a:rPr lang="en-US" altLang="zh-CN" smtClean="0"/>
              <a:pPr/>
              <a:t>88</a:t>
            </a:fld>
            <a:endParaRPr lang="en-US" altLang="zh-CN"/>
          </a:p>
        </p:txBody>
      </p:sp>
    </p:spTree>
    <p:extLst>
      <p:ext uri="{BB962C8B-B14F-4D97-AF65-F5344CB8AC3E}">
        <p14:creationId xmlns:p14="http://schemas.microsoft.com/office/powerpoint/2010/main" val="2185602159"/>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EA404D6-E00A-4CBC-AC62-61495733E230}" type="slidenum">
              <a:rPr lang="en-US" altLang="zh-CN" smtClean="0"/>
              <a:pPr/>
              <a:t>89</a:t>
            </a:fld>
            <a:endParaRPr lang="en-US" altLang="zh-CN"/>
          </a:p>
        </p:txBody>
      </p:sp>
    </p:spTree>
    <p:extLst>
      <p:ext uri="{BB962C8B-B14F-4D97-AF65-F5344CB8AC3E}">
        <p14:creationId xmlns:p14="http://schemas.microsoft.com/office/powerpoint/2010/main" val="16878527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87FDFA2-AF96-405D-9B71-B8AED77D8D2C}" type="slidenum">
              <a:rPr lang="en-US" altLang="zh-CN"/>
              <a:pPr/>
              <a:t>9</a:t>
            </a:fld>
            <a:endParaRPr lang="en-US" altLang="zh-CN"/>
          </a:p>
        </p:txBody>
      </p:sp>
      <p:sp>
        <p:nvSpPr>
          <p:cNvPr id="46082" name="Rectangle 2"/>
          <p:cNvSpPr>
            <a:spLocks noChangeArrowheads="1" noTextEdit="1"/>
          </p:cNvSpPr>
          <p:nvPr>
            <p:ph type="sldImg"/>
          </p:nvPr>
        </p:nvSpPr>
        <p:spPr>
          <a:ln/>
        </p:spPr>
      </p:sp>
      <p:sp>
        <p:nvSpPr>
          <p:cNvPr id="46083"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EA404D6-E00A-4CBC-AC62-61495733E230}" type="slidenum">
              <a:rPr lang="en-US" altLang="zh-CN" smtClean="0"/>
              <a:pPr/>
              <a:t>90</a:t>
            </a:fld>
            <a:endParaRPr lang="en-US" altLang="zh-CN"/>
          </a:p>
        </p:txBody>
      </p:sp>
    </p:spTree>
    <p:extLst>
      <p:ext uri="{BB962C8B-B14F-4D97-AF65-F5344CB8AC3E}">
        <p14:creationId xmlns:p14="http://schemas.microsoft.com/office/powerpoint/2010/main" val="3553116398"/>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EA404D6-E00A-4CBC-AC62-61495733E230}" type="slidenum">
              <a:rPr lang="en-US" altLang="zh-CN" smtClean="0"/>
              <a:pPr/>
              <a:t>91</a:t>
            </a:fld>
            <a:endParaRPr lang="en-US" altLang="zh-CN"/>
          </a:p>
        </p:txBody>
      </p:sp>
    </p:spTree>
    <p:extLst>
      <p:ext uri="{BB962C8B-B14F-4D97-AF65-F5344CB8AC3E}">
        <p14:creationId xmlns:p14="http://schemas.microsoft.com/office/powerpoint/2010/main" val="549157433"/>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EA404D6-E00A-4CBC-AC62-61495733E230}" type="slidenum">
              <a:rPr lang="en-US" altLang="zh-CN" smtClean="0"/>
              <a:pPr/>
              <a:t>92</a:t>
            </a:fld>
            <a:endParaRPr lang="en-US" altLang="zh-CN"/>
          </a:p>
        </p:txBody>
      </p:sp>
    </p:spTree>
    <p:extLst>
      <p:ext uri="{BB962C8B-B14F-4D97-AF65-F5344CB8AC3E}">
        <p14:creationId xmlns:p14="http://schemas.microsoft.com/office/powerpoint/2010/main" val="3319975036"/>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EA404D6-E00A-4CBC-AC62-61495733E230}" type="slidenum">
              <a:rPr lang="en-US" altLang="zh-CN" smtClean="0"/>
              <a:pPr/>
              <a:t>93</a:t>
            </a:fld>
            <a:endParaRPr lang="en-US" altLang="zh-CN"/>
          </a:p>
        </p:txBody>
      </p:sp>
    </p:spTree>
    <p:extLst>
      <p:ext uri="{BB962C8B-B14F-4D97-AF65-F5344CB8AC3E}">
        <p14:creationId xmlns:p14="http://schemas.microsoft.com/office/powerpoint/2010/main" val="2802622162"/>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EA404D6-E00A-4CBC-AC62-61495733E230}" type="slidenum">
              <a:rPr lang="en-US" altLang="zh-CN" smtClean="0"/>
              <a:pPr/>
              <a:t>94</a:t>
            </a:fld>
            <a:endParaRPr lang="en-US" altLang="zh-CN"/>
          </a:p>
        </p:txBody>
      </p:sp>
    </p:spTree>
    <p:extLst>
      <p:ext uri="{BB962C8B-B14F-4D97-AF65-F5344CB8AC3E}">
        <p14:creationId xmlns:p14="http://schemas.microsoft.com/office/powerpoint/2010/main" val="2962604338"/>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EA404D6-E00A-4CBC-AC62-61495733E230}" type="slidenum">
              <a:rPr lang="en-US" altLang="zh-CN" smtClean="0"/>
              <a:pPr/>
              <a:t>95</a:t>
            </a:fld>
            <a:endParaRPr lang="en-US" altLang="zh-CN"/>
          </a:p>
        </p:txBody>
      </p:sp>
    </p:spTree>
    <p:extLst>
      <p:ext uri="{BB962C8B-B14F-4D97-AF65-F5344CB8AC3E}">
        <p14:creationId xmlns:p14="http://schemas.microsoft.com/office/powerpoint/2010/main" val="2875880402"/>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EA404D6-E00A-4CBC-AC62-61495733E230}" type="slidenum">
              <a:rPr lang="en-US" altLang="zh-CN" smtClean="0"/>
              <a:pPr/>
              <a:t>96</a:t>
            </a:fld>
            <a:endParaRPr lang="en-US" altLang="zh-CN"/>
          </a:p>
        </p:txBody>
      </p:sp>
    </p:spTree>
    <p:extLst>
      <p:ext uri="{BB962C8B-B14F-4D97-AF65-F5344CB8AC3E}">
        <p14:creationId xmlns:p14="http://schemas.microsoft.com/office/powerpoint/2010/main" val="1481456567"/>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EA404D6-E00A-4CBC-AC62-61495733E230}" type="slidenum">
              <a:rPr lang="en-US" altLang="zh-CN" smtClean="0"/>
              <a:pPr/>
              <a:t>97</a:t>
            </a:fld>
            <a:endParaRPr lang="en-US" altLang="zh-CN"/>
          </a:p>
        </p:txBody>
      </p:sp>
    </p:spTree>
    <p:extLst>
      <p:ext uri="{BB962C8B-B14F-4D97-AF65-F5344CB8AC3E}">
        <p14:creationId xmlns:p14="http://schemas.microsoft.com/office/powerpoint/2010/main" val="2412327097"/>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EA404D6-E00A-4CBC-AC62-61495733E230}" type="slidenum">
              <a:rPr lang="en-US" altLang="zh-CN" smtClean="0"/>
              <a:pPr/>
              <a:t>98</a:t>
            </a:fld>
            <a:endParaRPr lang="en-US" altLang="zh-CN"/>
          </a:p>
        </p:txBody>
      </p:sp>
    </p:spTree>
    <p:extLst>
      <p:ext uri="{BB962C8B-B14F-4D97-AF65-F5344CB8AC3E}">
        <p14:creationId xmlns:p14="http://schemas.microsoft.com/office/powerpoint/2010/main" val="3259400613"/>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EA404D6-E00A-4CBC-AC62-61495733E230}" type="slidenum">
              <a:rPr lang="en-US" altLang="zh-CN" smtClean="0"/>
              <a:pPr/>
              <a:t>99</a:t>
            </a:fld>
            <a:endParaRPr lang="en-US" altLang="zh-CN"/>
          </a:p>
        </p:txBody>
      </p:sp>
    </p:spTree>
    <p:extLst>
      <p:ext uri="{BB962C8B-B14F-4D97-AF65-F5344CB8AC3E}">
        <p14:creationId xmlns:p14="http://schemas.microsoft.com/office/powerpoint/2010/main" val="23209536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4CEAA7B5-990B-4E43-9735-4937491F09E0}" type="slidenum">
              <a:rPr lang="en-US" altLang="zh-CN"/>
              <a:pPr/>
              <a:t>‹#›</a:t>
            </a:fld>
            <a:endParaRPr lang="en-US" altLang="zh-CN"/>
          </a:p>
        </p:txBody>
      </p:sp>
    </p:spTree>
    <p:extLst>
      <p:ext uri="{BB962C8B-B14F-4D97-AF65-F5344CB8AC3E}">
        <p14:creationId xmlns:p14="http://schemas.microsoft.com/office/powerpoint/2010/main" val="587860647"/>
      </p:ext>
    </p:extLst>
  </p:cSld>
  <p:clrMapOvr>
    <a:masterClrMapping/>
  </p:clrMapOvr>
  <p:transition spd="slow">
    <p:randomBa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3881CCB4-6BD8-44C2-8C33-1A56D6EF5D38}" type="slidenum">
              <a:rPr lang="en-US" altLang="zh-CN"/>
              <a:pPr/>
              <a:t>‹#›</a:t>
            </a:fld>
            <a:endParaRPr lang="en-US" altLang="zh-CN"/>
          </a:p>
        </p:txBody>
      </p:sp>
    </p:spTree>
    <p:extLst>
      <p:ext uri="{BB962C8B-B14F-4D97-AF65-F5344CB8AC3E}">
        <p14:creationId xmlns:p14="http://schemas.microsoft.com/office/powerpoint/2010/main" val="4000125482"/>
      </p:ext>
    </p:extLst>
  </p:cSld>
  <p:clrMapOvr>
    <a:masterClrMapping/>
  </p:clrMapOvr>
  <p:transition spd="slow">
    <p:randomBa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15100" y="609600"/>
            <a:ext cx="1943100" cy="54864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85800" y="609600"/>
            <a:ext cx="5676900" cy="548640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09C23779-9C4E-47CF-8349-73F3ADE11C4D}" type="slidenum">
              <a:rPr lang="en-US" altLang="zh-CN"/>
              <a:pPr/>
              <a:t>‹#›</a:t>
            </a:fld>
            <a:endParaRPr lang="en-US" altLang="zh-CN"/>
          </a:p>
        </p:txBody>
      </p:sp>
    </p:spTree>
    <p:extLst>
      <p:ext uri="{BB962C8B-B14F-4D97-AF65-F5344CB8AC3E}">
        <p14:creationId xmlns:p14="http://schemas.microsoft.com/office/powerpoint/2010/main" val="4123190576"/>
      </p:ext>
    </p:extLst>
  </p:cSld>
  <p:clrMapOvr>
    <a:masterClrMapping/>
  </p:clrMapOvr>
  <p:transition spd="slow">
    <p:randomBa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D135ECCE-0E12-47E4-8210-439F7F5CC81B}" type="slidenum">
              <a:rPr lang="en-US" altLang="zh-CN"/>
              <a:pPr/>
              <a:t>‹#›</a:t>
            </a:fld>
            <a:endParaRPr lang="en-US" altLang="zh-CN"/>
          </a:p>
        </p:txBody>
      </p:sp>
    </p:spTree>
    <p:extLst>
      <p:ext uri="{BB962C8B-B14F-4D97-AF65-F5344CB8AC3E}">
        <p14:creationId xmlns:p14="http://schemas.microsoft.com/office/powerpoint/2010/main" val="41594950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8E2E0730-270D-487B-8843-4B25A6B9DB9E}" type="slidenum">
              <a:rPr lang="en-US" altLang="zh-CN"/>
              <a:pPr/>
              <a:t>‹#›</a:t>
            </a:fld>
            <a:endParaRPr lang="en-US" altLang="zh-CN"/>
          </a:p>
        </p:txBody>
      </p:sp>
    </p:spTree>
    <p:extLst>
      <p:ext uri="{BB962C8B-B14F-4D97-AF65-F5344CB8AC3E}">
        <p14:creationId xmlns:p14="http://schemas.microsoft.com/office/powerpoint/2010/main" val="8746860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521FE10D-152E-44B8-9ED6-330FF20625CA}" type="slidenum">
              <a:rPr lang="en-US" altLang="zh-CN"/>
              <a:pPr/>
              <a:t>‹#›</a:t>
            </a:fld>
            <a:endParaRPr lang="en-US" altLang="zh-CN"/>
          </a:p>
        </p:txBody>
      </p:sp>
    </p:spTree>
    <p:extLst>
      <p:ext uri="{BB962C8B-B14F-4D97-AF65-F5344CB8AC3E}">
        <p14:creationId xmlns:p14="http://schemas.microsoft.com/office/powerpoint/2010/main" val="281602205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lvl1pPr>
              <a:defRPr/>
            </a:lvl1pPr>
          </a:lstStyle>
          <a:p>
            <a:endParaRPr lang="en-US" altLang="zh-CN"/>
          </a:p>
        </p:txBody>
      </p:sp>
      <p:sp>
        <p:nvSpPr>
          <p:cNvPr id="6" name="页脚占位符 5"/>
          <p:cNvSpPr>
            <a:spLocks noGrp="1"/>
          </p:cNvSpPr>
          <p:nvPr>
            <p:ph type="ftr" sz="quarter" idx="11"/>
          </p:nvPr>
        </p:nvSpPr>
        <p:spPr/>
        <p:txBody>
          <a:bodyPr/>
          <a:lstStyle>
            <a:lvl1pPr>
              <a:defRPr/>
            </a:lvl1pPr>
          </a:lstStyle>
          <a:p>
            <a:endParaRPr lang="en-US" altLang="zh-CN"/>
          </a:p>
        </p:txBody>
      </p:sp>
      <p:sp>
        <p:nvSpPr>
          <p:cNvPr id="7" name="灯片编号占位符 6"/>
          <p:cNvSpPr>
            <a:spLocks noGrp="1"/>
          </p:cNvSpPr>
          <p:nvPr>
            <p:ph type="sldNum" sz="quarter" idx="12"/>
          </p:nvPr>
        </p:nvSpPr>
        <p:spPr/>
        <p:txBody>
          <a:bodyPr/>
          <a:lstStyle>
            <a:lvl1pPr>
              <a:defRPr/>
            </a:lvl1pPr>
          </a:lstStyle>
          <a:p>
            <a:fld id="{9EE93A7C-5B68-4128-9584-A29BB8987C30}" type="slidenum">
              <a:rPr lang="en-US" altLang="zh-CN"/>
              <a:pPr/>
              <a:t>‹#›</a:t>
            </a:fld>
            <a:endParaRPr lang="en-US" altLang="zh-CN"/>
          </a:p>
        </p:txBody>
      </p:sp>
    </p:spTree>
    <p:extLst>
      <p:ext uri="{BB962C8B-B14F-4D97-AF65-F5344CB8AC3E}">
        <p14:creationId xmlns:p14="http://schemas.microsoft.com/office/powerpoint/2010/main" val="139256437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lvl1pPr>
              <a:defRPr/>
            </a:lvl1pPr>
          </a:lstStyle>
          <a:p>
            <a:endParaRPr lang="en-US" altLang="zh-CN"/>
          </a:p>
        </p:txBody>
      </p:sp>
      <p:sp>
        <p:nvSpPr>
          <p:cNvPr id="8" name="页脚占位符 7"/>
          <p:cNvSpPr>
            <a:spLocks noGrp="1"/>
          </p:cNvSpPr>
          <p:nvPr>
            <p:ph type="ftr" sz="quarter" idx="11"/>
          </p:nvPr>
        </p:nvSpPr>
        <p:spPr/>
        <p:txBody>
          <a:bodyPr/>
          <a:lstStyle>
            <a:lvl1pPr>
              <a:defRPr/>
            </a:lvl1pPr>
          </a:lstStyle>
          <a:p>
            <a:endParaRPr lang="en-US" altLang="zh-CN"/>
          </a:p>
        </p:txBody>
      </p:sp>
      <p:sp>
        <p:nvSpPr>
          <p:cNvPr id="9" name="灯片编号占位符 8"/>
          <p:cNvSpPr>
            <a:spLocks noGrp="1"/>
          </p:cNvSpPr>
          <p:nvPr>
            <p:ph type="sldNum" sz="quarter" idx="12"/>
          </p:nvPr>
        </p:nvSpPr>
        <p:spPr/>
        <p:txBody>
          <a:bodyPr/>
          <a:lstStyle>
            <a:lvl1pPr>
              <a:defRPr/>
            </a:lvl1pPr>
          </a:lstStyle>
          <a:p>
            <a:fld id="{9A7D33E7-6645-41E1-8222-F710DFFFBD92}" type="slidenum">
              <a:rPr lang="en-US" altLang="zh-CN"/>
              <a:pPr/>
              <a:t>‹#›</a:t>
            </a:fld>
            <a:endParaRPr lang="en-US" altLang="zh-CN"/>
          </a:p>
        </p:txBody>
      </p:sp>
    </p:spTree>
    <p:extLst>
      <p:ext uri="{BB962C8B-B14F-4D97-AF65-F5344CB8AC3E}">
        <p14:creationId xmlns:p14="http://schemas.microsoft.com/office/powerpoint/2010/main" val="374275376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lvl1pPr>
              <a:defRPr/>
            </a:lvl1pPr>
          </a:lstStyle>
          <a:p>
            <a:endParaRPr lang="en-US" altLang="zh-CN"/>
          </a:p>
        </p:txBody>
      </p:sp>
      <p:sp>
        <p:nvSpPr>
          <p:cNvPr id="4" name="页脚占位符 3"/>
          <p:cNvSpPr>
            <a:spLocks noGrp="1"/>
          </p:cNvSpPr>
          <p:nvPr>
            <p:ph type="ftr" sz="quarter" idx="11"/>
          </p:nvPr>
        </p:nvSpPr>
        <p:spPr/>
        <p:txBody>
          <a:bodyPr/>
          <a:lstStyle>
            <a:lvl1pPr>
              <a:defRPr/>
            </a:lvl1pPr>
          </a:lstStyle>
          <a:p>
            <a:endParaRPr lang="en-US" altLang="zh-CN"/>
          </a:p>
        </p:txBody>
      </p:sp>
      <p:sp>
        <p:nvSpPr>
          <p:cNvPr id="5" name="灯片编号占位符 4"/>
          <p:cNvSpPr>
            <a:spLocks noGrp="1"/>
          </p:cNvSpPr>
          <p:nvPr>
            <p:ph type="sldNum" sz="quarter" idx="12"/>
          </p:nvPr>
        </p:nvSpPr>
        <p:spPr/>
        <p:txBody>
          <a:bodyPr/>
          <a:lstStyle>
            <a:lvl1pPr>
              <a:defRPr/>
            </a:lvl1pPr>
          </a:lstStyle>
          <a:p>
            <a:fld id="{9DA907D2-128E-44D2-B619-D048F4579BE3}" type="slidenum">
              <a:rPr lang="en-US" altLang="zh-CN"/>
              <a:pPr/>
              <a:t>‹#›</a:t>
            </a:fld>
            <a:endParaRPr lang="en-US" altLang="zh-CN"/>
          </a:p>
        </p:txBody>
      </p:sp>
    </p:spTree>
    <p:extLst>
      <p:ext uri="{BB962C8B-B14F-4D97-AF65-F5344CB8AC3E}">
        <p14:creationId xmlns:p14="http://schemas.microsoft.com/office/powerpoint/2010/main" val="52048224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vl1pPr>
          </a:lstStyle>
          <a:p>
            <a:endParaRPr lang="en-US" altLang="zh-CN"/>
          </a:p>
        </p:txBody>
      </p:sp>
      <p:sp>
        <p:nvSpPr>
          <p:cNvPr id="3" name="页脚占位符 2"/>
          <p:cNvSpPr>
            <a:spLocks noGrp="1"/>
          </p:cNvSpPr>
          <p:nvPr>
            <p:ph type="ftr" sz="quarter" idx="11"/>
          </p:nvPr>
        </p:nvSpPr>
        <p:spPr/>
        <p:txBody>
          <a:bodyPr/>
          <a:lstStyle>
            <a:lvl1pPr>
              <a:defRPr/>
            </a:lvl1pPr>
          </a:lstStyle>
          <a:p>
            <a:endParaRPr lang="en-US" altLang="zh-CN"/>
          </a:p>
        </p:txBody>
      </p:sp>
      <p:sp>
        <p:nvSpPr>
          <p:cNvPr id="4" name="灯片编号占位符 3"/>
          <p:cNvSpPr>
            <a:spLocks noGrp="1"/>
          </p:cNvSpPr>
          <p:nvPr>
            <p:ph type="sldNum" sz="quarter" idx="12"/>
          </p:nvPr>
        </p:nvSpPr>
        <p:spPr/>
        <p:txBody>
          <a:bodyPr/>
          <a:lstStyle>
            <a:lvl1pPr>
              <a:defRPr/>
            </a:lvl1pPr>
          </a:lstStyle>
          <a:p>
            <a:fld id="{B98A761B-42E2-439E-889E-10CC453878D7}" type="slidenum">
              <a:rPr lang="en-US" altLang="zh-CN"/>
              <a:pPr/>
              <a:t>‹#›</a:t>
            </a:fld>
            <a:endParaRPr lang="en-US" altLang="zh-CN"/>
          </a:p>
        </p:txBody>
      </p:sp>
    </p:spTree>
    <p:extLst>
      <p:ext uri="{BB962C8B-B14F-4D97-AF65-F5344CB8AC3E}">
        <p14:creationId xmlns:p14="http://schemas.microsoft.com/office/powerpoint/2010/main" val="97810871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lvl1pPr>
              <a:defRPr/>
            </a:lvl1pPr>
          </a:lstStyle>
          <a:p>
            <a:endParaRPr lang="en-US" altLang="zh-CN"/>
          </a:p>
        </p:txBody>
      </p:sp>
      <p:sp>
        <p:nvSpPr>
          <p:cNvPr id="6" name="页脚占位符 5"/>
          <p:cNvSpPr>
            <a:spLocks noGrp="1"/>
          </p:cNvSpPr>
          <p:nvPr>
            <p:ph type="ftr" sz="quarter" idx="11"/>
          </p:nvPr>
        </p:nvSpPr>
        <p:spPr/>
        <p:txBody>
          <a:bodyPr/>
          <a:lstStyle>
            <a:lvl1pPr>
              <a:defRPr/>
            </a:lvl1pPr>
          </a:lstStyle>
          <a:p>
            <a:endParaRPr lang="en-US" altLang="zh-CN"/>
          </a:p>
        </p:txBody>
      </p:sp>
      <p:sp>
        <p:nvSpPr>
          <p:cNvPr id="7" name="灯片编号占位符 6"/>
          <p:cNvSpPr>
            <a:spLocks noGrp="1"/>
          </p:cNvSpPr>
          <p:nvPr>
            <p:ph type="sldNum" sz="quarter" idx="12"/>
          </p:nvPr>
        </p:nvSpPr>
        <p:spPr/>
        <p:txBody>
          <a:bodyPr/>
          <a:lstStyle>
            <a:lvl1pPr>
              <a:defRPr/>
            </a:lvl1pPr>
          </a:lstStyle>
          <a:p>
            <a:fld id="{B2B76426-57B9-49CD-8A37-E97E5DA86229}" type="slidenum">
              <a:rPr lang="en-US" altLang="zh-CN"/>
              <a:pPr/>
              <a:t>‹#›</a:t>
            </a:fld>
            <a:endParaRPr lang="en-US" altLang="zh-CN"/>
          </a:p>
        </p:txBody>
      </p:sp>
    </p:spTree>
    <p:extLst>
      <p:ext uri="{BB962C8B-B14F-4D97-AF65-F5344CB8AC3E}">
        <p14:creationId xmlns:p14="http://schemas.microsoft.com/office/powerpoint/2010/main" val="9764457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60357184-4AA2-4428-BE30-B286006F4DF8}" type="slidenum">
              <a:rPr lang="en-US" altLang="zh-CN"/>
              <a:pPr/>
              <a:t>‹#›</a:t>
            </a:fld>
            <a:endParaRPr lang="en-US" altLang="zh-CN"/>
          </a:p>
        </p:txBody>
      </p:sp>
    </p:spTree>
    <p:extLst>
      <p:ext uri="{BB962C8B-B14F-4D97-AF65-F5344CB8AC3E}">
        <p14:creationId xmlns:p14="http://schemas.microsoft.com/office/powerpoint/2010/main" val="2095449272"/>
      </p:ext>
    </p:extLst>
  </p:cSld>
  <p:clrMapOvr>
    <a:masterClrMapping/>
  </p:clrMapOvr>
  <p:transition spd="slow">
    <p:randomBa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lvl1pPr>
              <a:defRPr/>
            </a:lvl1pPr>
          </a:lstStyle>
          <a:p>
            <a:endParaRPr lang="en-US" altLang="zh-CN"/>
          </a:p>
        </p:txBody>
      </p:sp>
      <p:sp>
        <p:nvSpPr>
          <p:cNvPr id="6" name="页脚占位符 5"/>
          <p:cNvSpPr>
            <a:spLocks noGrp="1"/>
          </p:cNvSpPr>
          <p:nvPr>
            <p:ph type="ftr" sz="quarter" idx="11"/>
          </p:nvPr>
        </p:nvSpPr>
        <p:spPr/>
        <p:txBody>
          <a:bodyPr/>
          <a:lstStyle>
            <a:lvl1pPr>
              <a:defRPr/>
            </a:lvl1pPr>
          </a:lstStyle>
          <a:p>
            <a:endParaRPr lang="en-US" altLang="zh-CN"/>
          </a:p>
        </p:txBody>
      </p:sp>
      <p:sp>
        <p:nvSpPr>
          <p:cNvPr id="7" name="灯片编号占位符 6"/>
          <p:cNvSpPr>
            <a:spLocks noGrp="1"/>
          </p:cNvSpPr>
          <p:nvPr>
            <p:ph type="sldNum" sz="quarter" idx="12"/>
          </p:nvPr>
        </p:nvSpPr>
        <p:spPr/>
        <p:txBody>
          <a:bodyPr/>
          <a:lstStyle>
            <a:lvl1pPr>
              <a:defRPr/>
            </a:lvl1pPr>
          </a:lstStyle>
          <a:p>
            <a:fld id="{23C01058-8BB6-4409-9D7B-84E9F626E716}" type="slidenum">
              <a:rPr lang="en-US" altLang="zh-CN"/>
              <a:pPr/>
              <a:t>‹#›</a:t>
            </a:fld>
            <a:endParaRPr lang="en-US" altLang="zh-CN"/>
          </a:p>
        </p:txBody>
      </p:sp>
    </p:spTree>
    <p:extLst>
      <p:ext uri="{BB962C8B-B14F-4D97-AF65-F5344CB8AC3E}">
        <p14:creationId xmlns:p14="http://schemas.microsoft.com/office/powerpoint/2010/main" val="343103770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4607823E-67F2-4D02-A19E-7A1151259037}" type="slidenum">
              <a:rPr lang="en-US" altLang="zh-CN"/>
              <a:pPr/>
              <a:t>‹#›</a:t>
            </a:fld>
            <a:endParaRPr lang="en-US" altLang="zh-CN"/>
          </a:p>
        </p:txBody>
      </p:sp>
    </p:spTree>
    <p:extLst>
      <p:ext uri="{BB962C8B-B14F-4D97-AF65-F5344CB8AC3E}">
        <p14:creationId xmlns:p14="http://schemas.microsoft.com/office/powerpoint/2010/main" val="60148517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15100" y="609600"/>
            <a:ext cx="1943100" cy="54864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85800" y="609600"/>
            <a:ext cx="5676900" cy="548640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01E9447A-0372-4E69-A438-97492DBC0B3A}" type="slidenum">
              <a:rPr lang="en-US" altLang="zh-CN"/>
              <a:pPr/>
              <a:t>‹#›</a:t>
            </a:fld>
            <a:endParaRPr lang="en-US" altLang="zh-CN"/>
          </a:p>
        </p:txBody>
      </p:sp>
    </p:spTree>
    <p:extLst>
      <p:ext uri="{BB962C8B-B14F-4D97-AF65-F5344CB8AC3E}">
        <p14:creationId xmlns:p14="http://schemas.microsoft.com/office/powerpoint/2010/main" val="192525039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9D694874-0444-4A63-A477-7F01A29D26F5}" type="slidenum">
              <a:rPr lang="en-US" altLang="zh-CN"/>
              <a:pPr/>
              <a:t>‹#›</a:t>
            </a:fld>
            <a:endParaRPr lang="en-US" altLang="zh-CN"/>
          </a:p>
        </p:txBody>
      </p:sp>
    </p:spTree>
    <p:extLst>
      <p:ext uri="{BB962C8B-B14F-4D97-AF65-F5344CB8AC3E}">
        <p14:creationId xmlns:p14="http://schemas.microsoft.com/office/powerpoint/2010/main" val="398785387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EC575FE8-931C-4B5C-B60D-55EDFFC7BB61}" type="slidenum">
              <a:rPr lang="en-US" altLang="zh-CN"/>
              <a:pPr/>
              <a:t>‹#›</a:t>
            </a:fld>
            <a:endParaRPr lang="en-US" altLang="zh-CN"/>
          </a:p>
        </p:txBody>
      </p:sp>
    </p:spTree>
    <p:extLst>
      <p:ext uri="{BB962C8B-B14F-4D97-AF65-F5344CB8AC3E}">
        <p14:creationId xmlns:p14="http://schemas.microsoft.com/office/powerpoint/2010/main" val="51065548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3BBDC6D5-7618-4F55-B8E5-9A1585745CD9}" type="slidenum">
              <a:rPr lang="en-US" altLang="zh-CN"/>
              <a:pPr/>
              <a:t>‹#›</a:t>
            </a:fld>
            <a:endParaRPr lang="en-US" altLang="zh-CN"/>
          </a:p>
        </p:txBody>
      </p:sp>
    </p:spTree>
    <p:extLst>
      <p:ext uri="{BB962C8B-B14F-4D97-AF65-F5344CB8AC3E}">
        <p14:creationId xmlns:p14="http://schemas.microsoft.com/office/powerpoint/2010/main" val="301611471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lvl1pPr>
              <a:defRPr/>
            </a:lvl1pPr>
          </a:lstStyle>
          <a:p>
            <a:endParaRPr lang="en-US" altLang="zh-CN"/>
          </a:p>
        </p:txBody>
      </p:sp>
      <p:sp>
        <p:nvSpPr>
          <p:cNvPr id="6" name="页脚占位符 5"/>
          <p:cNvSpPr>
            <a:spLocks noGrp="1"/>
          </p:cNvSpPr>
          <p:nvPr>
            <p:ph type="ftr" sz="quarter" idx="11"/>
          </p:nvPr>
        </p:nvSpPr>
        <p:spPr/>
        <p:txBody>
          <a:bodyPr/>
          <a:lstStyle>
            <a:lvl1pPr>
              <a:defRPr/>
            </a:lvl1pPr>
          </a:lstStyle>
          <a:p>
            <a:endParaRPr lang="en-US" altLang="zh-CN"/>
          </a:p>
        </p:txBody>
      </p:sp>
      <p:sp>
        <p:nvSpPr>
          <p:cNvPr id="7" name="灯片编号占位符 6"/>
          <p:cNvSpPr>
            <a:spLocks noGrp="1"/>
          </p:cNvSpPr>
          <p:nvPr>
            <p:ph type="sldNum" sz="quarter" idx="12"/>
          </p:nvPr>
        </p:nvSpPr>
        <p:spPr/>
        <p:txBody>
          <a:bodyPr/>
          <a:lstStyle>
            <a:lvl1pPr>
              <a:defRPr/>
            </a:lvl1pPr>
          </a:lstStyle>
          <a:p>
            <a:fld id="{F5E01EE5-1904-454B-86E6-C809268FB7C0}" type="slidenum">
              <a:rPr lang="en-US" altLang="zh-CN"/>
              <a:pPr/>
              <a:t>‹#›</a:t>
            </a:fld>
            <a:endParaRPr lang="en-US" altLang="zh-CN"/>
          </a:p>
        </p:txBody>
      </p:sp>
    </p:spTree>
    <p:extLst>
      <p:ext uri="{BB962C8B-B14F-4D97-AF65-F5344CB8AC3E}">
        <p14:creationId xmlns:p14="http://schemas.microsoft.com/office/powerpoint/2010/main" val="429002292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lvl1pPr>
              <a:defRPr/>
            </a:lvl1pPr>
          </a:lstStyle>
          <a:p>
            <a:endParaRPr lang="en-US" altLang="zh-CN"/>
          </a:p>
        </p:txBody>
      </p:sp>
      <p:sp>
        <p:nvSpPr>
          <p:cNvPr id="8" name="页脚占位符 7"/>
          <p:cNvSpPr>
            <a:spLocks noGrp="1"/>
          </p:cNvSpPr>
          <p:nvPr>
            <p:ph type="ftr" sz="quarter" idx="11"/>
          </p:nvPr>
        </p:nvSpPr>
        <p:spPr/>
        <p:txBody>
          <a:bodyPr/>
          <a:lstStyle>
            <a:lvl1pPr>
              <a:defRPr/>
            </a:lvl1pPr>
          </a:lstStyle>
          <a:p>
            <a:endParaRPr lang="en-US" altLang="zh-CN"/>
          </a:p>
        </p:txBody>
      </p:sp>
      <p:sp>
        <p:nvSpPr>
          <p:cNvPr id="9" name="灯片编号占位符 8"/>
          <p:cNvSpPr>
            <a:spLocks noGrp="1"/>
          </p:cNvSpPr>
          <p:nvPr>
            <p:ph type="sldNum" sz="quarter" idx="12"/>
          </p:nvPr>
        </p:nvSpPr>
        <p:spPr/>
        <p:txBody>
          <a:bodyPr/>
          <a:lstStyle>
            <a:lvl1pPr>
              <a:defRPr/>
            </a:lvl1pPr>
          </a:lstStyle>
          <a:p>
            <a:fld id="{0BFE44FE-9C28-4BED-90CC-FC68C458DCF7}" type="slidenum">
              <a:rPr lang="en-US" altLang="zh-CN"/>
              <a:pPr/>
              <a:t>‹#›</a:t>
            </a:fld>
            <a:endParaRPr lang="en-US" altLang="zh-CN"/>
          </a:p>
        </p:txBody>
      </p:sp>
    </p:spTree>
    <p:extLst>
      <p:ext uri="{BB962C8B-B14F-4D97-AF65-F5344CB8AC3E}">
        <p14:creationId xmlns:p14="http://schemas.microsoft.com/office/powerpoint/2010/main" val="417211554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lvl1pPr>
              <a:defRPr/>
            </a:lvl1pPr>
          </a:lstStyle>
          <a:p>
            <a:endParaRPr lang="en-US" altLang="zh-CN"/>
          </a:p>
        </p:txBody>
      </p:sp>
      <p:sp>
        <p:nvSpPr>
          <p:cNvPr id="4" name="页脚占位符 3"/>
          <p:cNvSpPr>
            <a:spLocks noGrp="1"/>
          </p:cNvSpPr>
          <p:nvPr>
            <p:ph type="ftr" sz="quarter" idx="11"/>
          </p:nvPr>
        </p:nvSpPr>
        <p:spPr/>
        <p:txBody>
          <a:bodyPr/>
          <a:lstStyle>
            <a:lvl1pPr>
              <a:defRPr/>
            </a:lvl1pPr>
          </a:lstStyle>
          <a:p>
            <a:endParaRPr lang="en-US" altLang="zh-CN"/>
          </a:p>
        </p:txBody>
      </p:sp>
      <p:sp>
        <p:nvSpPr>
          <p:cNvPr id="5" name="灯片编号占位符 4"/>
          <p:cNvSpPr>
            <a:spLocks noGrp="1"/>
          </p:cNvSpPr>
          <p:nvPr>
            <p:ph type="sldNum" sz="quarter" idx="12"/>
          </p:nvPr>
        </p:nvSpPr>
        <p:spPr/>
        <p:txBody>
          <a:bodyPr/>
          <a:lstStyle>
            <a:lvl1pPr>
              <a:defRPr/>
            </a:lvl1pPr>
          </a:lstStyle>
          <a:p>
            <a:fld id="{D715189E-C296-458C-B1BC-1C4AD77A3E9F}" type="slidenum">
              <a:rPr lang="en-US" altLang="zh-CN"/>
              <a:pPr/>
              <a:t>‹#›</a:t>
            </a:fld>
            <a:endParaRPr lang="en-US" altLang="zh-CN"/>
          </a:p>
        </p:txBody>
      </p:sp>
    </p:spTree>
    <p:extLst>
      <p:ext uri="{BB962C8B-B14F-4D97-AF65-F5344CB8AC3E}">
        <p14:creationId xmlns:p14="http://schemas.microsoft.com/office/powerpoint/2010/main" val="33244353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vl1pPr>
          </a:lstStyle>
          <a:p>
            <a:endParaRPr lang="en-US" altLang="zh-CN"/>
          </a:p>
        </p:txBody>
      </p:sp>
      <p:sp>
        <p:nvSpPr>
          <p:cNvPr id="3" name="页脚占位符 2"/>
          <p:cNvSpPr>
            <a:spLocks noGrp="1"/>
          </p:cNvSpPr>
          <p:nvPr>
            <p:ph type="ftr" sz="quarter" idx="11"/>
          </p:nvPr>
        </p:nvSpPr>
        <p:spPr/>
        <p:txBody>
          <a:bodyPr/>
          <a:lstStyle>
            <a:lvl1pPr>
              <a:defRPr/>
            </a:lvl1pPr>
          </a:lstStyle>
          <a:p>
            <a:endParaRPr lang="en-US" altLang="zh-CN"/>
          </a:p>
        </p:txBody>
      </p:sp>
      <p:sp>
        <p:nvSpPr>
          <p:cNvPr id="4" name="灯片编号占位符 3"/>
          <p:cNvSpPr>
            <a:spLocks noGrp="1"/>
          </p:cNvSpPr>
          <p:nvPr>
            <p:ph type="sldNum" sz="quarter" idx="12"/>
          </p:nvPr>
        </p:nvSpPr>
        <p:spPr/>
        <p:txBody>
          <a:bodyPr/>
          <a:lstStyle>
            <a:lvl1pPr>
              <a:defRPr/>
            </a:lvl1pPr>
          </a:lstStyle>
          <a:p>
            <a:fld id="{2C0351DF-A5EB-4AFD-A2F6-4F2451F3A7D8}" type="slidenum">
              <a:rPr lang="en-US" altLang="zh-CN"/>
              <a:pPr/>
              <a:t>‹#›</a:t>
            </a:fld>
            <a:endParaRPr lang="en-US" altLang="zh-CN"/>
          </a:p>
        </p:txBody>
      </p:sp>
    </p:spTree>
    <p:extLst>
      <p:ext uri="{BB962C8B-B14F-4D97-AF65-F5344CB8AC3E}">
        <p14:creationId xmlns:p14="http://schemas.microsoft.com/office/powerpoint/2010/main" val="26503836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1D961B11-92FF-4598-8810-75FDA4C85C4B}" type="slidenum">
              <a:rPr lang="en-US" altLang="zh-CN"/>
              <a:pPr/>
              <a:t>‹#›</a:t>
            </a:fld>
            <a:endParaRPr lang="en-US" altLang="zh-CN"/>
          </a:p>
        </p:txBody>
      </p:sp>
    </p:spTree>
    <p:extLst>
      <p:ext uri="{BB962C8B-B14F-4D97-AF65-F5344CB8AC3E}">
        <p14:creationId xmlns:p14="http://schemas.microsoft.com/office/powerpoint/2010/main" val="897842719"/>
      </p:ext>
    </p:extLst>
  </p:cSld>
  <p:clrMapOvr>
    <a:masterClrMapping/>
  </p:clrMapOvr>
  <p:transition spd="slow">
    <p:randomBar/>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lvl1pPr>
              <a:defRPr/>
            </a:lvl1pPr>
          </a:lstStyle>
          <a:p>
            <a:endParaRPr lang="en-US" altLang="zh-CN"/>
          </a:p>
        </p:txBody>
      </p:sp>
      <p:sp>
        <p:nvSpPr>
          <p:cNvPr id="6" name="页脚占位符 5"/>
          <p:cNvSpPr>
            <a:spLocks noGrp="1"/>
          </p:cNvSpPr>
          <p:nvPr>
            <p:ph type="ftr" sz="quarter" idx="11"/>
          </p:nvPr>
        </p:nvSpPr>
        <p:spPr/>
        <p:txBody>
          <a:bodyPr/>
          <a:lstStyle>
            <a:lvl1pPr>
              <a:defRPr/>
            </a:lvl1pPr>
          </a:lstStyle>
          <a:p>
            <a:endParaRPr lang="en-US" altLang="zh-CN"/>
          </a:p>
        </p:txBody>
      </p:sp>
      <p:sp>
        <p:nvSpPr>
          <p:cNvPr id="7" name="灯片编号占位符 6"/>
          <p:cNvSpPr>
            <a:spLocks noGrp="1"/>
          </p:cNvSpPr>
          <p:nvPr>
            <p:ph type="sldNum" sz="quarter" idx="12"/>
          </p:nvPr>
        </p:nvSpPr>
        <p:spPr/>
        <p:txBody>
          <a:bodyPr/>
          <a:lstStyle>
            <a:lvl1pPr>
              <a:defRPr/>
            </a:lvl1pPr>
          </a:lstStyle>
          <a:p>
            <a:fld id="{F60AF280-F1FD-4D10-B771-AC539F599FE6}" type="slidenum">
              <a:rPr lang="en-US" altLang="zh-CN"/>
              <a:pPr/>
              <a:t>‹#›</a:t>
            </a:fld>
            <a:endParaRPr lang="en-US" altLang="zh-CN"/>
          </a:p>
        </p:txBody>
      </p:sp>
    </p:spTree>
    <p:extLst>
      <p:ext uri="{BB962C8B-B14F-4D97-AF65-F5344CB8AC3E}">
        <p14:creationId xmlns:p14="http://schemas.microsoft.com/office/powerpoint/2010/main" val="364728166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lvl1pPr>
              <a:defRPr/>
            </a:lvl1pPr>
          </a:lstStyle>
          <a:p>
            <a:endParaRPr lang="en-US" altLang="zh-CN"/>
          </a:p>
        </p:txBody>
      </p:sp>
      <p:sp>
        <p:nvSpPr>
          <p:cNvPr id="6" name="页脚占位符 5"/>
          <p:cNvSpPr>
            <a:spLocks noGrp="1"/>
          </p:cNvSpPr>
          <p:nvPr>
            <p:ph type="ftr" sz="quarter" idx="11"/>
          </p:nvPr>
        </p:nvSpPr>
        <p:spPr/>
        <p:txBody>
          <a:bodyPr/>
          <a:lstStyle>
            <a:lvl1pPr>
              <a:defRPr/>
            </a:lvl1pPr>
          </a:lstStyle>
          <a:p>
            <a:endParaRPr lang="en-US" altLang="zh-CN"/>
          </a:p>
        </p:txBody>
      </p:sp>
      <p:sp>
        <p:nvSpPr>
          <p:cNvPr id="7" name="灯片编号占位符 6"/>
          <p:cNvSpPr>
            <a:spLocks noGrp="1"/>
          </p:cNvSpPr>
          <p:nvPr>
            <p:ph type="sldNum" sz="quarter" idx="12"/>
          </p:nvPr>
        </p:nvSpPr>
        <p:spPr/>
        <p:txBody>
          <a:bodyPr/>
          <a:lstStyle>
            <a:lvl1pPr>
              <a:defRPr/>
            </a:lvl1pPr>
          </a:lstStyle>
          <a:p>
            <a:fld id="{4FEBC59C-B281-45E1-B690-CBE2696F3E1B}" type="slidenum">
              <a:rPr lang="en-US" altLang="zh-CN"/>
              <a:pPr/>
              <a:t>‹#›</a:t>
            </a:fld>
            <a:endParaRPr lang="en-US" altLang="zh-CN"/>
          </a:p>
        </p:txBody>
      </p:sp>
    </p:spTree>
    <p:extLst>
      <p:ext uri="{BB962C8B-B14F-4D97-AF65-F5344CB8AC3E}">
        <p14:creationId xmlns:p14="http://schemas.microsoft.com/office/powerpoint/2010/main" val="29601457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0652B77F-2F34-420A-AB81-F961A8D6C571}" type="slidenum">
              <a:rPr lang="en-US" altLang="zh-CN"/>
              <a:pPr/>
              <a:t>‹#›</a:t>
            </a:fld>
            <a:endParaRPr lang="en-US" altLang="zh-CN"/>
          </a:p>
        </p:txBody>
      </p:sp>
    </p:spTree>
    <p:extLst>
      <p:ext uri="{BB962C8B-B14F-4D97-AF65-F5344CB8AC3E}">
        <p14:creationId xmlns:p14="http://schemas.microsoft.com/office/powerpoint/2010/main" val="206590826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15100" y="609600"/>
            <a:ext cx="1943100" cy="54864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85800" y="609600"/>
            <a:ext cx="5676900" cy="548640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F7D8C9BE-DAFB-4C3A-9547-A22A3A0F5C2D}" type="slidenum">
              <a:rPr lang="en-US" altLang="zh-CN"/>
              <a:pPr/>
              <a:t>‹#›</a:t>
            </a:fld>
            <a:endParaRPr lang="en-US" altLang="zh-CN"/>
          </a:p>
        </p:txBody>
      </p:sp>
    </p:spTree>
    <p:extLst>
      <p:ext uri="{BB962C8B-B14F-4D97-AF65-F5344CB8AC3E}">
        <p14:creationId xmlns:p14="http://schemas.microsoft.com/office/powerpoint/2010/main" val="303513523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64F7EBD6-E590-4CAB-B511-CAD134BCD797}" type="slidenum">
              <a:rPr lang="en-US" altLang="zh-CN"/>
              <a:pPr/>
              <a:t>‹#›</a:t>
            </a:fld>
            <a:endParaRPr lang="en-US" altLang="zh-CN"/>
          </a:p>
        </p:txBody>
      </p:sp>
    </p:spTree>
    <p:extLst>
      <p:ext uri="{BB962C8B-B14F-4D97-AF65-F5344CB8AC3E}">
        <p14:creationId xmlns:p14="http://schemas.microsoft.com/office/powerpoint/2010/main" val="392291070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01223036-E819-419E-B130-ED339D4AE1B3}" type="slidenum">
              <a:rPr lang="en-US" altLang="zh-CN"/>
              <a:pPr/>
              <a:t>‹#›</a:t>
            </a:fld>
            <a:endParaRPr lang="en-US" altLang="zh-CN"/>
          </a:p>
        </p:txBody>
      </p:sp>
    </p:spTree>
    <p:extLst>
      <p:ext uri="{BB962C8B-B14F-4D97-AF65-F5344CB8AC3E}">
        <p14:creationId xmlns:p14="http://schemas.microsoft.com/office/powerpoint/2010/main" val="123349959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6C3D07BF-CC72-4063-BCA7-65259A36DB1C}" type="slidenum">
              <a:rPr lang="en-US" altLang="zh-CN"/>
              <a:pPr/>
              <a:t>‹#›</a:t>
            </a:fld>
            <a:endParaRPr lang="en-US" altLang="zh-CN"/>
          </a:p>
        </p:txBody>
      </p:sp>
    </p:spTree>
    <p:extLst>
      <p:ext uri="{BB962C8B-B14F-4D97-AF65-F5344CB8AC3E}">
        <p14:creationId xmlns:p14="http://schemas.microsoft.com/office/powerpoint/2010/main" val="327143041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lvl1pPr>
              <a:defRPr/>
            </a:lvl1pPr>
          </a:lstStyle>
          <a:p>
            <a:endParaRPr lang="en-US" altLang="zh-CN"/>
          </a:p>
        </p:txBody>
      </p:sp>
      <p:sp>
        <p:nvSpPr>
          <p:cNvPr id="6" name="页脚占位符 5"/>
          <p:cNvSpPr>
            <a:spLocks noGrp="1"/>
          </p:cNvSpPr>
          <p:nvPr>
            <p:ph type="ftr" sz="quarter" idx="11"/>
          </p:nvPr>
        </p:nvSpPr>
        <p:spPr/>
        <p:txBody>
          <a:bodyPr/>
          <a:lstStyle>
            <a:lvl1pPr>
              <a:defRPr/>
            </a:lvl1pPr>
          </a:lstStyle>
          <a:p>
            <a:endParaRPr lang="en-US" altLang="zh-CN"/>
          </a:p>
        </p:txBody>
      </p:sp>
      <p:sp>
        <p:nvSpPr>
          <p:cNvPr id="7" name="灯片编号占位符 6"/>
          <p:cNvSpPr>
            <a:spLocks noGrp="1"/>
          </p:cNvSpPr>
          <p:nvPr>
            <p:ph type="sldNum" sz="quarter" idx="12"/>
          </p:nvPr>
        </p:nvSpPr>
        <p:spPr/>
        <p:txBody>
          <a:bodyPr/>
          <a:lstStyle>
            <a:lvl1pPr>
              <a:defRPr/>
            </a:lvl1pPr>
          </a:lstStyle>
          <a:p>
            <a:fld id="{23FE698C-BE12-411C-BD33-613E39C2D8AE}" type="slidenum">
              <a:rPr lang="en-US" altLang="zh-CN"/>
              <a:pPr/>
              <a:t>‹#›</a:t>
            </a:fld>
            <a:endParaRPr lang="en-US" altLang="zh-CN"/>
          </a:p>
        </p:txBody>
      </p:sp>
    </p:spTree>
    <p:extLst>
      <p:ext uri="{BB962C8B-B14F-4D97-AF65-F5344CB8AC3E}">
        <p14:creationId xmlns:p14="http://schemas.microsoft.com/office/powerpoint/2010/main" val="52274578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lvl1pPr>
              <a:defRPr/>
            </a:lvl1pPr>
          </a:lstStyle>
          <a:p>
            <a:endParaRPr lang="en-US" altLang="zh-CN"/>
          </a:p>
        </p:txBody>
      </p:sp>
      <p:sp>
        <p:nvSpPr>
          <p:cNvPr id="8" name="页脚占位符 7"/>
          <p:cNvSpPr>
            <a:spLocks noGrp="1"/>
          </p:cNvSpPr>
          <p:nvPr>
            <p:ph type="ftr" sz="quarter" idx="11"/>
          </p:nvPr>
        </p:nvSpPr>
        <p:spPr/>
        <p:txBody>
          <a:bodyPr/>
          <a:lstStyle>
            <a:lvl1pPr>
              <a:defRPr/>
            </a:lvl1pPr>
          </a:lstStyle>
          <a:p>
            <a:endParaRPr lang="en-US" altLang="zh-CN"/>
          </a:p>
        </p:txBody>
      </p:sp>
      <p:sp>
        <p:nvSpPr>
          <p:cNvPr id="9" name="灯片编号占位符 8"/>
          <p:cNvSpPr>
            <a:spLocks noGrp="1"/>
          </p:cNvSpPr>
          <p:nvPr>
            <p:ph type="sldNum" sz="quarter" idx="12"/>
          </p:nvPr>
        </p:nvSpPr>
        <p:spPr/>
        <p:txBody>
          <a:bodyPr/>
          <a:lstStyle>
            <a:lvl1pPr>
              <a:defRPr/>
            </a:lvl1pPr>
          </a:lstStyle>
          <a:p>
            <a:fld id="{4A700821-310E-4E04-82F1-61F3270594E7}" type="slidenum">
              <a:rPr lang="en-US" altLang="zh-CN"/>
              <a:pPr/>
              <a:t>‹#›</a:t>
            </a:fld>
            <a:endParaRPr lang="en-US" altLang="zh-CN"/>
          </a:p>
        </p:txBody>
      </p:sp>
    </p:spTree>
    <p:extLst>
      <p:ext uri="{BB962C8B-B14F-4D97-AF65-F5344CB8AC3E}">
        <p14:creationId xmlns:p14="http://schemas.microsoft.com/office/powerpoint/2010/main" val="128654502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lvl1pPr>
              <a:defRPr/>
            </a:lvl1pPr>
          </a:lstStyle>
          <a:p>
            <a:endParaRPr lang="en-US" altLang="zh-CN"/>
          </a:p>
        </p:txBody>
      </p:sp>
      <p:sp>
        <p:nvSpPr>
          <p:cNvPr id="4" name="页脚占位符 3"/>
          <p:cNvSpPr>
            <a:spLocks noGrp="1"/>
          </p:cNvSpPr>
          <p:nvPr>
            <p:ph type="ftr" sz="quarter" idx="11"/>
          </p:nvPr>
        </p:nvSpPr>
        <p:spPr/>
        <p:txBody>
          <a:bodyPr/>
          <a:lstStyle>
            <a:lvl1pPr>
              <a:defRPr/>
            </a:lvl1pPr>
          </a:lstStyle>
          <a:p>
            <a:endParaRPr lang="en-US" altLang="zh-CN"/>
          </a:p>
        </p:txBody>
      </p:sp>
      <p:sp>
        <p:nvSpPr>
          <p:cNvPr id="5" name="灯片编号占位符 4"/>
          <p:cNvSpPr>
            <a:spLocks noGrp="1"/>
          </p:cNvSpPr>
          <p:nvPr>
            <p:ph type="sldNum" sz="quarter" idx="12"/>
          </p:nvPr>
        </p:nvSpPr>
        <p:spPr/>
        <p:txBody>
          <a:bodyPr/>
          <a:lstStyle>
            <a:lvl1pPr>
              <a:defRPr/>
            </a:lvl1pPr>
          </a:lstStyle>
          <a:p>
            <a:fld id="{85212A18-9160-46FA-B03A-FC0F42B8C3CA}" type="slidenum">
              <a:rPr lang="en-US" altLang="zh-CN"/>
              <a:pPr/>
              <a:t>‹#›</a:t>
            </a:fld>
            <a:endParaRPr lang="en-US" altLang="zh-CN"/>
          </a:p>
        </p:txBody>
      </p:sp>
    </p:spTree>
    <p:extLst>
      <p:ext uri="{BB962C8B-B14F-4D97-AF65-F5344CB8AC3E}">
        <p14:creationId xmlns:p14="http://schemas.microsoft.com/office/powerpoint/2010/main" val="8206931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lvl1pPr>
              <a:defRPr/>
            </a:lvl1pPr>
          </a:lstStyle>
          <a:p>
            <a:endParaRPr lang="en-US" altLang="zh-CN"/>
          </a:p>
        </p:txBody>
      </p:sp>
      <p:sp>
        <p:nvSpPr>
          <p:cNvPr id="6" name="页脚占位符 5"/>
          <p:cNvSpPr>
            <a:spLocks noGrp="1"/>
          </p:cNvSpPr>
          <p:nvPr>
            <p:ph type="ftr" sz="quarter" idx="11"/>
          </p:nvPr>
        </p:nvSpPr>
        <p:spPr/>
        <p:txBody>
          <a:bodyPr/>
          <a:lstStyle>
            <a:lvl1pPr>
              <a:defRPr/>
            </a:lvl1pPr>
          </a:lstStyle>
          <a:p>
            <a:endParaRPr lang="en-US" altLang="zh-CN"/>
          </a:p>
        </p:txBody>
      </p:sp>
      <p:sp>
        <p:nvSpPr>
          <p:cNvPr id="7" name="灯片编号占位符 6"/>
          <p:cNvSpPr>
            <a:spLocks noGrp="1"/>
          </p:cNvSpPr>
          <p:nvPr>
            <p:ph type="sldNum" sz="quarter" idx="12"/>
          </p:nvPr>
        </p:nvSpPr>
        <p:spPr/>
        <p:txBody>
          <a:bodyPr/>
          <a:lstStyle>
            <a:lvl1pPr>
              <a:defRPr/>
            </a:lvl1pPr>
          </a:lstStyle>
          <a:p>
            <a:fld id="{BD45ED61-7DB8-4A93-BD09-3E0C7E9F544C}" type="slidenum">
              <a:rPr lang="en-US" altLang="zh-CN"/>
              <a:pPr/>
              <a:t>‹#›</a:t>
            </a:fld>
            <a:endParaRPr lang="en-US" altLang="zh-CN"/>
          </a:p>
        </p:txBody>
      </p:sp>
    </p:spTree>
    <p:extLst>
      <p:ext uri="{BB962C8B-B14F-4D97-AF65-F5344CB8AC3E}">
        <p14:creationId xmlns:p14="http://schemas.microsoft.com/office/powerpoint/2010/main" val="1289077124"/>
      </p:ext>
    </p:extLst>
  </p:cSld>
  <p:clrMapOvr>
    <a:masterClrMapping/>
  </p:clrMapOvr>
  <p:transition spd="slow">
    <p:randomBar/>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vl1pPr>
          </a:lstStyle>
          <a:p>
            <a:endParaRPr lang="en-US" altLang="zh-CN"/>
          </a:p>
        </p:txBody>
      </p:sp>
      <p:sp>
        <p:nvSpPr>
          <p:cNvPr id="3" name="页脚占位符 2"/>
          <p:cNvSpPr>
            <a:spLocks noGrp="1"/>
          </p:cNvSpPr>
          <p:nvPr>
            <p:ph type="ftr" sz="quarter" idx="11"/>
          </p:nvPr>
        </p:nvSpPr>
        <p:spPr/>
        <p:txBody>
          <a:bodyPr/>
          <a:lstStyle>
            <a:lvl1pPr>
              <a:defRPr/>
            </a:lvl1pPr>
          </a:lstStyle>
          <a:p>
            <a:endParaRPr lang="en-US" altLang="zh-CN"/>
          </a:p>
        </p:txBody>
      </p:sp>
      <p:sp>
        <p:nvSpPr>
          <p:cNvPr id="4" name="灯片编号占位符 3"/>
          <p:cNvSpPr>
            <a:spLocks noGrp="1"/>
          </p:cNvSpPr>
          <p:nvPr>
            <p:ph type="sldNum" sz="quarter" idx="12"/>
          </p:nvPr>
        </p:nvSpPr>
        <p:spPr/>
        <p:txBody>
          <a:bodyPr/>
          <a:lstStyle>
            <a:lvl1pPr>
              <a:defRPr/>
            </a:lvl1pPr>
          </a:lstStyle>
          <a:p>
            <a:fld id="{3B2D85B0-8621-4DF2-9998-E66A1235174F}" type="slidenum">
              <a:rPr lang="en-US" altLang="zh-CN"/>
              <a:pPr/>
              <a:t>‹#›</a:t>
            </a:fld>
            <a:endParaRPr lang="en-US" altLang="zh-CN"/>
          </a:p>
        </p:txBody>
      </p:sp>
    </p:spTree>
    <p:extLst>
      <p:ext uri="{BB962C8B-B14F-4D97-AF65-F5344CB8AC3E}">
        <p14:creationId xmlns:p14="http://schemas.microsoft.com/office/powerpoint/2010/main" val="407785434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lvl1pPr>
              <a:defRPr/>
            </a:lvl1pPr>
          </a:lstStyle>
          <a:p>
            <a:endParaRPr lang="en-US" altLang="zh-CN"/>
          </a:p>
        </p:txBody>
      </p:sp>
      <p:sp>
        <p:nvSpPr>
          <p:cNvPr id="6" name="页脚占位符 5"/>
          <p:cNvSpPr>
            <a:spLocks noGrp="1"/>
          </p:cNvSpPr>
          <p:nvPr>
            <p:ph type="ftr" sz="quarter" idx="11"/>
          </p:nvPr>
        </p:nvSpPr>
        <p:spPr/>
        <p:txBody>
          <a:bodyPr/>
          <a:lstStyle>
            <a:lvl1pPr>
              <a:defRPr/>
            </a:lvl1pPr>
          </a:lstStyle>
          <a:p>
            <a:endParaRPr lang="en-US" altLang="zh-CN"/>
          </a:p>
        </p:txBody>
      </p:sp>
      <p:sp>
        <p:nvSpPr>
          <p:cNvPr id="7" name="灯片编号占位符 6"/>
          <p:cNvSpPr>
            <a:spLocks noGrp="1"/>
          </p:cNvSpPr>
          <p:nvPr>
            <p:ph type="sldNum" sz="quarter" idx="12"/>
          </p:nvPr>
        </p:nvSpPr>
        <p:spPr/>
        <p:txBody>
          <a:bodyPr/>
          <a:lstStyle>
            <a:lvl1pPr>
              <a:defRPr/>
            </a:lvl1pPr>
          </a:lstStyle>
          <a:p>
            <a:fld id="{5D09E464-BCC6-433C-BC5F-2E6236FE110A}" type="slidenum">
              <a:rPr lang="en-US" altLang="zh-CN"/>
              <a:pPr/>
              <a:t>‹#›</a:t>
            </a:fld>
            <a:endParaRPr lang="en-US" altLang="zh-CN"/>
          </a:p>
        </p:txBody>
      </p:sp>
    </p:spTree>
    <p:extLst>
      <p:ext uri="{BB962C8B-B14F-4D97-AF65-F5344CB8AC3E}">
        <p14:creationId xmlns:p14="http://schemas.microsoft.com/office/powerpoint/2010/main" val="46006759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lvl1pPr>
              <a:defRPr/>
            </a:lvl1pPr>
          </a:lstStyle>
          <a:p>
            <a:endParaRPr lang="en-US" altLang="zh-CN"/>
          </a:p>
        </p:txBody>
      </p:sp>
      <p:sp>
        <p:nvSpPr>
          <p:cNvPr id="6" name="页脚占位符 5"/>
          <p:cNvSpPr>
            <a:spLocks noGrp="1"/>
          </p:cNvSpPr>
          <p:nvPr>
            <p:ph type="ftr" sz="quarter" idx="11"/>
          </p:nvPr>
        </p:nvSpPr>
        <p:spPr/>
        <p:txBody>
          <a:bodyPr/>
          <a:lstStyle>
            <a:lvl1pPr>
              <a:defRPr/>
            </a:lvl1pPr>
          </a:lstStyle>
          <a:p>
            <a:endParaRPr lang="en-US" altLang="zh-CN"/>
          </a:p>
        </p:txBody>
      </p:sp>
      <p:sp>
        <p:nvSpPr>
          <p:cNvPr id="7" name="灯片编号占位符 6"/>
          <p:cNvSpPr>
            <a:spLocks noGrp="1"/>
          </p:cNvSpPr>
          <p:nvPr>
            <p:ph type="sldNum" sz="quarter" idx="12"/>
          </p:nvPr>
        </p:nvSpPr>
        <p:spPr/>
        <p:txBody>
          <a:bodyPr/>
          <a:lstStyle>
            <a:lvl1pPr>
              <a:defRPr/>
            </a:lvl1pPr>
          </a:lstStyle>
          <a:p>
            <a:fld id="{F13EBC58-02CB-4326-90FE-01378A0C2DCA}" type="slidenum">
              <a:rPr lang="en-US" altLang="zh-CN"/>
              <a:pPr/>
              <a:t>‹#›</a:t>
            </a:fld>
            <a:endParaRPr lang="en-US" altLang="zh-CN"/>
          </a:p>
        </p:txBody>
      </p:sp>
    </p:spTree>
    <p:extLst>
      <p:ext uri="{BB962C8B-B14F-4D97-AF65-F5344CB8AC3E}">
        <p14:creationId xmlns:p14="http://schemas.microsoft.com/office/powerpoint/2010/main" val="277171000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FB9F9C4E-22BE-41E2-9703-DE527A415DF7}" type="slidenum">
              <a:rPr lang="en-US" altLang="zh-CN"/>
              <a:pPr/>
              <a:t>‹#›</a:t>
            </a:fld>
            <a:endParaRPr lang="en-US" altLang="zh-CN"/>
          </a:p>
        </p:txBody>
      </p:sp>
    </p:spTree>
    <p:extLst>
      <p:ext uri="{BB962C8B-B14F-4D97-AF65-F5344CB8AC3E}">
        <p14:creationId xmlns:p14="http://schemas.microsoft.com/office/powerpoint/2010/main" val="389354316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15100" y="609600"/>
            <a:ext cx="1943100" cy="54864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85800" y="609600"/>
            <a:ext cx="5676900" cy="548640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0947E1A1-5CE1-4EA3-BB40-2B7869871198}" type="slidenum">
              <a:rPr lang="en-US" altLang="zh-CN"/>
              <a:pPr/>
              <a:t>‹#›</a:t>
            </a:fld>
            <a:endParaRPr lang="en-US" altLang="zh-CN"/>
          </a:p>
        </p:txBody>
      </p:sp>
    </p:spTree>
    <p:extLst>
      <p:ext uri="{BB962C8B-B14F-4D97-AF65-F5344CB8AC3E}">
        <p14:creationId xmlns:p14="http://schemas.microsoft.com/office/powerpoint/2010/main" val="125747533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25935DFB-98CA-4750-80AC-C180A65931C5}" type="slidenum">
              <a:rPr lang="en-US" altLang="zh-CN"/>
              <a:pPr/>
              <a:t>‹#›</a:t>
            </a:fld>
            <a:endParaRPr lang="en-US" altLang="zh-CN"/>
          </a:p>
        </p:txBody>
      </p:sp>
    </p:spTree>
    <p:extLst>
      <p:ext uri="{BB962C8B-B14F-4D97-AF65-F5344CB8AC3E}">
        <p14:creationId xmlns:p14="http://schemas.microsoft.com/office/powerpoint/2010/main" val="186317882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C9DF2D23-7483-4358-A4E3-A6E79972D589}" type="slidenum">
              <a:rPr lang="en-US" altLang="zh-CN"/>
              <a:pPr/>
              <a:t>‹#›</a:t>
            </a:fld>
            <a:endParaRPr lang="en-US" altLang="zh-CN"/>
          </a:p>
        </p:txBody>
      </p:sp>
    </p:spTree>
    <p:extLst>
      <p:ext uri="{BB962C8B-B14F-4D97-AF65-F5344CB8AC3E}">
        <p14:creationId xmlns:p14="http://schemas.microsoft.com/office/powerpoint/2010/main" val="377468095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3DAE6A40-0C2C-4E5F-966D-A1F69CB9E1AC}" type="slidenum">
              <a:rPr lang="en-US" altLang="zh-CN"/>
              <a:pPr/>
              <a:t>‹#›</a:t>
            </a:fld>
            <a:endParaRPr lang="en-US" altLang="zh-CN"/>
          </a:p>
        </p:txBody>
      </p:sp>
    </p:spTree>
    <p:extLst>
      <p:ext uri="{BB962C8B-B14F-4D97-AF65-F5344CB8AC3E}">
        <p14:creationId xmlns:p14="http://schemas.microsoft.com/office/powerpoint/2010/main" val="403302733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lvl1pPr>
              <a:defRPr/>
            </a:lvl1pPr>
          </a:lstStyle>
          <a:p>
            <a:endParaRPr lang="en-US" altLang="zh-CN"/>
          </a:p>
        </p:txBody>
      </p:sp>
      <p:sp>
        <p:nvSpPr>
          <p:cNvPr id="6" name="页脚占位符 5"/>
          <p:cNvSpPr>
            <a:spLocks noGrp="1"/>
          </p:cNvSpPr>
          <p:nvPr>
            <p:ph type="ftr" sz="quarter" idx="11"/>
          </p:nvPr>
        </p:nvSpPr>
        <p:spPr/>
        <p:txBody>
          <a:bodyPr/>
          <a:lstStyle>
            <a:lvl1pPr>
              <a:defRPr/>
            </a:lvl1pPr>
          </a:lstStyle>
          <a:p>
            <a:endParaRPr lang="en-US" altLang="zh-CN"/>
          </a:p>
        </p:txBody>
      </p:sp>
      <p:sp>
        <p:nvSpPr>
          <p:cNvPr id="7" name="灯片编号占位符 6"/>
          <p:cNvSpPr>
            <a:spLocks noGrp="1"/>
          </p:cNvSpPr>
          <p:nvPr>
            <p:ph type="sldNum" sz="quarter" idx="12"/>
          </p:nvPr>
        </p:nvSpPr>
        <p:spPr/>
        <p:txBody>
          <a:bodyPr/>
          <a:lstStyle>
            <a:lvl1pPr>
              <a:defRPr/>
            </a:lvl1pPr>
          </a:lstStyle>
          <a:p>
            <a:fld id="{E3C9C7EA-675D-40E6-8A71-DA11E756E7A7}" type="slidenum">
              <a:rPr lang="en-US" altLang="zh-CN"/>
              <a:pPr/>
              <a:t>‹#›</a:t>
            </a:fld>
            <a:endParaRPr lang="en-US" altLang="zh-CN"/>
          </a:p>
        </p:txBody>
      </p:sp>
    </p:spTree>
    <p:extLst>
      <p:ext uri="{BB962C8B-B14F-4D97-AF65-F5344CB8AC3E}">
        <p14:creationId xmlns:p14="http://schemas.microsoft.com/office/powerpoint/2010/main" val="274449858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lvl1pPr>
              <a:defRPr/>
            </a:lvl1pPr>
          </a:lstStyle>
          <a:p>
            <a:endParaRPr lang="en-US" altLang="zh-CN"/>
          </a:p>
        </p:txBody>
      </p:sp>
      <p:sp>
        <p:nvSpPr>
          <p:cNvPr id="8" name="页脚占位符 7"/>
          <p:cNvSpPr>
            <a:spLocks noGrp="1"/>
          </p:cNvSpPr>
          <p:nvPr>
            <p:ph type="ftr" sz="quarter" idx="11"/>
          </p:nvPr>
        </p:nvSpPr>
        <p:spPr/>
        <p:txBody>
          <a:bodyPr/>
          <a:lstStyle>
            <a:lvl1pPr>
              <a:defRPr/>
            </a:lvl1pPr>
          </a:lstStyle>
          <a:p>
            <a:endParaRPr lang="en-US" altLang="zh-CN"/>
          </a:p>
        </p:txBody>
      </p:sp>
      <p:sp>
        <p:nvSpPr>
          <p:cNvPr id="9" name="灯片编号占位符 8"/>
          <p:cNvSpPr>
            <a:spLocks noGrp="1"/>
          </p:cNvSpPr>
          <p:nvPr>
            <p:ph type="sldNum" sz="quarter" idx="12"/>
          </p:nvPr>
        </p:nvSpPr>
        <p:spPr/>
        <p:txBody>
          <a:bodyPr/>
          <a:lstStyle>
            <a:lvl1pPr>
              <a:defRPr/>
            </a:lvl1pPr>
          </a:lstStyle>
          <a:p>
            <a:fld id="{44905D28-A338-4B20-8B89-4379FE3745CD}" type="slidenum">
              <a:rPr lang="en-US" altLang="zh-CN"/>
              <a:pPr/>
              <a:t>‹#›</a:t>
            </a:fld>
            <a:endParaRPr lang="en-US" altLang="zh-CN"/>
          </a:p>
        </p:txBody>
      </p:sp>
    </p:spTree>
    <p:extLst>
      <p:ext uri="{BB962C8B-B14F-4D97-AF65-F5344CB8AC3E}">
        <p14:creationId xmlns:p14="http://schemas.microsoft.com/office/powerpoint/2010/main" val="11712080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lvl1pPr>
              <a:defRPr/>
            </a:lvl1pPr>
          </a:lstStyle>
          <a:p>
            <a:endParaRPr lang="en-US" altLang="zh-CN"/>
          </a:p>
        </p:txBody>
      </p:sp>
      <p:sp>
        <p:nvSpPr>
          <p:cNvPr id="8" name="页脚占位符 7"/>
          <p:cNvSpPr>
            <a:spLocks noGrp="1"/>
          </p:cNvSpPr>
          <p:nvPr>
            <p:ph type="ftr" sz="quarter" idx="11"/>
          </p:nvPr>
        </p:nvSpPr>
        <p:spPr/>
        <p:txBody>
          <a:bodyPr/>
          <a:lstStyle>
            <a:lvl1pPr>
              <a:defRPr/>
            </a:lvl1pPr>
          </a:lstStyle>
          <a:p>
            <a:endParaRPr lang="en-US" altLang="zh-CN"/>
          </a:p>
        </p:txBody>
      </p:sp>
      <p:sp>
        <p:nvSpPr>
          <p:cNvPr id="9" name="灯片编号占位符 8"/>
          <p:cNvSpPr>
            <a:spLocks noGrp="1"/>
          </p:cNvSpPr>
          <p:nvPr>
            <p:ph type="sldNum" sz="quarter" idx="12"/>
          </p:nvPr>
        </p:nvSpPr>
        <p:spPr/>
        <p:txBody>
          <a:bodyPr/>
          <a:lstStyle>
            <a:lvl1pPr>
              <a:defRPr/>
            </a:lvl1pPr>
          </a:lstStyle>
          <a:p>
            <a:fld id="{1B08FFC2-8318-4A5E-8D2B-9F5F7D36C2E3}" type="slidenum">
              <a:rPr lang="en-US" altLang="zh-CN"/>
              <a:pPr/>
              <a:t>‹#›</a:t>
            </a:fld>
            <a:endParaRPr lang="en-US" altLang="zh-CN"/>
          </a:p>
        </p:txBody>
      </p:sp>
    </p:spTree>
    <p:extLst>
      <p:ext uri="{BB962C8B-B14F-4D97-AF65-F5344CB8AC3E}">
        <p14:creationId xmlns:p14="http://schemas.microsoft.com/office/powerpoint/2010/main" val="3322835608"/>
      </p:ext>
    </p:extLst>
  </p:cSld>
  <p:clrMapOvr>
    <a:masterClrMapping/>
  </p:clrMapOvr>
  <p:transition spd="slow">
    <p:randomBar/>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lvl1pPr>
              <a:defRPr/>
            </a:lvl1pPr>
          </a:lstStyle>
          <a:p>
            <a:endParaRPr lang="en-US" altLang="zh-CN"/>
          </a:p>
        </p:txBody>
      </p:sp>
      <p:sp>
        <p:nvSpPr>
          <p:cNvPr id="4" name="页脚占位符 3"/>
          <p:cNvSpPr>
            <a:spLocks noGrp="1"/>
          </p:cNvSpPr>
          <p:nvPr>
            <p:ph type="ftr" sz="quarter" idx="11"/>
          </p:nvPr>
        </p:nvSpPr>
        <p:spPr/>
        <p:txBody>
          <a:bodyPr/>
          <a:lstStyle>
            <a:lvl1pPr>
              <a:defRPr/>
            </a:lvl1pPr>
          </a:lstStyle>
          <a:p>
            <a:endParaRPr lang="en-US" altLang="zh-CN"/>
          </a:p>
        </p:txBody>
      </p:sp>
      <p:sp>
        <p:nvSpPr>
          <p:cNvPr id="5" name="灯片编号占位符 4"/>
          <p:cNvSpPr>
            <a:spLocks noGrp="1"/>
          </p:cNvSpPr>
          <p:nvPr>
            <p:ph type="sldNum" sz="quarter" idx="12"/>
          </p:nvPr>
        </p:nvSpPr>
        <p:spPr/>
        <p:txBody>
          <a:bodyPr/>
          <a:lstStyle>
            <a:lvl1pPr>
              <a:defRPr/>
            </a:lvl1pPr>
          </a:lstStyle>
          <a:p>
            <a:fld id="{32B75E8A-C677-4439-99CB-C06AB5670B81}" type="slidenum">
              <a:rPr lang="en-US" altLang="zh-CN"/>
              <a:pPr/>
              <a:t>‹#›</a:t>
            </a:fld>
            <a:endParaRPr lang="en-US" altLang="zh-CN"/>
          </a:p>
        </p:txBody>
      </p:sp>
    </p:spTree>
    <p:extLst>
      <p:ext uri="{BB962C8B-B14F-4D97-AF65-F5344CB8AC3E}">
        <p14:creationId xmlns:p14="http://schemas.microsoft.com/office/powerpoint/2010/main" val="6448862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vl1pPr>
          </a:lstStyle>
          <a:p>
            <a:endParaRPr lang="en-US" altLang="zh-CN"/>
          </a:p>
        </p:txBody>
      </p:sp>
      <p:sp>
        <p:nvSpPr>
          <p:cNvPr id="3" name="页脚占位符 2"/>
          <p:cNvSpPr>
            <a:spLocks noGrp="1"/>
          </p:cNvSpPr>
          <p:nvPr>
            <p:ph type="ftr" sz="quarter" idx="11"/>
          </p:nvPr>
        </p:nvSpPr>
        <p:spPr/>
        <p:txBody>
          <a:bodyPr/>
          <a:lstStyle>
            <a:lvl1pPr>
              <a:defRPr/>
            </a:lvl1pPr>
          </a:lstStyle>
          <a:p>
            <a:endParaRPr lang="en-US" altLang="zh-CN"/>
          </a:p>
        </p:txBody>
      </p:sp>
      <p:sp>
        <p:nvSpPr>
          <p:cNvPr id="4" name="灯片编号占位符 3"/>
          <p:cNvSpPr>
            <a:spLocks noGrp="1"/>
          </p:cNvSpPr>
          <p:nvPr>
            <p:ph type="sldNum" sz="quarter" idx="12"/>
          </p:nvPr>
        </p:nvSpPr>
        <p:spPr/>
        <p:txBody>
          <a:bodyPr/>
          <a:lstStyle>
            <a:lvl1pPr>
              <a:defRPr/>
            </a:lvl1pPr>
          </a:lstStyle>
          <a:p>
            <a:fld id="{5EAC4DBF-585E-4EC8-B2CA-981DF688E19E}" type="slidenum">
              <a:rPr lang="en-US" altLang="zh-CN"/>
              <a:pPr/>
              <a:t>‹#›</a:t>
            </a:fld>
            <a:endParaRPr lang="en-US" altLang="zh-CN"/>
          </a:p>
        </p:txBody>
      </p:sp>
    </p:spTree>
    <p:extLst>
      <p:ext uri="{BB962C8B-B14F-4D97-AF65-F5344CB8AC3E}">
        <p14:creationId xmlns:p14="http://schemas.microsoft.com/office/powerpoint/2010/main" val="371833245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lvl1pPr>
              <a:defRPr/>
            </a:lvl1pPr>
          </a:lstStyle>
          <a:p>
            <a:endParaRPr lang="en-US" altLang="zh-CN"/>
          </a:p>
        </p:txBody>
      </p:sp>
      <p:sp>
        <p:nvSpPr>
          <p:cNvPr id="6" name="页脚占位符 5"/>
          <p:cNvSpPr>
            <a:spLocks noGrp="1"/>
          </p:cNvSpPr>
          <p:nvPr>
            <p:ph type="ftr" sz="quarter" idx="11"/>
          </p:nvPr>
        </p:nvSpPr>
        <p:spPr/>
        <p:txBody>
          <a:bodyPr/>
          <a:lstStyle>
            <a:lvl1pPr>
              <a:defRPr/>
            </a:lvl1pPr>
          </a:lstStyle>
          <a:p>
            <a:endParaRPr lang="en-US" altLang="zh-CN"/>
          </a:p>
        </p:txBody>
      </p:sp>
      <p:sp>
        <p:nvSpPr>
          <p:cNvPr id="7" name="灯片编号占位符 6"/>
          <p:cNvSpPr>
            <a:spLocks noGrp="1"/>
          </p:cNvSpPr>
          <p:nvPr>
            <p:ph type="sldNum" sz="quarter" idx="12"/>
          </p:nvPr>
        </p:nvSpPr>
        <p:spPr/>
        <p:txBody>
          <a:bodyPr/>
          <a:lstStyle>
            <a:lvl1pPr>
              <a:defRPr/>
            </a:lvl1pPr>
          </a:lstStyle>
          <a:p>
            <a:fld id="{5908DA67-B5FF-4A06-A4C8-4C685CA6BAAC}" type="slidenum">
              <a:rPr lang="en-US" altLang="zh-CN"/>
              <a:pPr/>
              <a:t>‹#›</a:t>
            </a:fld>
            <a:endParaRPr lang="en-US" altLang="zh-CN"/>
          </a:p>
        </p:txBody>
      </p:sp>
    </p:spTree>
    <p:extLst>
      <p:ext uri="{BB962C8B-B14F-4D97-AF65-F5344CB8AC3E}">
        <p14:creationId xmlns:p14="http://schemas.microsoft.com/office/powerpoint/2010/main" val="339108900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lvl1pPr>
              <a:defRPr/>
            </a:lvl1pPr>
          </a:lstStyle>
          <a:p>
            <a:endParaRPr lang="en-US" altLang="zh-CN"/>
          </a:p>
        </p:txBody>
      </p:sp>
      <p:sp>
        <p:nvSpPr>
          <p:cNvPr id="6" name="页脚占位符 5"/>
          <p:cNvSpPr>
            <a:spLocks noGrp="1"/>
          </p:cNvSpPr>
          <p:nvPr>
            <p:ph type="ftr" sz="quarter" idx="11"/>
          </p:nvPr>
        </p:nvSpPr>
        <p:spPr/>
        <p:txBody>
          <a:bodyPr/>
          <a:lstStyle>
            <a:lvl1pPr>
              <a:defRPr/>
            </a:lvl1pPr>
          </a:lstStyle>
          <a:p>
            <a:endParaRPr lang="en-US" altLang="zh-CN"/>
          </a:p>
        </p:txBody>
      </p:sp>
      <p:sp>
        <p:nvSpPr>
          <p:cNvPr id="7" name="灯片编号占位符 6"/>
          <p:cNvSpPr>
            <a:spLocks noGrp="1"/>
          </p:cNvSpPr>
          <p:nvPr>
            <p:ph type="sldNum" sz="quarter" idx="12"/>
          </p:nvPr>
        </p:nvSpPr>
        <p:spPr/>
        <p:txBody>
          <a:bodyPr/>
          <a:lstStyle>
            <a:lvl1pPr>
              <a:defRPr/>
            </a:lvl1pPr>
          </a:lstStyle>
          <a:p>
            <a:fld id="{0023D70E-D7FD-4A31-AD59-D7FA599A8D74}" type="slidenum">
              <a:rPr lang="en-US" altLang="zh-CN"/>
              <a:pPr/>
              <a:t>‹#›</a:t>
            </a:fld>
            <a:endParaRPr lang="en-US" altLang="zh-CN"/>
          </a:p>
        </p:txBody>
      </p:sp>
    </p:spTree>
    <p:extLst>
      <p:ext uri="{BB962C8B-B14F-4D97-AF65-F5344CB8AC3E}">
        <p14:creationId xmlns:p14="http://schemas.microsoft.com/office/powerpoint/2010/main" val="211064105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A3B2414D-0583-47B0-A342-9425C435E564}" type="slidenum">
              <a:rPr lang="en-US" altLang="zh-CN"/>
              <a:pPr/>
              <a:t>‹#›</a:t>
            </a:fld>
            <a:endParaRPr lang="en-US" altLang="zh-CN"/>
          </a:p>
        </p:txBody>
      </p:sp>
    </p:spTree>
    <p:extLst>
      <p:ext uri="{BB962C8B-B14F-4D97-AF65-F5344CB8AC3E}">
        <p14:creationId xmlns:p14="http://schemas.microsoft.com/office/powerpoint/2010/main" val="1545561477"/>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15100" y="609600"/>
            <a:ext cx="1943100" cy="54864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85800" y="609600"/>
            <a:ext cx="5676900" cy="548640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BC84E693-48D7-429D-BEF0-84EF09F1044C}" type="slidenum">
              <a:rPr lang="en-US" altLang="zh-CN"/>
              <a:pPr/>
              <a:t>‹#›</a:t>
            </a:fld>
            <a:endParaRPr lang="en-US" altLang="zh-CN"/>
          </a:p>
        </p:txBody>
      </p:sp>
    </p:spTree>
    <p:extLst>
      <p:ext uri="{BB962C8B-B14F-4D97-AF65-F5344CB8AC3E}">
        <p14:creationId xmlns:p14="http://schemas.microsoft.com/office/powerpoint/2010/main" val="383710415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C1017ED0-BC97-4D6D-B936-40CE84EDB647}" type="slidenum">
              <a:rPr lang="en-US" altLang="zh-CN"/>
              <a:pPr/>
              <a:t>‹#›</a:t>
            </a:fld>
            <a:endParaRPr lang="en-US" altLang="zh-CN"/>
          </a:p>
        </p:txBody>
      </p:sp>
    </p:spTree>
    <p:extLst>
      <p:ext uri="{BB962C8B-B14F-4D97-AF65-F5344CB8AC3E}">
        <p14:creationId xmlns:p14="http://schemas.microsoft.com/office/powerpoint/2010/main" val="1517284999"/>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90EF9103-D2E5-4C1C-BD3A-906ED9C5FCFF}" type="slidenum">
              <a:rPr lang="en-US" altLang="zh-CN"/>
              <a:pPr/>
              <a:t>‹#›</a:t>
            </a:fld>
            <a:endParaRPr lang="en-US" altLang="zh-CN"/>
          </a:p>
        </p:txBody>
      </p:sp>
    </p:spTree>
    <p:extLst>
      <p:ext uri="{BB962C8B-B14F-4D97-AF65-F5344CB8AC3E}">
        <p14:creationId xmlns:p14="http://schemas.microsoft.com/office/powerpoint/2010/main" val="1442378791"/>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83934DFA-0BE5-44B6-9FC0-1BBA8F8B97B7}" type="slidenum">
              <a:rPr lang="en-US" altLang="zh-CN"/>
              <a:pPr/>
              <a:t>‹#›</a:t>
            </a:fld>
            <a:endParaRPr lang="en-US" altLang="zh-CN"/>
          </a:p>
        </p:txBody>
      </p:sp>
    </p:spTree>
    <p:extLst>
      <p:ext uri="{BB962C8B-B14F-4D97-AF65-F5344CB8AC3E}">
        <p14:creationId xmlns:p14="http://schemas.microsoft.com/office/powerpoint/2010/main" val="1676818810"/>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lvl1pPr>
              <a:defRPr/>
            </a:lvl1pPr>
          </a:lstStyle>
          <a:p>
            <a:endParaRPr lang="en-US" altLang="zh-CN"/>
          </a:p>
        </p:txBody>
      </p:sp>
      <p:sp>
        <p:nvSpPr>
          <p:cNvPr id="6" name="页脚占位符 5"/>
          <p:cNvSpPr>
            <a:spLocks noGrp="1"/>
          </p:cNvSpPr>
          <p:nvPr>
            <p:ph type="ftr" sz="quarter" idx="11"/>
          </p:nvPr>
        </p:nvSpPr>
        <p:spPr/>
        <p:txBody>
          <a:bodyPr/>
          <a:lstStyle>
            <a:lvl1pPr>
              <a:defRPr/>
            </a:lvl1pPr>
          </a:lstStyle>
          <a:p>
            <a:endParaRPr lang="en-US" altLang="zh-CN"/>
          </a:p>
        </p:txBody>
      </p:sp>
      <p:sp>
        <p:nvSpPr>
          <p:cNvPr id="7" name="灯片编号占位符 6"/>
          <p:cNvSpPr>
            <a:spLocks noGrp="1"/>
          </p:cNvSpPr>
          <p:nvPr>
            <p:ph type="sldNum" sz="quarter" idx="12"/>
          </p:nvPr>
        </p:nvSpPr>
        <p:spPr/>
        <p:txBody>
          <a:bodyPr/>
          <a:lstStyle>
            <a:lvl1pPr>
              <a:defRPr/>
            </a:lvl1pPr>
          </a:lstStyle>
          <a:p>
            <a:fld id="{0458EBFE-8644-453E-A688-97C5169C980B}" type="slidenum">
              <a:rPr lang="en-US" altLang="zh-CN"/>
              <a:pPr/>
              <a:t>‹#›</a:t>
            </a:fld>
            <a:endParaRPr lang="en-US" altLang="zh-CN"/>
          </a:p>
        </p:txBody>
      </p:sp>
    </p:spTree>
    <p:extLst>
      <p:ext uri="{BB962C8B-B14F-4D97-AF65-F5344CB8AC3E}">
        <p14:creationId xmlns:p14="http://schemas.microsoft.com/office/powerpoint/2010/main" val="4406358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lvl1pPr>
              <a:defRPr/>
            </a:lvl1pPr>
          </a:lstStyle>
          <a:p>
            <a:endParaRPr lang="en-US" altLang="zh-CN"/>
          </a:p>
        </p:txBody>
      </p:sp>
      <p:sp>
        <p:nvSpPr>
          <p:cNvPr id="4" name="页脚占位符 3"/>
          <p:cNvSpPr>
            <a:spLocks noGrp="1"/>
          </p:cNvSpPr>
          <p:nvPr>
            <p:ph type="ftr" sz="quarter" idx="11"/>
          </p:nvPr>
        </p:nvSpPr>
        <p:spPr/>
        <p:txBody>
          <a:bodyPr/>
          <a:lstStyle>
            <a:lvl1pPr>
              <a:defRPr/>
            </a:lvl1pPr>
          </a:lstStyle>
          <a:p>
            <a:endParaRPr lang="en-US" altLang="zh-CN"/>
          </a:p>
        </p:txBody>
      </p:sp>
      <p:sp>
        <p:nvSpPr>
          <p:cNvPr id="5" name="灯片编号占位符 4"/>
          <p:cNvSpPr>
            <a:spLocks noGrp="1"/>
          </p:cNvSpPr>
          <p:nvPr>
            <p:ph type="sldNum" sz="quarter" idx="12"/>
          </p:nvPr>
        </p:nvSpPr>
        <p:spPr/>
        <p:txBody>
          <a:bodyPr/>
          <a:lstStyle>
            <a:lvl1pPr>
              <a:defRPr/>
            </a:lvl1pPr>
          </a:lstStyle>
          <a:p>
            <a:fld id="{4A0836F2-F504-44E9-84C7-824F12227986}" type="slidenum">
              <a:rPr lang="en-US" altLang="zh-CN"/>
              <a:pPr/>
              <a:t>‹#›</a:t>
            </a:fld>
            <a:endParaRPr lang="en-US" altLang="zh-CN"/>
          </a:p>
        </p:txBody>
      </p:sp>
    </p:spTree>
    <p:extLst>
      <p:ext uri="{BB962C8B-B14F-4D97-AF65-F5344CB8AC3E}">
        <p14:creationId xmlns:p14="http://schemas.microsoft.com/office/powerpoint/2010/main" val="2560658398"/>
      </p:ext>
    </p:extLst>
  </p:cSld>
  <p:clrMapOvr>
    <a:masterClrMapping/>
  </p:clrMapOvr>
  <p:transition spd="slow">
    <p:randomBar/>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lvl1pPr>
              <a:defRPr/>
            </a:lvl1pPr>
          </a:lstStyle>
          <a:p>
            <a:endParaRPr lang="en-US" altLang="zh-CN"/>
          </a:p>
        </p:txBody>
      </p:sp>
      <p:sp>
        <p:nvSpPr>
          <p:cNvPr id="8" name="页脚占位符 7"/>
          <p:cNvSpPr>
            <a:spLocks noGrp="1"/>
          </p:cNvSpPr>
          <p:nvPr>
            <p:ph type="ftr" sz="quarter" idx="11"/>
          </p:nvPr>
        </p:nvSpPr>
        <p:spPr/>
        <p:txBody>
          <a:bodyPr/>
          <a:lstStyle>
            <a:lvl1pPr>
              <a:defRPr/>
            </a:lvl1pPr>
          </a:lstStyle>
          <a:p>
            <a:endParaRPr lang="en-US" altLang="zh-CN"/>
          </a:p>
        </p:txBody>
      </p:sp>
      <p:sp>
        <p:nvSpPr>
          <p:cNvPr id="9" name="灯片编号占位符 8"/>
          <p:cNvSpPr>
            <a:spLocks noGrp="1"/>
          </p:cNvSpPr>
          <p:nvPr>
            <p:ph type="sldNum" sz="quarter" idx="12"/>
          </p:nvPr>
        </p:nvSpPr>
        <p:spPr/>
        <p:txBody>
          <a:bodyPr/>
          <a:lstStyle>
            <a:lvl1pPr>
              <a:defRPr/>
            </a:lvl1pPr>
          </a:lstStyle>
          <a:p>
            <a:fld id="{1208D2DF-2BCE-439A-A4CA-B99C1B9F112D}" type="slidenum">
              <a:rPr lang="en-US" altLang="zh-CN"/>
              <a:pPr/>
              <a:t>‹#›</a:t>
            </a:fld>
            <a:endParaRPr lang="en-US" altLang="zh-CN"/>
          </a:p>
        </p:txBody>
      </p:sp>
    </p:spTree>
    <p:extLst>
      <p:ext uri="{BB962C8B-B14F-4D97-AF65-F5344CB8AC3E}">
        <p14:creationId xmlns:p14="http://schemas.microsoft.com/office/powerpoint/2010/main" val="3429704969"/>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lvl1pPr>
              <a:defRPr/>
            </a:lvl1pPr>
          </a:lstStyle>
          <a:p>
            <a:endParaRPr lang="en-US" altLang="zh-CN"/>
          </a:p>
        </p:txBody>
      </p:sp>
      <p:sp>
        <p:nvSpPr>
          <p:cNvPr id="4" name="页脚占位符 3"/>
          <p:cNvSpPr>
            <a:spLocks noGrp="1"/>
          </p:cNvSpPr>
          <p:nvPr>
            <p:ph type="ftr" sz="quarter" idx="11"/>
          </p:nvPr>
        </p:nvSpPr>
        <p:spPr/>
        <p:txBody>
          <a:bodyPr/>
          <a:lstStyle>
            <a:lvl1pPr>
              <a:defRPr/>
            </a:lvl1pPr>
          </a:lstStyle>
          <a:p>
            <a:endParaRPr lang="en-US" altLang="zh-CN"/>
          </a:p>
        </p:txBody>
      </p:sp>
      <p:sp>
        <p:nvSpPr>
          <p:cNvPr id="5" name="灯片编号占位符 4"/>
          <p:cNvSpPr>
            <a:spLocks noGrp="1"/>
          </p:cNvSpPr>
          <p:nvPr>
            <p:ph type="sldNum" sz="quarter" idx="12"/>
          </p:nvPr>
        </p:nvSpPr>
        <p:spPr/>
        <p:txBody>
          <a:bodyPr/>
          <a:lstStyle>
            <a:lvl1pPr>
              <a:defRPr/>
            </a:lvl1pPr>
          </a:lstStyle>
          <a:p>
            <a:fld id="{A5B2C349-C151-4DA8-9336-367C68B1B529}" type="slidenum">
              <a:rPr lang="en-US" altLang="zh-CN"/>
              <a:pPr/>
              <a:t>‹#›</a:t>
            </a:fld>
            <a:endParaRPr lang="en-US" altLang="zh-CN"/>
          </a:p>
        </p:txBody>
      </p:sp>
    </p:spTree>
    <p:extLst>
      <p:ext uri="{BB962C8B-B14F-4D97-AF65-F5344CB8AC3E}">
        <p14:creationId xmlns:p14="http://schemas.microsoft.com/office/powerpoint/2010/main" val="3779319722"/>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vl1pPr>
          </a:lstStyle>
          <a:p>
            <a:endParaRPr lang="en-US" altLang="zh-CN"/>
          </a:p>
        </p:txBody>
      </p:sp>
      <p:sp>
        <p:nvSpPr>
          <p:cNvPr id="3" name="页脚占位符 2"/>
          <p:cNvSpPr>
            <a:spLocks noGrp="1"/>
          </p:cNvSpPr>
          <p:nvPr>
            <p:ph type="ftr" sz="quarter" idx="11"/>
          </p:nvPr>
        </p:nvSpPr>
        <p:spPr/>
        <p:txBody>
          <a:bodyPr/>
          <a:lstStyle>
            <a:lvl1pPr>
              <a:defRPr/>
            </a:lvl1pPr>
          </a:lstStyle>
          <a:p>
            <a:endParaRPr lang="en-US" altLang="zh-CN"/>
          </a:p>
        </p:txBody>
      </p:sp>
      <p:sp>
        <p:nvSpPr>
          <p:cNvPr id="4" name="灯片编号占位符 3"/>
          <p:cNvSpPr>
            <a:spLocks noGrp="1"/>
          </p:cNvSpPr>
          <p:nvPr>
            <p:ph type="sldNum" sz="quarter" idx="12"/>
          </p:nvPr>
        </p:nvSpPr>
        <p:spPr/>
        <p:txBody>
          <a:bodyPr/>
          <a:lstStyle>
            <a:lvl1pPr>
              <a:defRPr/>
            </a:lvl1pPr>
          </a:lstStyle>
          <a:p>
            <a:fld id="{EE786AFA-27BF-4C4B-B9D2-1E3B2E1E2E68}" type="slidenum">
              <a:rPr lang="en-US" altLang="zh-CN"/>
              <a:pPr/>
              <a:t>‹#›</a:t>
            </a:fld>
            <a:endParaRPr lang="en-US" altLang="zh-CN"/>
          </a:p>
        </p:txBody>
      </p:sp>
    </p:spTree>
    <p:extLst>
      <p:ext uri="{BB962C8B-B14F-4D97-AF65-F5344CB8AC3E}">
        <p14:creationId xmlns:p14="http://schemas.microsoft.com/office/powerpoint/2010/main" val="118098699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lvl1pPr>
              <a:defRPr/>
            </a:lvl1pPr>
          </a:lstStyle>
          <a:p>
            <a:endParaRPr lang="en-US" altLang="zh-CN"/>
          </a:p>
        </p:txBody>
      </p:sp>
      <p:sp>
        <p:nvSpPr>
          <p:cNvPr id="6" name="页脚占位符 5"/>
          <p:cNvSpPr>
            <a:spLocks noGrp="1"/>
          </p:cNvSpPr>
          <p:nvPr>
            <p:ph type="ftr" sz="quarter" idx="11"/>
          </p:nvPr>
        </p:nvSpPr>
        <p:spPr/>
        <p:txBody>
          <a:bodyPr/>
          <a:lstStyle>
            <a:lvl1pPr>
              <a:defRPr/>
            </a:lvl1pPr>
          </a:lstStyle>
          <a:p>
            <a:endParaRPr lang="en-US" altLang="zh-CN"/>
          </a:p>
        </p:txBody>
      </p:sp>
      <p:sp>
        <p:nvSpPr>
          <p:cNvPr id="7" name="灯片编号占位符 6"/>
          <p:cNvSpPr>
            <a:spLocks noGrp="1"/>
          </p:cNvSpPr>
          <p:nvPr>
            <p:ph type="sldNum" sz="quarter" idx="12"/>
          </p:nvPr>
        </p:nvSpPr>
        <p:spPr/>
        <p:txBody>
          <a:bodyPr/>
          <a:lstStyle>
            <a:lvl1pPr>
              <a:defRPr/>
            </a:lvl1pPr>
          </a:lstStyle>
          <a:p>
            <a:fld id="{BABE5A64-F289-4D06-8F29-86010B178C7D}" type="slidenum">
              <a:rPr lang="en-US" altLang="zh-CN"/>
              <a:pPr/>
              <a:t>‹#›</a:t>
            </a:fld>
            <a:endParaRPr lang="en-US" altLang="zh-CN"/>
          </a:p>
        </p:txBody>
      </p:sp>
    </p:spTree>
    <p:extLst>
      <p:ext uri="{BB962C8B-B14F-4D97-AF65-F5344CB8AC3E}">
        <p14:creationId xmlns:p14="http://schemas.microsoft.com/office/powerpoint/2010/main" val="3062139054"/>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lvl1pPr>
              <a:defRPr/>
            </a:lvl1pPr>
          </a:lstStyle>
          <a:p>
            <a:endParaRPr lang="en-US" altLang="zh-CN"/>
          </a:p>
        </p:txBody>
      </p:sp>
      <p:sp>
        <p:nvSpPr>
          <p:cNvPr id="6" name="页脚占位符 5"/>
          <p:cNvSpPr>
            <a:spLocks noGrp="1"/>
          </p:cNvSpPr>
          <p:nvPr>
            <p:ph type="ftr" sz="quarter" idx="11"/>
          </p:nvPr>
        </p:nvSpPr>
        <p:spPr/>
        <p:txBody>
          <a:bodyPr/>
          <a:lstStyle>
            <a:lvl1pPr>
              <a:defRPr/>
            </a:lvl1pPr>
          </a:lstStyle>
          <a:p>
            <a:endParaRPr lang="en-US" altLang="zh-CN"/>
          </a:p>
        </p:txBody>
      </p:sp>
      <p:sp>
        <p:nvSpPr>
          <p:cNvPr id="7" name="灯片编号占位符 6"/>
          <p:cNvSpPr>
            <a:spLocks noGrp="1"/>
          </p:cNvSpPr>
          <p:nvPr>
            <p:ph type="sldNum" sz="quarter" idx="12"/>
          </p:nvPr>
        </p:nvSpPr>
        <p:spPr/>
        <p:txBody>
          <a:bodyPr/>
          <a:lstStyle>
            <a:lvl1pPr>
              <a:defRPr/>
            </a:lvl1pPr>
          </a:lstStyle>
          <a:p>
            <a:fld id="{11C962B6-89D3-46A9-A7C3-0C9415C89801}" type="slidenum">
              <a:rPr lang="en-US" altLang="zh-CN"/>
              <a:pPr/>
              <a:t>‹#›</a:t>
            </a:fld>
            <a:endParaRPr lang="en-US" altLang="zh-CN"/>
          </a:p>
        </p:txBody>
      </p:sp>
    </p:spTree>
    <p:extLst>
      <p:ext uri="{BB962C8B-B14F-4D97-AF65-F5344CB8AC3E}">
        <p14:creationId xmlns:p14="http://schemas.microsoft.com/office/powerpoint/2010/main" val="1612630594"/>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3B7AC569-7E41-4EEF-8272-854EB3AA9B14}" type="slidenum">
              <a:rPr lang="en-US" altLang="zh-CN"/>
              <a:pPr/>
              <a:t>‹#›</a:t>
            </a:fld>
            <a:endParaRPr lang="en-US" altLang="zh-CN"/>
          </a:p>
        </p:txBody>
      </p:sp>
    </p:spTree>
    <p:extLst>
      <p:ext uri="{BB962C8B-B14F-4D97-AF65-F5344CB8AC3E}">
        <p14:creationId xmlns:p14="http://schemas.microsoft.com/office/powerpoint/2010/main" val="2740995649"/>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8FB17FE5-4AD9-4084-A9B8-69D616B3A4FF}" type="slidenum">
              <a:rPr lang="en-US" altLang="zh-CN"/>
              <a:pPr/>
              <a:t>‹#›</a:t>
            </a:fld>
            <a:endParaRPr lang="en-US" altLang="zh-CN"/>
          </a:p>
        </p:txBody>
      </p:sp>
    </p:spTree>
    <p:extLst>
      <p:ext uri="{BB962C8B-B14F-4D97-AF65-F5344CB8AC3E}">
        <p14:creationId xmlns:p14="http://schemas.microsoft.com/office/powerpoint/2010/main" val="10262723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vl1pPr>
          </a:lstStyle>
          <a:p>
            <a:endParaRPr lang="en-US" altLang="zh-CN"/>
          </a:p>
        </p:txBody>
      </p:sp>
      <p:sp>
        <p:nvSpPr>
          <p:cNvPr id="3" name="页脚占位符 2"/>
          <p:cNvSpPr>
            <a:spLocks noGrp="1"/>
          </p:cNvSpPr>
          <p:nvPr>
            <p:ph type="ftr" sz="quarter" idx="11"/>
          </p:nvPr>
        </p:nvSpPr>
        <p:spPr/>
        <p:txBody>
          <a:bodyPr/>
          <a:lstStyle>
            <a:lvl1pPr>
              <a:defRPr/>
            </a:lvl1pPr>
          </a:lstStyle>
          <a:p>
            <a:endParaRPr lang="en-US" altLang="zh-CN"/>
          </a:p>
        </p:txBody>
      </p:sp>
      <p:sp>
        <p:nvSpPr>
          <p:cNvPr id="4" name="灯片编号占位符 3"/>
          <p:cNvSpPr>
            <a:spLocks noGrp="1"/>
          </p:cNvSpPr>
          <p:nvPr>
            <p:ph type="sldNum" sz="quarter" idx="12"/>
          </p:nvPr>
        </p:nvSpPr>
        <p:spPr/>
        <p:txBody>
          <a:bodyPr/>
          <a:lstStyle>
            <a:lvl1pPr>
              <a:defRPr/>
            </a:lvl1pPr>
          </a:lstStyle>
          <a:p>
            <a:fld id="{7259EF1C-551E-4CD8-8DF3-33BF7EE66E3A}" type="slidenum">
              <a:rPr lang="en-US" altLang="zh-CN"/>
              <a:pPr/>
              <a:t>‹#›</a:t>
            </a:fld>
            <a:endParaRPr lang="en-US" altLang="zh-CN"/>
          </a:p>
        </p:txBody>
      </p:sp>
    </p:spTree>
    <p:extLst>
      <p:ext uri="{BB962C8B-B14F-4D97-AF65-F5344CB8AC3E}">
        <p14:creationId xmlns:p14="http://schemas.microsoft.com/office/powerpoint/2010/main" val="812862333"/>
      </p:ext>
    </p:extLst>
  </p:cSld>
  <p:clrMapOvr>
    <a:masterClrMapping/>
  </p:clrMapOvr>
  <p:transition spd="slow">
    <p:randomBa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lvl1pPr>
              <a:defRPr/>
            </a:lvl1pPr>
          </a:lstStyle>
          <a:p>
            <a:endParaRPr lang="en-US" altLang="zh-CN"/>
          </a:p>
        </p:txBody>
      </p:sp>
      <p:sp>
        <p:nvSpPr>
          <p:cNvPr id="6" name="页脚占位符 5"/>
          <p:cNvSpPr>
            <a:spLocks noGrp="1"/>
          </p:cNvSpPr>
          <p:nvPr>
            <p:ph type="ftr" sz="quarter" idx="11"/>
          </p:nvPr>
        </p:nvSpPr>
        <p:spPr/>
        <p:txBody>
          <a:bodyPr/>
          <a:lstStyle>
            <a:lvl1pPr>
              <a:defRPr/>
            </a:lvl1pPr>
          </a:lstStyle>
          <a:p>
            <a:endParaRPr lang="en-US" altLang="zh-CN"/>
          </a:p>
        </p:txBody>
      </p:sp>
      <p:sp>
        <p:nvSpPr>
          <p:cNvPr id="7" name="灯片编号占位符 6"/>
          <p:cNvSpPr>
            <a:spLocks noGrp="1"/>
          </p:cNvSpPr>
          <p:nvPr>
            <p:ph type="sldNum" sz="quarter" idx="12"/>
          </p:nvPr>
        </p:nvSpPr>
        <p:spPr/>
        <p:txBody>
          <a:bodyPr/>
          <a:lstStyle>
            <a:lvl1pPr>
              <a:defRPr/>
            </a:lvl1pPr>
          </a:lstStyle>
          <a:p>
            <a:fld id="{E420A83B-63E5-419A-99D3-34CEC622CD49}" type="slidenum">
              <a:rPr lang="en-US" altLang="zh-CN"/>
              <a:pPr/>
              <a:t>‹#›</a:t>
            </a:fld>
            <a:endParaRPr lang="en-US" altLang="zh-CN"/>
          </a:p>
        </p:txBody>
      </p:sp>
    </p:spTree>
    <p:extLst>
      <p:ext uri="{BB962C8B-B14F-4D97-AF65-F5344CB8AC3E}">
        <p14:creationId xmlns:p14="http://schemas.microsoft.com/office/powerpoint/2010/main" val="2965822016"/>
      </p:ext>
    </p:extLst>
  </p:cSld>
  <p:clrMapOvr>
    <a:masterClrMapping/>
  </p:clrMapOvr>
  <p:transition spd="slow">
    <p:randomBa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lvl1pPr>
              <a:defRPr/>
            </a:lvl1pPr>
          </a:lstStyle>
          <a:p>
            <a:endParaRPr lang="en-US" altLang="zh-CN"/>
          </a:p>
        </p:txBody>
      </p:sp>
      <p:sp>
        <p:nvSpPr>
          <p:cNvPr id="6" name="页脚占位符 5"/>
          <p:cNvSpPr>
            <a:spLocks noGrp="1"/>
          </p:cNvSpPr>
          <p:nvPr>
            <p:ph type="ftr" sz="quarter" idx="11"/>
          </p:nvPr>
        </p:nvSpPr>
        <p:spPr/>
        <p:txBody>
          <a:bodyPr/>
          <a:lstStyle>
            <a:lvl1pPr>
              <a:defRPr/>
            </a:lvl1pPr>
          </a:lstStyle>
          <a:p>
            <a:endParaRPr lang="en-US" altLang="zh-CN"/>
          </a:p>
        </p:txBody>
      </p:sp>
      <p:sp>
        <p:nvSpPr>
          <p:cNvPr id="7" name="灯片编号占位符 6"/>
          <p:cNvSpPr>
            <a:spLocks noGrp="1"/>
          </p:cNvSpPr>
          <p:nvPr>
            <p:ph type="sldNum" sz="quarter" idx="12"/>
          </p:nvPr>
        </p:nvSpPr>
        <p:spPr/>
        <p:txBody>
          <a:bodyPr/>
          <a:lstStyle>
            <a:lvl1pPr>
              <a:defRPr/>
            </a:lvl1pPr>
          </a:lstStyle>
          <a:p>
            <a:fld id="{B05E555C-C43F-49D8-8C8F-D4412B57083C}" type="slidenum">
              <a:rPr lang="en-US" altLang="zh-CN"/>
              <a:pPr/>
              <a:t>‹#›</a:t>
            </a:fld>
            <a:endParaRPr lang="en-US" altLang="zh-CN"/>
          </a:p>
        </p:txBody>
      </p:sp>
    </p:spTree>
    <p:extLst>
      <p:ext uri="{BB962C8B-B14F-4D97-AF65-F5344CB8AC3E}">
        <p14:creationId xmlns:p14="http://schemas.microsoft.com/office/powerpoint/2010/main" val="693296743"/>
      </p:ext>
    </p:extLst>
  </p:cSld>
  <p:clrMapOvr>
    <a:masterClrMapping/>
  </p:clrMapOvr>
  <p:transition spd="slow">
    <p:randomBa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e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jpe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image" Target="../media/image3.jpe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image" Target="../media/image1.jpeg"/><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image" Target="../media/image4.jpe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image" Target="../media/image1.jpeg"/><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image" Target="../media/image5.jpe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image" Target="../media/image1.jpeg"/><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 Id="rId14" Type="http://schemas.openxmlformats.org/officeDocument/2006/relationships/image" Target="../media/image6.jpeg"/></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3.xml"/><Relationship Id="rId13" Type="http://schemas.openxmlformats.org/officeDocument/2006/relationships/image" Target="../media/image1.jpeg"/><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theme" Target="../theme/theme6.xml"/><Relationship Id="rId2" Type="http://schemas.openxmlformats.org/officeDocument/2006/relationships/slideLayout" Target="../slideLayouts/slideLayout57.xml"/><Relationship Id="rId16" Type="http://schemas.openxmlformats.org/officeDocument/2006/relationships/image" Target="../media/image9.jpeg"/><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5" Type="http://schemas.openxmlformats.org/officeDocument/2006/relationships/image" Target="../media/image8.jpeg"/><Relationship Id="rId10" Type="http://schemas.openxmlformats.org/officeDocument/2006/relationships/slideLayout" Target="../slideLayouts/slideLayout65.xml"/><Relationship Id="rId4" Type="http://schemas.openxmlformats.org/officeDocument/2006/relationships/slideLayout" Target="../slideLayouts/slideLayout59.xml"/><Relationship Id="rId9" Type="http://schemas.openxmlformats.org/officeDocument/2006/relationships/slideLayout" Target="../slideLayouts/slideLayout64.xml"/><Relationship Id="rId14" Type="http://schemas.openxmlformats.org/officeDocument/2006/relationships/image" Target="../media/image7.jpe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53602" name="Picture 2" descr="河山图标"/>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6477000"/>
            <a:ext cx="3009900" cy="381000"/>
          </a:xfrm>
          <a:prstGeom prst="rect">
            <a:avLst/>
          </a:prstGeom>
          <a:noFill/>
          <a:extLst>
            <a:ext uri="{909E8E84-426E-40DD-AFC4-6F175D3DCCD1}">
              <a14:hiddenFill xmlns:a14="http://schemas.microsoft.com/office/drawing/2010/main">
                <a:solidFill>
                  <a:srgbClr val="FFFFFF"/>
                </a:solidFill>
              </a14:hiddenFill>
            </a:ext>
          </a:extLst>
        </p:spPr>
      </p:pic>
      <p:pic>
        <p:nvPicPr>
          <p:cNvPr id="153603" name="Picture 3" descr="Eff00006"/>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53604" name="Rectangle 4"/>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53605" name="Rectangle 5"/>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153606" name="Rectangle 6"/>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solidFill>
                  <a:schemeClr val="tx1"/>
                </a:solidFill>
                <a:ea typeface="+mn-ea"/>
              </a:defRPr>
            </a:lvl1pPr>
          </a:lstStyle>
          <a:p>
            <a:endParaRPr lang="en-US" altLang="zh-CN"/>
          </a:p>
        </p:txBody>
      </p:sp>
      <p:sp>
        <p:nvSpPr>
          <p:cNvPr id="153607" name="Rectangle 7"/>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solidFill>
                  <a:schemeClr val="tx1"/>
                </a:solidFill>
                <a:ea typeface="+mn-ea"/>
              </a:defRPr>
            </a:lvl1pPr>
          </a:lstStyle>
          <a:p>
            <a:endParaRPr lang="en-US" altLang="zh-CN"/>
          </a:p>
        </p:txBody>
      </p:sp>
      <p:sp>
        <p:nvSpPr>
          <p:cNvPr id="153608" name="Rectangle 8"/>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mn-ea"/>
              </a:defRPr>
            </a:lvl1pPr>
          </a:lstStyle>
          <a:p>
            <a:fld id="{A2517ED1-5246-472D-AD3A-56786035464E}" type="slidenum">
              <a:rPr lang="en-US" altLang="zh-CN"/>
              <a:pPr/>
              <a:t>‹#›</a:t>
            </a:fld>
            <a:endParaRPr lang="en-US" altLang="zh-CN"/>
          </a:p>
        </p:txBody>
      </p:sp>
    </p:spTree>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Lst>
  <p:transition spd="slow">
    <p:randomBar/>
  </p:transition>
  <p:timing>
    <p:tnLst>
      <p:par>
        <p:cTn id="1" dur="indefinite" restart="never" nodeType="tmRoot"/>
      </p:par>
    </p:tnLst>
  </p:timing>
  <p:txStyles>
    <p:titleStyle>
      <a:lvl1pPr algn="ctr" rtl="0" fontAlgn="base">
        <a:spcBef>
          <a:spcPct val="0"/>
        </a:spcBef>
        <a:spcAft>
          <a:spcPct val="0"/>
        </a:spcAft>
        <a:defRPr kumimoji="1" sz="4400">
          <a:solidFill>
            <a:schemeClr val="tx2"/>
          </a:solidFill>
          <a:latin typeface="+mj-lt"/>
          <a:ea typeface="+mj-ea"/>
          <a:cs typeface="+mj-cs"/>
        </a:defRPr>
      </a:lvl1pPr>
      <a:lvl2pPr algn="ctr" rtl="0" fontAlgn="base">
        <a:spcBef>
          <a:spcPct val="0"/>
        </a:spcBef>
        <a:spcAft>
          <a:spcPct val="0"/>
        </a:spcAft>
        <a:defRPr kumimoji="1" sz="4400">
          <a:solidFill>
            <a:schemeClr val="tx2"/>
          </a:solidFill>
          <a:latin typeface="Times New Roman" pitchFamily="18" charset="0"/>
          <a:ea typeface="宋体" pitchFamily="2" charset="-122"/>
        </a:defRPr>
      </a:lvl2pPr>
      <a:lvl3pPr algn="ctr" rtl="0" fontAlgn="base">
        <a:spcBef>
          <a:spcPct val="0"/>
        </a:spcBef>
        <a:spcAft>
          <a:spcPct val="0"/>
        </a:spcAft>
        <a:defRPr kumimoji="1" sz="4400">
          <a:solidFill>
            <a:schemeClr val="tx2"/>
          </a:solidFill>
          <a:latin typeface="Times New Roman" pitchFamily="18" charset="0"/>
          <a:ea typeface="宋体" pitchFamily="2" charset="-122"/>
        </a:defRPr>
      </a:lvl3pPr>
      <a:lvl4pPr algn="ctr" rtl="0" fontAlgn="base">
        <a:spcBef>
          <a:spcPct val="0"/>
        </a:spcBef>
        <a:spcAft>
          <a:spcPct val="0"/>
        </a:spcAft>
        <a:defRPr kumimoji="1" sz="4400">
          <a:solidFill>
            <a:schemeClr val="tx2"/>
          </a:solidFill>
          <a:latin typeface="Times New Roman" pitchFamily="18" charset="0"/>
          <a:ea typeface="宋体" pitchFamily="2" charset="-122"/>
        </a:defRPr>
      </a:lvl4pPr>
      <a:lvl5pPr algn="ctr" rtl="0" fontAlgn="base">
        <a:spcBef>
          <a:spcPct val="0"/>
        </a:spcBef>
        <a:spcAft>
          <a:spcPct val="0"/>
        </a:spcAft>
        <a:defRPr kumimoji="1" sz="4400">
          <a:solidFill>
            <a:schemeClr val="tx2"/>
          </a:solidFill>
          <a:latin typeface="Times New Roman" pitchFamily="18" charset="0"/>
          <a:ea typeface="宋体" pitchFamily="2" charset="-122"/>
        </a:defRPr>
      </a:lvl5pPr>
      <a:lvl6pPr marL="457200" algn="ctr" rtl="0" fontAlgn="base">
        <a:spcBef>
          <a:spcPct val="0"/>
        </a:spcBef>
        <a:spcAft>
          <a:spcPct val="0"/>
        </a:spcAft>
        <a:defRPr kumimoji="1" sz="4400">
          <a:solidFill>
            <a:schemeClr val="tx2"/>
          </a:solidFill>
          <a:latin typeface="Times New Roman" pitchFamily="18" charset="0"/>
          <a:ea typeface="宋体" pitchFamily="2" charset="-122"/>
        </a:defRPr>
      </a:lvl6pPr>
      <a:lvl7pPr marL="914400" algn="ctr" rtl="0" fontAlgn="base">
        <a:spcBef>
          <a:spcPct val="0"/>
        </a:spcBef>
        <a:spcAft>
          <a:spcPct val="0"/>
        </a:spcAft>
        <a:defRPr kumimoji="1" sz="4400">
          <a:solidFill>
            <a:schemeClr val="tx2"/>
          </a:solidFill>
          <a:latin typeface="Times New Roman" pitchFamily="18" charset="0"/>
          <a:ea typeface="宋体" pitchFamily="2" charset="-122"/>
        </a:defRPr>
      </a:lvl7pPr>
      <a:lvl8pPr marL="1371600" algn="ctr" rtl="0" fontAlgn="base">
        <a:spcBef>
          <a:spcPct val="0"/>
        </a:spcBef>
        <a:spcAft>
          <a:spcPct val="0"/>
        </a:spcAft>
        <a:defRPr kumimoji="1" sz="4400">
          <a:solidFill>
            <a:schemeClr val="tx2"/>
          </a:solidFill>
          <a:latin typeface="Times New Roman" pitchFamily="18" charset="0"/>
          <a:ea typeface="宋体" pitchFamily="2" charset="-122"/>
        </a:defRPr>
      </a:lvl8pPr>
      <a:lvl9pPr marL="1828800" algn="ctr" rtl="0" fontAlgn="base">
        <a:spcBef>
          <a:spcPct val="0"/>
        </a:spcBef>
        <a:spcAft>
          <a:spcPct val="0"/>
        </a:spcAft>
        <a:defRPr kumimoji="1" sz="4400">
          <a:solidFill>
            <a:schemeClr val="tx2"/>
          </a:solidFill>
          <a:latin typeface="Times New Roman" pitchFamily="18" charset="0"/>
          <a:ea typeface="宋体" pitchFamily="2" charset="-122"/>
        </a:defRPr>
      </a:lvl9pPr>
    </p:titleStyle>
    <p:bodyStyle>
      <a:lvl1pPr marL="342900" indent="-342900" algn="l" rtl="0" fontAlgn="base">
        <a:spcBef>
          <a:spcPct val="20000"/>
        </a:spcBef>
        <a:spcAft>
          <a:spcPct val="0"/>
        </a:spcAft>
        <a:buChar char="•"/>
        <a:defRPr kumimoji="1" sz="3200">
          <a:solidFill>
            <a:schemeClr val="tx1"/>
          </a:solidFill>
          <a:latin typeface="+mn-lt"/>
          <a:ea typeface="+mn-ea"/>
          <a:cs typeface="+mn-cs"/>
        </a:defRPr>
      </a:lvl1pPr>
      <a:lvl2pPr marL="742950" indent="-285750" algn="l" rtl="0" fontAlgn="base">
        <a:spcBef>
          <a:spcPct val="20000"/>
        </a:spcBef>
        <a:spcAft>
          <a:spcPct val="0"/>
        </a:spcAft>
        <a:buChar char="–"/>
        <a:defRPr kumimoji="1" sz="2800">
          <a:solidFill>
            <a:schemeClr val="tx1"/>
          </a:solidFill>
          <a:latin typeface="+mn-lt"/>
          <a:ea typeface="+mn-ea"/>
        </a:defRPr>
      </a:lvl2pPr>
      <a:lvl3pPr marL="1143000" indent="-228600" algn="l" rtl="0" fontAlgn="base">
        <a:spcBef>
          <a:spcPct val="20000"/>
        </a:spcBef>
        <a:spcAft>
          <a:spcPct val="0"/>
        </a:spcAft>
        <a:buChar char="•"/>
        <a:defRPr kumimoji="1" sz="2400">
          <a:solidFill>
            <a:schemeClr val="tx1"/>
          </a:solidFill>
          <a:latin typeface="+mn-lt"/>
          <a:ea typeface="+mn-ea"/>
        </a:defRPr>
      </a:lvl3pPr>
      <a:lvl4pPr marL="1600200" indent="-228600" algn="l" rtl="0" fontAlgn="base">
        <a:spcBef>
          <a:spcPct val="20000"/>
        </a:spcBef>
        <a:spcAft>
          <a:spcPct val="0"/>
        </a:spcAft>
        <a:buChar char="–"/>
        <a:defRPr kumimoji="1" sz="2000">
          <a:solidFill>
            <a:schemeClr val="tx1"/>
          </a:solidFill>
          <a:latin typeface="+mn-lt"/>
          <a:ea typeface="+mn-ea"/>
        </a:defRPr>
      </a:lvl4pPr>
      <a:lvl5pPr marL="2057400" indent="-228600" algn="l" rtl="0" fontAlgn="base">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55650" name="Picture 2" descr="河山图标"/>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6477000"/>
            <a:ext cx="3009900" cy="381000"/>
          </a:xfrm>
          <a:prstGeom prst="rect">
            <a:avLst/>
          </a:prstGeom>
          <a:noFill/>
          <a:extLst>
            <a:ext uri="{909E8E84-426E-40DD-AFC4-6F175D3DCCD1}">
              <a14:hiddenFill xmlns:a14="http://schemas.microsoft.com/office/drawing/2010/main">
                <a:solidFill>
                  <a:srgbClr val="FFFFFF"/>
                </a:solidFill>
              </a14:hiddenFill>
            </a:ext>
          </a:extLst>
        </p:spPr>
      </p:pic>
      <p:pic>
        <p:nvPicPr>
          <p:cNvPr id="155651" name="Picture 3" descr="3维03"/>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55652" name="Rectangle 4"/>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55653" name="Rectangle 5"/>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155654" name="Rectangle 6"/>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solidFill>
                  <a:schemeClr val="tx1"/>
                </a:solidFill>
                <a:ea typeface="+mn-ea"/>
              </a:defRPr>
            </a:lvl1pPr>
          </a:lstStyle>
          <a:p>
            <a:endParaRPr lang="en-US" altLang="zh-CN"/>
          </a:p>
        </p:txBody>
      </p:sp>
      <p:sp>
        <p:nvSpPr>
          <p:cNvPr id="155655" name="Rectangle 7"/>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solidFill>
                  <a:schemeClr val="tx1"/>
                </a:solidFill>
                <a:ea typeface="+mn-ea"/>
              </a:defRPr>
            </a:lvl1pPr>
          </a:lstStyle>
          <a:p>
            <a:endParaRPr lang="en-US" altLang="zh-CN"/>
          </a:p>
        </p:txBody>
      </p:sp>
      <p:sp>
        <p:nvSpPr>
          <p:cNvPr id="155656" name="Rectangle 8"/>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mn-ea"/>
              </a:defRPr>
            </a:lvl1pPr>
          </a:lstStyle>
          <a:p>
            <a:fld id="{57EB83A3-699B-4E95-8AAF-DF8384E8C3A8}" type="slidenum">
              <a:rPr lang="en-US" altLang="zh-CN"/>
              <a:pPr/>
              <a:t>‹#›</a:t>
            </a:fld>
            <a:endParaRPr lang="en-US" altLang="zh-CN"/>
          </a:p>
        </p:txBody>
      </p:sp>
    </p:spTree>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Lst>
  <p:txStyles>
    <p:titleStyle>
      <a:lvl1pPr algn="ctr" rtl="0" fontAlgn="base">
        <a:spcBef>
          <a:spcPct val="0"/>
        </a:spcBef>
        <a:spcAft>
          <a:spcPct val="0"/>
        </a:spcAft>
        <a:defRPr kumimoji="1" sz="4400">
          <a:solidFill>
            <a:schemeClr val="tx2"/>
          </a:solidFill>
          <a:latin typeface="+mj-lt"/>
          <a:ea typeface="+mj-ea"/>
          <a:cs typeface="+mj-cs"/>
        </a:defRPr>
      </a:lvl1pPr>
      <a:lvl2pPr algn="ctr" rtl="0" fontAlgn="base">
        <a:spcBef>
          <a:spcPct val="0"/>
        </a:spcBef>
        <a:spcAft>
          <a:spcPct val="0"/>
        </a:spcAft>
        <a:defRPr kumimoji="1" sz="4400">
          <a:solidFill>
            <a:schemeClr val="tx2"/>
          </a:solidFill>
          <a:latin typeface="Times New Roman" pitchFamily="18" charset="0"/>
          <a:ea typeface="宋体" pitchFamily="2" charset="-122"/>
        </a:defRPr>
      </a:lvl2pPr>
      <a:lvl3pPr algn="ctr" rtl="0" fontAlgn="base">
        <a:spcBef>
          <a:spcPct val="0"/>
        </a:spcBef>
        <a:spcAft>
          <a:spcPct val="0"/>
        </a:spcAft>
        <a:defRPr kumimoji="1" sz="4400">
          <a:solidFill>
            <a:schemeClr val="tx2"/>
          </a:solidFill>
          <a:latin typeface="Times New Roman" pitchFamily="18" charset="0"/>
          <a:ea typeface="宋体" pitchFamily="2" charset="-122"/>
        </a:defRPr>
      </a:lvl3pPr>
      <a:lvl4pPr algn="ctr" rtl="0" fontAlgn="base">
        <a:spcBef>
          <a:spcPct val="0"/>
        </a:spcBef>
        <a:spcAft>
          <a:spcPct val="0"/>
        </a:spcAft>
        <a:defRPr kumimoji="1" sz="4400">
          <a:solidFill>
            <a:schemeClr val="tx2"/>
          </a:solidFill>
          <a:latin typeface="Times New Roman" pitchFamily="18" charset="0"/>
          <a:ea typeface="宋体" pitchFamily="2" charset="-122"/>
        </a:defRPr>
      </a:lvl4pPr>
      <a:lvl5pPr algn="ctr" rtl="0" fontAlgn="base">
        <a:spcBef>
          <a:spcPct val="0"/>
        </a:spcBef>
        <a:spcAft>
          <a:spcPct val="0"/>
        </a:spcAft>
        <a:defRPr kumimoji="1" sz="4400">
          <a:solidFill>
            <a:schemeClr val="tx2"/>
          </a:solidFill>
          <a:latin typeface="Times New Roman" pitchFamily="18" charset="0"/>
          <a:ea typeface="宋体" pitchFamily="2" charset="-122"/>
        </a:defRPr>
      </a:lvl5pPr>
      <a:lvl6pPr marL="457200" algn="ctr" rtl="0" fontAlgn="base">
        <a:spcBef>
          <a:spcPct val="0"/>
        </a:spcBef>
        <a:spcAft>
          <a:spcPct val="0"/>
        </a:spcAft>
        <a:defRPr kumimoji="1" sz="4400">
          <a:solidFill>
            <a:schemeClr val="tx2"/>
          </a:solidFill>
          <a:latin typeface="Times New Roman" pitchFamily="18" charset="0"/>
          <a:ea typeface="宋体" pitchFamily="2" charset="-122"/>
        </a:defRPr>
      </a:lvl6pPr>
      <a:lvl7pPr marL="914400" algn="ctr" rtl="0" fontAlgn="base">
        <a:spcBef>
          <a:spcPct val="0"/>
        </a:spcBef>
        <a:spcAft>
          <a:spcPct val="0"/>
        </a:spcAft>
        <a:defRPr kumimoji="1" sz="4400">
          <a:solidFill>
            <a:schemeClr val="tx2"/>
          </a:solidFill>
          <a:latin typeface="Times New Roman" pitchFamily="18" charset="0"/>
          <a:ea typeface="宋体" pitchFamily="2" charset="-122"/>
        </a:defRPr>
      </a:lvl7pPr>
      <a:lvl8pPr marL="1371600" algn="ctr" rtl="0" fontAlgn="base">
        <a:spcBef>
          <a:spcPct val="0"/>
        </a:spcBef>
        <a:spcAft>
          <a:spcPct val="0"/>
        </a:spcAft>
        <a:defRPr kumimoji="1" sz="4400">
          <a:solidFill>
            <a:schemeClr val="tx2"/>
          </a:solidFill>
          <a:latin typeface="Times New Roman" pitchFamily="18" charset="0"/>
          <a:ea typeface="宋体" pitchFamily="2" charset="-122"/>
        </a:defRPr>
      </a:lvl8pPr>
      <a:lvl9pPr marL="1828800" algn="ctr" rtl="0" fontAlgn="base">
        <a:spcBef>
          <a:spcPct val="0"/>
        </a:spcBef>
        <a:spcAft>
          <a:spcPct val="0"/>
        </a:spcAft>
        <a:defRPr kumimoji="1" sz="4400">
          <a:solidFill>
            <a:schemeClr val="tx2"/>
          </a:solidFill>
          <a:latin typeface="Times New Roman" pitchFamily="18" charset="0"/>
          <a:ea typeface="宋体" pitchFamily="2" charset="-122"/>
        </a:defRPr>
      </a:lvl9pPr>
    </p:titleStyle>
    <p:bodyStyle>
      <a:lvl1pPr marL="342900" indent="-342900" algn="l" rtl="0" fontAlgn="base">
        <a:spcBef>
          <a:spcPct val="20000"/>
        </a:spcBef>
        <a:spcAft>
          <a:spcPct val="0"/>
        </a:spcAft>
        <a:buChar char="•"/>
        <a:defRPr kumimoji="1" sz="3200">
          <a:solidFill>
            <a:schemeClr val="tx1"/>
          </a:solidFill>
          <a:latin typeface="+mn-lt"/>
          <a:ea typeface="+mn-ea"/>
          <a:cs typeface="+mn-cs"/>
        </a:defRPr>
      </a:lvl1pPr>
      <a:lvl2pPr marL="742950" indent="-285750" algn="l" rtl="0" fontAlgn="base">
        <a:spcBef>
          <a:spcPct val="20000"/>
        </a:spcBef>
        <a:spcAft>
          <a:spcPct val="0"/>
        </a:spcAft>
        <a:buChar char="–"/>
        <a:defRPr kumimoji="1" sz="2800">
          <a:solidFill>
            <a:schemeClr val="tx1"/>
          </a:solidFill>
          <a:latin typeface="+mn-lt"/>
          <a:ea typeface="+mn-ea"/>
        </a:defRPr>
      </a:lvl2pPr>
      <a:lvl3pPr marL="1143000" indent="-228600" algn="l" rtl="0" fontAlgn="base">
        <a:spcBef>
          <a:spcPct val="20000"/>
        </a:spcBef>
        <a:spcAft>
          <a:spcPct val="0"/>
        </a:spcAft>
        <a:buChar char="•"/>
        <a:defRPr kumimoji="1" sz="2400">
          <a:solidFill>
            <a:schemeClr val="tx1"/>
          </a:solidFill>
          <a:latin typeface="+mn-lt"/>
          <a:ea typeface="+mn-ea"/>
        </a:defRPr>
      </a:lvl3pPr>
      <a:lvl4pPr marL="1600200" indent="-228600" algn="l" rtl="0" fontAlgn="base">
        <a:spcBef>
          <a:spcPct val="20000"/>
        </a:spcBef>
        <a:spcAft>
          <a:spcPct val="0"/>
        </a:spcAft>
        <a:buChar char="–"/>
        <a:defRPr kumimoji="1" sz="2000">
          <a:solidFill>
            <a:schemeClr val="tx1"/>
          </a:solidFill>
          <a:latin typeface="+mn-lt"/>
          <a:ea typeface="+mn-ea"/>
        </a:defRPr>
      </a:lvl4pPr>
      <a:lvl5pPr marL="2057400" indent="-228600" algn="l" rtl="0" fontAlgn="base">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56674" name="Picture 2" descr="河山图标"/>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6477000"/>
            <a:ext cx="3009900" cy="381000"/>
          </a:xfrm>
          <a:prstGeom prst="rect">
            <a:avLst/>
          </a:prstGeom>
          <a:noFill/>
          <a:extLst>
            <a:ext uri="{909E8E84-426E-40DD-AFC4-6F175D3DCCD1}">
              <a14:hiddenFill xmlns:a14="http://schemas.microsoft.com/office/drawing/2010/main">
                <a:solidFill>
                  <a:srgbClr val="FFFFFF"/>
                </a:solidFill>
              </a14:hiddenFill>
            </a:ext>
          </a:extLst>
        </p:spPr>
      </p:pic>
      <p:pic>
        <p:nvPicPr>
          <p:cNvPr id="156675" name="Picture 3" descr="Eff00021"/>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56676" name="Rectangle 4"/>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56677" name="Rectangle 5"/>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156678" name="Rectangle 6"/>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solidFill>
                  <a:schemeClr val="tx1"/>
                </a:solidFill>
                <a:ea typeface="+mn-ea"/>
              </a:defRPr>
            </a:lvl1pPr>
          </a:lstStyle>
          <a:p>
            <a:endParaRPr lang="en-US" altLang="zh-CN"/>
          </a:p>
        </p:txBody>
      </p:sp>
      <p:sp>
        <p:nvSpPr>
          <p:cNvPr id="156679" name="Rectangle 7"/>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solidFill>
                  <a:schemeClr val="tx1"/>
                </a:solidFill>
                <a:ea typeface="+mn-ea"/>
              </a:defRPr>
            </a:lvl1pPr>
          </a:lstStyle>
          <a:p>
            <a:endParaRPr lang="en-US" altLang="zh-CN"/>
          </a:p>
        </p:txBody>
      </p:sp>
      <p:sp>
        <p:nvSpPr>
          <p:cNvPr id="156680" name="Rectangle 8"/>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mn-ea"/>
              </a:defRPr>
            </a:lvl1pPr>
          </a:lstStyle>
          <a:p>
            <a:fld id="{283C4985-0936-455F-81EE-304FBF429580}" type="slidenum">
              <a:rPr lang="en-US" altLang="zh-CN"/>
              <a:pPr/>
              <a:t>‹#›</a:t>
            </a:fld>
            <a:endParaRPr lang="en-US" altLang="zh-CN"/>
          </a:p>
        </p:txBody>
      </p:sp>
    </p:spTree>
  </p:cSld>
  <p:clrMap bg1="lt1" tx1="dk1" bg2="lt2" tx2="dk2" accent1="accent1" accent2="accent2" accent3="accent3" accent4="accent4" accent5="accent5" accent6="accent6" hlink="hlink" folHlink="folHlink"/>
  <p:sldLayoutIdLst>
    <p:sldLayoutId id="2147483725" r:id="rId1"/>
    <p:sldLayoutId id="2147483726" r:id="rId2"/>
    <p:sldLayoutId id="2147483727" r:id="rId3"/>
    <p:sldLayoutId id="2147483728" r:id="rId4"/>
    <p:sldLayoutId id="2147483729" r:id="rId5"/>
    <p:sldLayoutId id="2147483730" r:id="rId6"/>
    <p:sldLayoutId id="2147483731" r:id="rId7"/>
    <p:sldLayoutId id="2147483732" r:id="rId8"/>
    <p:sldLayoutId id="2147483733" r:id="rId9"/>
    <p:sldLayoutId id="2147483734" r:id="rId10"/>
    <p:sldLayoutId id="2147483735" r:id="rId11"/>
  </p:sldLayoutIdLst>
  <p:txStyles>
    <p:titleStyle>
      <a:lvl1pPr algn="ctr" rtl="0" fontAlgn="base">
        <a:spcBef>
          <a:spcPct val="0"/>
        </a:spcBef>
        <a:spcAft>
          <a:spcPct val="0"/>
        </a:spcAft>
        <a:defRPr kumimoji="1" sz="4400">
          <a:solidFill>
            <a:schemeClr val="tx2"/>
          </a:solidFill>
          <a:latin typeface="+mj-lt"/>
          <a:ea typeface="+mj-ea"/>
          <a:cs typeface="+mj-cs"/>
        </a:defRPr>
      </a:lvl1pPr>
      <a:lvl2pPr algn="ctr" rtl="0" fontAlgn="base">
        <a:spcBef>
          <a:spcPct val="0"/>
        </a:spcBef>
        <a:spcAft>
          <a:spcPct val="0"/>
        </a:spcAft>
        <a:defRPr kumimoji="1" sz="4400">
          <a:solidFill>
            <a:schemeClr val="tx2"/>
          </a:solidFill>
          <a:latin typeface="Times New Roman" pitchFamily="18" charset="0"/>
          <a:ea typeface="宋体" pitchFamily="2" charset="-122"/>
        </a:defRPr>
      </a:lvl2pPr>
      <a:lvl3pPr algn="ctr" rtl="0" fontAlgn="base">
        <a:spcBef>
          <a:spcPct val="0"/>
        </a:spcBef>
        <a:spcAft>
          <a:spcPct val="0"/>
        </a:spcAft>
        <a:defRPr kumimoji="1" sz="4400">
          <a:solidFill>
            <a:schemeClr val="tx2"/>
          </a:solidFill>
          <a:latin typeface="Times New Roman" pitchFamily="18" charset="0"/>
          <a:ea typeface="宋体" pitchFamily="2" charset="-122"/>
        </a:defRPr>
      </a:lvl3pPr>
      <a:lvl4pPr algn="ctr" rtl="0" fontAlgn="base">
        <a:spcBef>
          <a:spcPct val="0"/>
        </a:spcBef>
        <a:spcAft>
          <a:spcPct val="0"/>
        </a:spcAft>
        <a:defRPr kumimoji="1" sz="4400">
          <a:solidFill>
            <a:schemeClr val="tx2"/>
          </a:solidFill>
          <a:latin typeface="Times New Roman" pitchFamily="18" charset="0"/>
          <a:ea typeface="宋体" pitchFamily="2" charset="-122"/>
        </a:defRPr>
      </a:lvl4pPr>
      <a:lvl5pPr algn="ctr" rtl="0" fontAlgn="base">
        <a:spcBef>
          <a:spcPct val="0"/>
        </a:spcBef>
        <a:spcAft>
          <a:spcPct val="0"/>
        </a:spcAft>
        <a:defRPr kumimoji="1" sz="4400">
          <a:solidFill>
            <a:schemeClr val="tx2"/>
          </a:solidFill>
          <a:latin typeface="Times New Roman" pitchFamily="18" charset="0"/>
          <a:ea typeface="宋体" pitchFamily="2" charset="-122"/>
        </a:defRPr>
      </a:lvl5pPr>
      <a:lvl6pPr marL="457200" algn="ctr" rtl="0" fontAlgn="base">
        <a:spcBef>
          <a:spcPct val="0"/>
        </a:spcBef>
        <a:spcAft>
          <a:spcPct val="0"/>
        </a:spcAft>
        <a:defRPr kumimoji="1" sz="4400">
          <a:solidFill>
            <a:schemeClr val="tx2"/>
          </a:solidFill>
          <a:latin typeface="Times New Roman" pitchFamily="18" charset="0"/>
          <a:ea typeface="宋体" pitchFamily="2" charset="-122"/>
        </a:defRPr>
      </a:lvl6pPr>
      <a:lvl7pPr marL="914400" algn="ctr" rtl="0" fontAlgn="base">
        <a:spcBef>
          <a:spcPct val="0"/>
        </a:spcBef>
        <a:spcAft>
          <a:spcPct val="0"/>
        </a:spcAft>
        <a:defRPr kumimoji="1" sz="4400">
          <a:solidFill>
            <a:schemeClr val="tx2"/>
          </a:solidFill>
          <a:latin typeface="Times New Roman" pitchFamily="18" charset="0"/>
          <a:ea typeface="宋体" pitchFamily="2" charset="-122"/>
        </a:defRPr>
      </a:lvl7pPr>
      <a:lvl8pPr marL="1371600" algn="ctr" rtl="0" fontAlgn="base">
        <a:spcBef>
          <a:spcPct val="0"/>
        </a:spcBef>
        <a:spcAft>
          <a:spcPct val="0"/>
        </a:spcAft>
        <a:defRPr kumimoji="1" sz="4400">
          <a:solidFill>
            <a:schemeClr val="tx2"/>
          </a:solidFill>
          <a:latin typeface="Times New Roman" pitchFamily="18" charset="0"/>
          <a:ea typeface="宋体" pitchFamily="2" charset="-122"/>
        </a:defRPr>
      </a:lvl8pPr>
      <a:lvl9pPr marL="1828800" algn="ctr" rtl="0" fontAlgn="base">
        <a:spcBef>
          <a:spcPct val="0"/>
        </a:spcBef>
        <a:spcAft>
          <a:spcPct val="0"/>
        </a:spcAft>
        <a:defRPr kumimoji="1" sz="4400">
          <a:solidFill>
            <a:schemeClr val="tx2"/>
          </a:solidFill>
          <a:latin typeface="Times New Roman" pitchFamily="18" charset="0"/>
          <a:ea typeface="宋体" pitchFamily="2" charset="-122"/>
        </a:defRPr>
      </a:lvl9pPr>
    </p:titleStyle>
    <p:bodyStyle>
      <a:lvl1pPr marL="342900" indent="-342900" algn="l" rtl="0" fontAlgn="base">
        <a:spcBef>
          <a:spcPct val="20000"/>
        </a:spcBef>
        <a:spcAft>
          <a:spcPct val="0"/>
        </a:spcAft>
        <a:buChar char="•"/>
        <a:defRPr kumimoji="1" sz="3200">
          <a:solidFill>
            <a:schemeClr val="tx1"/>
          </a:solidFill>
          <a:latin typeface="+mn-lt"/>
          <a:ea typeface="+mn-ea"/>
          <a:cs typeface="+mn-cs"/>
        </a:defRPr>
      </a:lvl1pPr>
      <a:lvl2pPr marL="742950" indent="-285750" algn="l" rtl="0" fontAlgn="base">
        <a:spcBef>
          <a:spcPct val="20000"/>
        </a:spcBef>
        <a:spcAft>
          <a:spcPct val="0"/>
        </a:spcAft>
        <a:buChar char="–"/>
        <a:defRPr kumimoji="1" sz="2800">
          <a:solidFill>
            <a:schemeClr val="tx1"/>
          </a:solidFill>
          <a:latin typeface="+mn-lt"/>
          <a:ea typeface="+mn-ea"/>
        </a:defRPr>
      </a:lvl2pPr>
      <a:lvl3pPr marL="1143000" indent="-228600" algn="l" rtl="0" fontAlgn="base">
        <a:spcBef>
          <a:spcPct val="20000"/>
        </a:spcBef>
        <a:spcAft>
          <a:spcPct val="0"/>
        </a:spcAft>
        <a:buChar char="•"/>
        <a:defRPr kumimoji="1" sz="2400">
          <a:solidFill>
            <a:schemeClr val="tx1"/>
          </a:solidFill>
          <a:latin typeface="+mn-lt"/>
          <a:ea typeface="+mn-ea"/>
        </a:defRPr>
      </a:lvl3pPr>
      <a:lvl4pPr marL="1600200" indent="-228600" algn="l" rtl="0" fontAlgn="base">
        <a:spcBef>
          <a:spcPct val="20000"/>
        </a:spcBef>
        <a:spcAft>
          <a:spcPct val="0"/>
        </a:spcAft>
        <a:buChar char="–"/>
        <a:defRPr kumimoji="1" sz="2000">
          <a:solidFill>
            <a:schemeClr val="tx1"/>
          </a:solidFill>
          <a:latin typeface="+mn-lt"/>
          <a:ea typeface="+mn-ea"/>
        </a:defRPr>
      </a:lvl4pPr>
      <a:lvl5pPr marL="2057400" indent="-228600" algn="l" rtl="0" fontAlgn="base">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57698" name="Picture 2" descr="河山图标"/>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6477000"/>
            <a:ext cx="3009900" cy="381000"/>
          </a:xfrm>
          <a:prstGeom prst="rect">
            <a:avLst/>
          </a:prstGeom>
          <a:noFill/>
          <a:extLst>
            <a:ext uri="{909E8E84-426E-40DD-AFC4-6F175D3DCCD1}">
              <a14:hiddenFill xmlns:a14="http://schemas.microsoft.com/office/drawing/2010/main">
                <a:solidFill>
                  <a:srgbClr val="FFFFFF"/>
                </a:solidFill>
              </a14:hiddenFill>
            </a:ext>
          </a:extLst>
        </p:spPr>
      </p:pic>
      <p:pic>
        <p:nvPicPr>
          <p:cNvPr id="157699" name="Picture 3" descr="03"/>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57700" name="Rectangle 4"/>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57701" name="Rectangle 5"/>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157702" name="Rectangle 6"/>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solidFill>
                  <a:schemeClr val="tx1"/>
                </a:solidFill>
                <a:ea typeface="+mn-ea"/>
              </a:defRPr>
            </a:lvl1pPr>
          </a:lstStyle>
          <a:p>
            <a:endParaRPr lang="en-US" altLang="zh-CN"/>
          </a:p>
        </p:txBody>
      </p:sp>
      <p:sp>
        <p:nvSpPr>
          <p:cNvPr id="157703" name="Rectangle 7"/>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solidFill>
                  <a:schemeClr val="tx1"/>
                </a:solidFill>
                <a:ea typeface="+mn-ea"/>
              </a:defRPr>
            </a:lvl1pPr>
          </a:lstStyle>
          <a:p>
            <a:endParaRPr lang="en-US" altLang="zh-CN"/>
          </a:p>
        </p:txBody>
      </p:sp>
      <p:sp>
        <p:nvSpPr>
          <p:cNvPr id="157704" name="Rectangle 8"/>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mn-ea"/>
              </a:defRPr>
            </a:lvl1pPr>
          </a:lstStyle>
          <a:p>
            <a:fld id="{360C6936-5152-4864-AB3A-5066C0BB1AF7}" type="slidenum">
              <a:rPr lang="en-US" altLang="zh-CN"/>
              <a:pPr/>
              <a:t>‹#›</a:t>
            </a:fld>
            <a:endParaRPr lang="en-US" altLang="zh-CN"/>
          </a:p>
        </p:txBody>
      </p:sp>
    </p:spTree>
  </p:cSld>
  <p:clrMap bg1="lt1" tx1="dk1" bg2="lt2" tx2="dk2" accent1="accent1" accent2="accent2" accent3="accent3" accent4="accent4" accent5="accent5" accent6="accent6" hlink="hlink" folHlink="folHlink"/>
  <p:sldLayoutIdLst>
    <p:sldLayoutId id="2147483736" r:id="rId1"/>
    <p:sldLayoutId id="2147483737" r:id="rId2"/>
    <p:sldLayoutId id="2147483738" r:id="rId3"/>
    <p:sldLayoutId id="2147483739" r:id="rId4"/>
    <p:sldLayoutId id="2147483740" r:id="rId5"/>
    <p:sldLayoutId id="2147483741" r:id="rId6"/>
    <p:sldLayoutId id="2147483742" r:id="rId7"/>
    <p:sldLayoutId id="2147483743" r:id="rId8"/>
    <p:sldLayoutId id="2147483744" r:id="rId9"/>
    <p:sldLayoutId id="2147483745" r:id="rId10"/>
    <p:sldLayoutId id="2147483746" r:id="rId11"/>
  </p:sldLayoutIdLst>
  <p:txStyles>
    <p:titleStyle>
      <a:lvl1pPr algn="ctr" rtl="0" fontAlgn="base">
        <a:spcBef>
          <a:spcPct val="0"/>
        </a:spcBef>
        <a:spcAft>
          <a:spcPct val="0"/>
        </a:spcAft>
        <a:defRPr kumimoji="1" sz="4400">
          <a:solidFill>
            <a:schemeClr val="tx2"/>
          </a:solidFill>
          <a:latin typeface="+mj-lt"/>
          <a:ea typeface="+mj-ea"/>
          <a:cs typeface="+mj-cs"/>
        </a:defRPr>
      </a:lvl1pPr>
      <a:lvl2pPr algn="ctr" rtl="0" fontAlgn="base">
        <a:spcBef>
          <a:spcPct val="0"/>
        </a:spcBef>
        <a:spcAft>
          <a:spcPct val="0"/>
        </a:spcAft>
        <a:defRPr kumimoji="1" sz="4400">
          <a:solidFill>
            <a:schemeClr val="tx2"/>
          </a:solidFill>
          <a:latin typeface="Times New Roman" pitchFamily="18" charset="0"/>
          <a:ea typeface="宋体" pitchFamily="2" charset="-122"/>
        </a:defRPr>
      </a:lvl2pPr>
      <a:lvl3pPr algn="ctr" rtl="0" fontAlgn="base">
        <a:spcBef>
          <a:spcPct val="0"/>
        </a:spcBef>
        <a:spcAft>
          <a:spcPct val="0"/>
        </a:spcAft>
        <a:defRPr kumimoji="1" sz="4400">
          <a:solidFill>
            <a:schemeClr val="tx2"/>
          </a:solidFill>
          <a:latin typeface="Times New Roman" pitchFamily="18" charset="0"/>
          <a:ea typeface="宋体" pitchFamily="2" charset="-122"/>
        </a:defRPr>
      </a:lvl3pPr>
      <a:lvl4pPr algn="ctr" rtl="0" fontAlgn="base">
        <a:spcBef>
          <a:spcPct val="0"/>
        </a:spcBef>
        <a:spcAft>
          <a:spcPct val="0"/>
        </a:spcAft>
        <a:defRPr kumimoji="1" sz="4400">
          <a:solidFill>
            <a:schemeClr val="tx2"/>
          </a:solidFill>
          <a:latin typeface="Times New Roman" pitchFamily="18" charset="0"/>
          <a:ea typeface="宋体" pitchFamily="2" charset="-122"/>
        </a:defRPr>
      </a:lvl4pPr>
      <a:lvl5pPr algn="ctr" rtl="0" fontAlgn="base">
        <a:spcBef>
          <a:spcPct val="0"/>
        </a:spcBef>
        <a:spcAft>
          <a:spcPct val="0"/>
        </a:spcAft>
        <a:defRPr kumimoji="1" sz="4400">
          <a:solidFill>
            <a:schemeClr val="tx2"/>
          </a:solidFill>
          <a:latin typeface="Times New Roman" pitchFamily="18" charset="0"/>
          <a:ea typeface="宋体" pitchFamily="2" charset="-122"/>
        </a:defRPr>
      </a:lvl5pPr>
      <a:lvl6pPr marL="457200" algn="ctr" rtl="0" fontAlgn="base">
        <a:spcBef>
          <a:spcPct val="0"/>
        </a:spcBef>
        <a:spcAft>
          <a:spcPct val="0"/>
        </a:spcAft>
        <a:defRPr kumimoji="1" sz="4400">
          <a:solidFill>
            <a:schemeClr val="tx2"/>
          </a:solidFill>
          <a:latin typeface="Times New Roman" pitchFamily="18" charset="0"/>
          <a:ea typeface="宋体" pitchFamily="2" charset="-122"/>
        </a:defRPr>
      </a:lvl6pPr>
      <a:lvl7pPr marL="914400" algn="ctr" rtl="0" fontAlgn="base">
        <a:spcBef>
          <a:spcPct val="0"/>
        </a:spcBef>
        <a:spcAft>
          <a:spcPct val="0"/>
        </a:spcAft>
        <a:defRPr kumimoji="1" sz="4400">
          <a:solidFill>
            <a:schemeClr val="tx2"/>
          </a:solidFill>
          <a:latin typeface="Times New Roman" pitchFamily="18" charset="0"/>
          <a:ea typeface="宋体" pitchFamily="2" charset="-122"/>
        </a:defRPr>
      </a:lvl7pPr>
      <a:lvl8pPr marL="1371600" algn="ctr" rtl="0" fontAlgn="base">
        <a:spcBef>
          <a:spcPct val="0"/>
        </a:spcBef>
        <a:spcAft>
          <a:spcPct val="0"/>
        </a:spcAft>
        <a:defRPr kumimoji="1" sz="4400">
          <a:solidFill>
            <a:schemeClr val="tx2"/>
          </a:solidFill>
          <a:latin typeface="Times New Roman" pitchFamily="18" charset="0"/>
          <a:ea typeface="宋体" pitchFamily="2" charset="-122"/>
        </a:defRPr>
      </a:lvl8pPr>
      <a:lvl9pPr marL="1828800" algn="ctr" rtl="0" fontAlgn="base">
        <a:spcBef>
          <a:spcPct val="0"/>
        </a:spcBef>
        <a:spcAft>
          <a:spcPct val="0"/>
        </a:spcAft>
        <a:defRPr kumimoji="1" sz="4400">
          <a:solidFill>
            <a:schemeClr val="tx2"/>
          </a:solidFill>
          <a:latin typeface="Times New Roman" pitchFamily="18" charset="0"/>
          <a:ea typeface="宋体" pitchFamily="2" charset="-122"/>
        </a:defRPr>
      </a:lvl9pPr>
    </p:titleStyle>
    <p:bodyStyle>
      <a:lvl1pPr marL="342900" indent="-342900" algn="l" rtl="0" fontAlgn="base">
        <a:spcBef>
          <a:spcPct val="20000"/>
        </a:spcBef>
        <a:spcAft>
          <a:spcPct val="0"/>
        </a:spcAft>
        <a:buChar char="•"/>
        <a:defRPr kumimoji="1" sz="3200">
          <a:solidFill>
            <a:schemeClr val="tx1"/>
          </a:solidFill>
          <a:latin typeface="+mn-lt"/>
          <a:ea typeface="+mn-ea"/>
          <a:cs typeface="+mn-cs"/>
        </a:defRPr>
      </a:lvl1pPr>
      <a:lvl2pPr marL="742950" indent="-285750" algn="l" rtl="0" fontAlgn="base">
        <a:spcBef>
          <a:spcPct val="20000"/>
        </a:spcBef>
        <a:spcAft>
          <a:spcPct val="0"/>
        </a:spcAft>
        <a:buChar char="–"/>
        <a:defRPr kumimoji="1" sz="2800">
          <a:solidFill>
            <a:schemeClr val="tx1"/>
          </a:solidFill>
          <a:latin typeface="+mn-lt"/>
          <a:ea typeface="+mn-ea"/>
        </a:defRPr>
      </a:lvl2pPr>
      <a:lvl3pPr marL="1143000" indent="-228600" algn="l" rtl="0" fontAlgn="base">
        <a:spcBef>
          <a:spcPct val="20000"/>
        </a:spcBef>
        <a:spcAft>
          <a:spcPct val="0"/>
        </a:spcAft>
        <a:buChar char="•"/>
        <a:defRPr kumimoji="1" sz="2400">
          <a:solidFill>
            <a:schemeClr val="tx1"/>
          </a:solidFill>
          <a:latin typeface="+mn-lt"/>
          <a:ea typeface="+mn-ea"/>
        </a:defRPr>
      </a:lvl3pPr>
      <a:lvl4pPr marL="1600200" indent="-228600" algn="l" rtl="0" fontAlgn="base">
        <a:spcBef>
          <a:spcPct val="20000"/>
        </a:spcBef>
        <a:spcAft>
          <a:spcPct val="0"/>
        </a:spcAft>
        <a:buChar char="–"/>
        <a:defRPr kumimoji="1" sz="2000">
          <a:solidFill>
            <a:schemeClr val="tx1"/>
          </a:solidFill>
          <a:latin typeface="+mn-lt"/>
          <a:ea typeface="+mn-ea"/>
        </a:defRPr>
      </a:lvl4pPr>
      <a:lvl5pPr marL="2057400" indent="-228600" algn="l" rtl="0" fontAlgn="base">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58722" name="Picture 2" descr="河山图标"/>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6477000"/>
            <a:ext cx="3009900" cy="381000"/>
          </a:xfrm>
          <a:prstGeom prst="rect">
            <a:avLst/>
          </a:prstGeom>
          <a:noFill/>
          <a:extLst>
            <a:ext uri="{909E8E84-426E-40DD-AFC4-6F175D3DCCD1}">
              <a14:hiddenFill xmlns:a14="http://schemas.microsoft.com/office/drawing/2010/main">
                <a:solidFill>
                  <a:srgbClr val="FFFFFF"/>
                </a:solidFill>
              </a14:hiddenFill>
            </a:ext>
          </a:extLst>
        </p:spPr>
      </p:pic>
      <p:pic>
        <p:nvPicPr>
          <p:cNvPr id="158723" name="Picture 3" descr="3维02"/>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58724" name="Rectangle 4"/>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58725" name="Rectangle 5"/>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158726" name="Rectangle 6"/>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solidFill>
                  <a:schemeClr val="tx1"/>
                </a:solidFill>
                <a:ea typeface="+mn-ea"/>
              </a:defRPr>
            </a:lvl1pPr>
          </a:lstStyle>
          <a:p>
            <a:endParaRPr lang="en-US" altLang="zh-CN"/>
          </a:p>
        </p:txBody>
      </p:sp>
      <p:sp>
        <p:nvSpPr>
          <p:cNvPr id="158727" name="Rectangle 7"/>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solidFill>
                  <a:schemeClr val="tx1"/>
                </a:solidFill>
                <a:ea typeface="+mn-ea"/>
              </a:defRPr>
            </a:lvl1pPr>
          </a:lstStyle>
          <a:p>
            <a:endParaRPr lang="en-US" altLang="zh-CN"/>
          </a:p>
        </p:txBody>
      </p:sp>
      <p:sp>
        <p:nvSpPr>
          <p:cNvPr id="158728" name="Rectangle 8"/>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mn-ea"/>
              </a:defRPr>
            </a:lvl1pPr>
          </a:lstStyle>
          <a:p>
            <a:fld id="{9A193FC6-D713-49E7-8441-BEEA9BE4CDDD}" type="slidenum">
              <a:rPr lang="en-US" altLang="zh-CN"/>
              <a:pPr/>
              <a:t>‹#›</a:t>
            </a:fld>
            <a:endParaRPr lang="en-US" altLang="zh-CN"/>
          </a:p>
        </p:txBody>
      </p:sp>
    </p:spTree>
  </p:cSld>
  <p:clrMap bg1="lt1" tx1="dk1" bg2="lt2" tx2="dk2" accent1="accent1" accent2="accent2" accent3="accent3" accent4="accent4" accent5="accent5" accent6="accent6" hlink="hlink" folHlink="folHlink"/>
  <p:sldLayoutIdLst>
    <p:sldLayoutId id="2147483747" r:id="rId1"/>
    <p:sldLayoutId id="2147483748" r:id="rId2"/>
    <p:sldLayoutId id="2147483749" r:id="rId3"/>
    <p:sldLayoutId id="2147483750" r:id="rId4"/>
    <p:sldLayoutId id="2147483751" r:id="rId5"/>
    <p:sldLayoutId id="2147483752" r:id="rId6"/>
    <p:sldLayoutId id="2147483753" r:id="rId7"/>
    <p:sldLayoutId id="2147483754" r:id="rId8"/>
    <p:sldLayoutId id="2147483755" r:id="rId9"/>
    <p:sldLayoutId id="2147483756" r:id="rId10"/>
    <p:sldLayoutId id="2147483757" r:id="rId11"/>
  </p:sldLayoutIdLst>
  <p:txStyles>
    <p:titleStyle>
      <a:lvl1pPr algn="ctr" rtl="0" fontAlgn="base">
        <a:spcBef>
          <a:spcPct val="0"/>
        </a:spcBef>
        <a:spcAft>
          <a:spcPct val="0"/>
        </a:spcAft>
        <a:defRPr kumimoji="1" sz="4400">
          <a:solidFill>
            <a:schemeClr val="tx2"/>
          </a:solidFill>
          <a:latin typeface="+mj-lt"/>
          <a:ea typeface="+mj-ea"/>
          <a:cs typeface="+mj-cs"/>
        </a:defRPr>
      </a:lvl1pPr>
      <a:lvl2pPr algn="ctr" rtl="0" fontAlgn="base">
        <a:spcBef>
          <a:spcPct val="0"/>
        </a:spcBef>
        <a:spcAft>
          <a:spcPct val="0"/>
        </a:spcAft>
        <a:defRPr kumimoji="1" sz="4400">
          <a:solidFill>
            <a:schemeClr val="tx2"/>
          </a:solidFill>
          <a:latin typeface="Times New Roman" pitchFamily="18" charset="0"/>
          <a:ea typeface="宋体" pitchFamily="2" charset="-122"/>
        </a:defRPr>
      </a:lvl2pPr>
      <a:lvl3pPr algn="ctr" rtl="0" fontAlgn="base">
        <a:spcBef>
          <a:spcPct val="0"/>
        </a:spcBef>
        <a:spcAft>
          <a:spcPct val="0"/>
        </a:spcAft>
        <a:defRPr kumimoji="1" sz="4400">
          <a:solidFill>
            <a:schemeClr val="tx2"/>
          </a:solidFill>
          <a:latin typeface="Times New Roman" pitchFamily="18" charset="0"/>
          <a:ea typeface="宋体" pitchFamily="2" charset="-122"/>
        </a:defRPr>
      </a:lvl3pPr>
      <a:lvl4pPr algn="ctr" rtl="0" fontAlgn="base">
        <a:spcBef>
          <a:spcPct val="0"/>
        </a:spcBef>
        <a:spcAft>
          <a:spcPct val="0"/>
        </a:spcAft>
        <a:defRPr kumimoji="1" sz="4400">
          <a:solidFill>
            <a:schemeClr val="tx2"/>
          </a:solidFill>
          <a:latin typeface="Times New Roman" pitchFamily="18" charset="0"/>
          <a:ea typeface="宋体" pitchFamily="2" charset="-122"/>
        </a:defRPr>
      </a:lvl4pPr>
      <a:lvl5pPr algn="ctr" rtl="0" fontAlgn="base">
        <a:spcBef>
          <a:spcPct val="0"/>
        </a:spcBef>
        <a:spcAft>
          <a:spcPct val="0"/>
        </a:spcAft>
        <a:defRPr kumimoji="1" sz="4400">
          <a:solidFill>
            <a:schemeClr val="tx2"/>
          </a:solidFill>
          <a:latin typeface="Times New Roman" pitchFamily="18" charset="0"/>
          <a:ea typeface="宋体" pitchFamily="2" charset="-122"/>
        </a:defRPr>
      </a:lvl5pPr>
      <a:lvl6pPr marL="457200" algn="ctr" rtl="0" fontAlgn="base">
        <a:spcBef>
          <a:spcPct val="0"/>
        </a:spcBef>
        <a:spcAft>
          <a:spcPct val="0"/>
        </a:spcAft>
        <a:defRPr kumimoji="1" sz="4400">
          <a:solidFill>
            <a:schemeClr val="tx2"/>
          </a:solidFill>
          <a:latin typeface="Times New Roman" pitchFamily="18" charset="0"/>
          <a:ea typeface="宋体" pitchFamily="2" charset="-122"/>
        </a:defRPr>
      </a:lvl6pPr>
      <a:lvl7pPr marL="914400" algn="ctr" rtl="0" fontAlgn="base">
        <a:spcBef>
          <a:spcPct val="0"/>
        </a:spcBef>
        <a:spcAft>
          <a:spcPct val="0"/>
        </a:spcAft>
        <a:defRPr kumimoji="1" sz="4400">
          <a:solidFill>
            <a:schemeClr val="tx2"/>
          </a:solidFill>
          <a:latin typeface="Times New Roman" pitchFamily="18" charset="0"/>
          <a:ea typeface="宋体" pitchFamily="2" charset="-122"/>
        </a:defRPr>
      </a:lvl7pPr>
      <a:lvl8pPr marL="1371600" algn="ctr" rtl="0" fontAlgn="base">
        <a:spcBef>
          <a:spcPct val="0"/>
        </a:spcBef>
        <a:spcAft>
          <a:spcPct val="0"/>
        </a:spcAft>
        <a:defRPr kumimoji="1" sz="4400">
          <a:solidFill>
            <a:schemeClr val="tx2"/>
          </a:solidFill>
          <a:latin typeface="Times New Roman" pitchFamily="18" charset="0"/>
          <a:ea typeface="宋体" pitchFamily="2" charset="-122"/>
        </a:defRPr>
      </a:lvl8pPr>
      <a:lvl9pPr marL="1828800" algn="ctr" rtl="0" fontAlgn="base">
        <a:spcBef>
          <a:spcPct val="0"/>
        </a:spcBef>
        <a:spcAft>
          <a:spcPct val="0"/>
        </a:spcAft>
        <a:defRPr kumimoji="1" sz="4400">
          <a:solidFill>
            <a:schemeClr val="tx2"/>
          </a:solidFill>
          <a:latin typeface="Times New Roman" pitchFamily="18" charset="0"/>
          <a:ea typeface="宋体" pitchFamily="2" charset="-122"/>
        </a:defRPr>
      </a:lvl9pPr>
    </p:titleStyle>
    <p:bodyStyle>
      <a:lvl1pPr marL="342900" indent="-342900" algn="l" rtl="0" fontAlgn="base">
        <a:spcBef>
          <a:spcPct val="20000"/>
        </a:spcBef>
        <a:spcAft>
          <a:spcPct val="0"/>
        </a:spcAft>
        <a:buChar char="•"/>
        <a:defRPr kumimoji="1" sz="3200">
          <a:solidFill>
            <a:schemeClr val="tx1"/>
          </a:solidFill>
          <a:latin typeface="+mn-lt"/>
          <a:ea typeface="+mn-ea"/>
          <a:cs typeface="+mn-cs"/>
        </a:defRPr>
      </a:lvl1pPr>
      <a:lvl2pPr marL="742950" indent="-285750" algn="l" rtl="0" fontAlgn="base">
        <a:spcBef>
          <a:spcPct val="20000"/>
        </a:spcBef>
        <a:spcAft>
          <a:spcPct val="0"/>
        </a:spcAft>
        <a:buChar char="–"/>
        <a:defRPr kumimoji="1" sz="2800">
          <a:solidFill>
            <a:schemeClr val="tx1"/>
          </a:solidFill>
          <a:latin typeface="+mn-lt"/>
          <a:ea typeface="+mn-ea"/>
        </a:defRPr>
      </a:lvl2pPr>
      <a:lvl3pPr marL="1143000" indent="-228600" algn="l" rtl="0" fontAlgn="base">
        <a:spcBef>
          <a:spcPct val="20000"/>
        </a:spcBef>
        <a:spcAft>
          <a:spcPct val="0"/>
        </a:spcAft>
        <a:buChar char="•"/>
        <a:defRPr kumimoji="1" sz="2400">
          <a:solidFill>
            <a:schemeClr val="tx1"/>
          </a:solidFill>
          <a:latin typeface="+mn-lt"/>
          <a:ea typeface="+mn-ea"/>
        </a:defRPr>
      </a:lvl3pPr>
      <a:lvl4pPr marL="1600200" indent="-228600" algn="l" rtl="0" fontAlgn="base">
        <a:spcBef>
          <a:spcPct val="20000"/>
        </a:spcBef>
        <a:spcAft>
          <a:spcPct val="0"/>
        </a:spcAft>
        <a:buChar char="–"/>
        <a:defRPr kumimoji="1" sz="2000">
          <a:solidFill>
            <a:schemeClr val="tx1"/>
          </a:solidFill>
          <a:latin typeface="+mn-lt"/>
          <a:ea typeface="+mn-ea"/>
        </a:defRPr>
      </a:lvl4pPr>
      <a:lvl5pPr marL="2057400" indent="-228600" algn="l" rtl="0" fontAlgn="base">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75106" name="Picture 2" descr="河山图标"/>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6477000"/>
            <a:ext cx="3009900" cy="381000"/>
          </a:xfrm>
          <a:prstGeom prst="rect">
            <a:avLst/>
          </a:prstGeom>
          <a:noFill/>
          <a:extLst>
            <a:ext uri="{909E8E84-426E-40DD-AFC4-6F175D3DCCD1}">
              <a14:hiddenFill xmlns:a14="http://schemas.microsoft.com/office/drawing/2010/main">
                <a:solidFill>
                  <a:srgbClr val="FFFFFF"/>
                </a:solidFill>
              </a14:hiddenFill>
            </a:ext>
          </a:extLst>
        </p:spPr>
      </p:pic>
      <p:pic>
        <p:nvPicPr>
          <p:cNvPr id="175107" name="Picture 3" descr="1"/>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9144000" cy="5110163"/>
          </a:xfrm>
          <a:prstGeom prst="rect">
            <a:avLst/>
          </a:prstGeom>
          <a:noFill/>
          <a:extLst>
            <a:ext uri="{909E8E84-426E-40DD-AFC4-6F175D3DCCD1}">
              <a14:hiddenFill xmlns:a14="http://schemas.microsoft.com/office/drawing/2010/main">
                <a:solidFill>
                  <a:srgbClr val="FFFFFF"/>
                </a:solidFill>
              </a14:hiddenFill>
            </a:ext>
          </a:extLst>
        </p:spPr>
      </p:pic>
      <p:pic>
        <p:nvPicPr>
          <p:cNvPr id="175108" name="Picture 4" descr="fcandl1"/>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038975" y="4810125"/>
            <a:ext cx="2105025" cy="2047875"/>
          </a:xfrm>
          <a:prstGeom prst="rect">
            <a:avLst/>
          </a:prstGeom>
          <a:noFill/>
          <a:extLst>
            <a:ext uri="{909E8E84-426E-40DD-AFC4-6F175D3DCCD1}">
              <a14:hiddenFill xmlns:a14="http://schemas.microsoft.com/office/drawing/2010/main">
                <a:solidFill>
                  <a:srgbClr val="FFFFFF"/>
                </a:solidFill>
              </a14:hiddenFill>
            </a:ext>
          </a:extLst>
        </p:spPr>
      </p:pic>
      <p:pic>
        <p:nvPicPr>
          <p:cNvPr id="175109" name="Picture 5" descr="fcandl2"/>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0" y="5076825"/>
            <a:ext cx="7072313" cy="1781175"/>
          </a:xfrm>
          <a:prstGeom prst="rect">
            <a:avLst/>
          </a:prstGeom>
          <a:noFill/>
          <a:extLst>
            <a:ext uri="{909E8E84-426E-40DD-AFC4-6F175D3DCCD1}">
              <a14:hiddenFill xmlns:a14="http://schemas.microsoft.com/office/drawing/2010/main">
                <a:solidFill>
                  <a:srgbClr val="FFFFFF"/>
                </a:solidFill>
              </a14:hiddenFill>
            </a:ext>
          </a:extLst>
        </p:spPr>
      </p:pic>
      <p:sp>
        <p:nvSpPr>
          <p:cNvPr id="175110" name="Rectangle 6"/>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75111" name="Rectangle 7"/>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175112" name="Rectangle 8"/>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kumimoji="0" sz="1400" b="0">
                <a:solidFill>
                  <a:schemeClr val="tx1"/>
                </a:solidFill>
                <a:latin typeface="+mn-lt"/>
                <a:ea typeface="+mn-ea"/>
              </a:defRPr>
            </a:lvl1pPr>
          </a:lstStyle>
          <a:p>
            <a:endParaRPr lang="en-US" altLang="zh-CN"/>
          </a:p>
        </p:txBody>
      </p:sp>
      <p:sp>
        <p:nvSpPr>
          <p:cNvPr id="175113" name="Rectangle 9"/>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kumimoji="0" sz="1400" b="0">
                <a:solidFill>
                  <a:schemeClr val="tx1"/>
                </a:solidFill>
                <a:latin typeface="+mn-lt"/>
                <a:ea typeface="+mn-ea"/>
              </a:defRPr>
            </a:lvl1pPr>
          </a:lstStyle>
          <a:p>
            <a:endParaRPr lang="en-US" altLang="zh-CN"/>
          </a:p>
        </p:txBody>
      </p:sp>
      <p:sp>
        <p:nvSpPr>
          <p:cNvPr id="175114" name="Rectangle 10"/>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kumimoji="0" sz="1400" b="0">
                <a:solidFill>
                  <a:schemeClr val="tx1"/>
                </a:solidFill>
                <a:latin typeface="+mn-lt"/>
                <a:ea typeface="+mn-ea"/>
              </a:defRPr>
            </a:lvl1pPr>
          </a:lstStyle>
          <a:p>
            <a:fld id="{D70B3073-AA4F-4219-A938-E6BF571AF7B8}" type="slidenum">
              <a:rPr lang="en-US" altLang="zh-CN"/>
              <a:pPr/>
              <a:t>‹#›</a:t>
            </a:fld>
            <a:endParaRPr lang="en-US" altLang="zh-CN"/>
          </a:p>
        </p:txBody>
      </p:sp>
    </p:spTree>
  </p:cSld>
  <p:clrMap bg1="lt1" tx1="dk1" bg2="lt2" tx2="dk2" accent1="accent1" accent2="accent2" accent3="accent3" accent4="accent4" accent5="accent5" accent6="accent6" hlink="hlink" folHlink="folHlink"/>
  <p:sldLayoutIdLst>
    <p:sldLayoutId id="2147483758" r:id="rId1"/>
    <p:sldLayoutId id="2147483759" r:id="rId2"/>
    <p:sldLayoutId id="2147483760" r:id="rId3"/>
    <p:sldLayoutId id="2147483761" r:id="rId4"/>
    <p:sldLayoutId id="2147483762" r:id="rId5"/>
    <p:sldLayoutId id="2147483763" r:id="rId6"/>
    <p:sldLayoutId id="2147483764" r:id="rId7"/>
    <p:sldLayoutId id="2147483765" r:id="rId8"/>
    <p:sldLayoutId id="2147483766" r:id="rId9"/>
    <p:sldLayoutId id="2147483767" r:id="rId10"/>
    <p:sldLayoutId id="2147483768" r:id="rId11"/>
  </p:sldLayoutIdLst>
  <p:txStyles>
    <p:title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ea typeface="宋体" pitchFamily="2" charset="-122"/>
        </a:defRPr>
      </a:lvl2pPr>
      <a:lvl3pPr algn="ctr" rtl="0" fontAlgn="base">
        <a:spcBef>
          <a:spcPct val="0"/>
        </a:spcBef>
        <a:spcAft>
          <a:spcPct val="0"/>
        </a:spcAft>
        <a:defRPr sz="4400">
          <a:solidFill>
            <a:schemeClr val="tx2"/>
          </a:solidFill>
          <a:latin typeface="Arial" charset="0"/>
          <a:ea typeface="宋体" pitchFamily="2" charset="-122"/>
        </a:defRPr>
      </a:lvl3pPr>
      <a:lvl4pPr algn="ctr" rtl="0" fontAlgn="base">
        <a:spcBef>
          <a:spcPct val="0"/>
        </a:spcBef>
        <a:spcAft>
          <a:spcPct val="0"/>
        </a:spcAft>
        <a:defRPr sz="4400">
          <a:solidFill>
            <a:schemeClr val="tx2"/>
          </a:solidFill>
          <a:latin typeface="Arial" charset="0"/>
          <a:ea typeface="宋体" pitchFamily="2" charset="-122"/>
        </a:defRPr>
      </a:lvl4pPr>
      <a:lvl5pPr algn="ctr" rtl="0" fontAlgn="base">
        <a:spcBef>
          <a:spcPct val="0"/>
        </a:spcBef>
        <a:spcAft>
          <a:spcPct val="0"/>
        </a:spcAft>
        <a:defRPr sz="4400">
          <a:solidFill>
            <a:schemeClr val="tx2"/>
          </a:solidFill>
          <a:latin typeface="Arial" charset="0"/>
          <a:ea typeface="宋体" pitchFamily="2" charset="-122"/>
        </a:defRPr>
      </a:lvl5pPr>
      <a:lvl6pPr marL="457200" algn="ctr" rtl="0" fontAlgn="base">
        <a:spcBef>
          <a:spcPct val="0"/>
        </a:spcBef>
        <a:spcAft>
          <a:spcPct val="0"/>
        </a:spcAft>
        <a:defRPr sz="4400">
          <a:solidFill>
            <a:schemeClr val="tx2"/>
          </a:solidFill>
          <a:latin typeface="Arial" charset="0"/>
          <a:ea typeface="宋体" pitchFamily="2" charset="-122"/>
        </a:defRPr>
      </a:lvl6pPr>
      <a:lvl7pPr marL="914400" algn="ctr" rtl="0" fontAlgn="base">
        <a:spcBef>
          <a:spcPct val="0"/>
        </a:spcBef>
        <a:spcAft>
          <a:spcPct val="0"/>
        </a:spcAft>
        <a:defRPr sz="4400">
          <a:solidFill>
            <a:schemeClr val="tx2"/>
          </a:solidFill>
          <a:latin typeface="Arial" charset="0"/>
          <a:ea typeface="宋体" pitchFamily="2" charset="-122"/>
        </a:defRPr>
      </a:lvl7pPr>
      <a:lvl8pPr marL="1371600" algn="ctr" rtl="0" fontAlgn="base">
        <a:spcBef>
          <a:spcPct val="0"/>
        </a:spcBef>
        <a:spcAft>
          <a:spcPct val="0"/>
        </a:spcAft>
        <a:defRPr sz="4400">
          <a:solidFill>
            <a:schemeClr val="tx2"/>
          </a:solidFill>
          <a:latin typeface="Arial" charset="0"/>
          <a:ea typeface="宋体" pitchFamily="2" charset="-122"/>
        </a:defRPr>
      </a:lvl8pPr>
      <a:lvl9pPr marL="1828800" algn="ctr" rtl="0" fontAlgn="base">
        <a:spcBef>
          <a:spcPct val="0"/>
        </a:spcBef>
        <a:spcAft>
          <a:spcPct val="0"/>
        </a:spcAft>
        <a:defRPr sz="4400">
          <a:solidFill>
            <a:schemeClr val="tx2"/>
          </a:solidFill>
          <a:latin typeface="Arial" charset="0"/>
          <a:ea typeface="宋体" pitchFamily="2" charset="-122"/>
        </a:defRPr>
      </a:lvl9pPr>
    </p:titleStyle>
    <p:body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ea typeface="+mn-ea"/>
        </a:defRPr>
      </a:lvl2pPr>
      <a:lvl3pPr marL="1143000" indent="-228600" algn="l" rtl="0" fontAlgn="base">
        <a:spcBef>
          <a:spcPct val="20000"/>
        </a:spcBef>
        <a:spcAft>
          <a:spcPct val="0"/>
        </a:spcAft>
        <a:buChar char="•"/>
        <a:defRPr sz="2400">
          <a:solidFill>
            <a:schemeClr val="tx1"/>
          </a:solidFill>
          <a:latin typeface="+mn-lt"/>
          <a:ea typeface="+mn-ea"/>
        </a:defRPr>
      </a:lvl3pPr>
      <a:lvl4pPr marL="1600200" indent="-228600" algn="l" rtl="0" fontAlgn="base">
        <a:spcBef>
          <a:spcPct val="20000"/>
        </a:spcBef>
        <a:spcAft>
          <a:spcPct val="0"/>
        </a:spcAft>
        <a:buChar char="–"/>
        <a:defRPr sz="2000">
          <a:solidFill>
            <a:schemeClr val="tx1"/>
          </a:solidFill>
          <a:latin typeface="+mn-lt"/>
          <a:ea typeface="+mn-ea"/>
        </a:defRPr>
      </a:lvl4pPr>
      <a:lvl5pPr marL="2057400" indent="-228600" algn="l" rtl="0" fontAlgn="base">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6.xml"/></Relationships>
</file>

<file path=ppt/slides/_rels/slide10.xml.rels><?xml version="1.0" encoding="UTF-8" standalone="yes"?>
<Relationships xmlns="http://schemas.openxmlformats.org/package/2006/relationships"><Relationship Id="rId8" Type="http://schemas.openxmlformats.org/officeDocument/2006/relationships/oleObject" Target="../embeddings/oleObject16.bin"/><Relationship Id="rId3" Type="http://schemas.openxmlformats.org/officeDocument/2006/relationships/notesSlide" Target="../notesSlides/notesSlide10.xml"/><Relationship Id="rId7" Type="http://schemas.openxmlformats.org/officeDocument/2006/relationships/image" Target="../media/image23.wmf"/><Relationship Id="rId2" Type="http://schemas.openxmlformats.org/officeDocument/2006/relationships/slideLayout" Target="../slideLayouts/slideLayout57.xml"/><Relationship Id="rId1" Type="http://schemas.openxmlformats.org/officeDocument/2006/relationships/vmlDrawing" Target="../drawings/vmlDrawing7.vml"/><Relationship Id="rId6" Type="http://schemas.openxmlformats.org/officeDocument/2006/relationships/oleObject" Target="../embeddings/oleObject15.bin"/><Relationship Id="rId11" Type="http://schemas.openxmlformats.org/officeDocument/2006/relationships/image" Target="../media/image25.emf"/><Relationship Id="rId5" Type="http://schemas.openxmlformats.org/officeDocument/2006/relationships/image" Target="../media/image22.emf"/><Relationship Id="rId10" Type="http://schemas.openxmlformats.org/officeDocument/2006/relationships/oleObject" Target="../embeddings/oleObject17.bin"/><Relationship Id="rId4" Type="http://schemas.openxmlformats.org/officeDocument/2006/relationships/oleObject" Target="../embeddings/oleObject14.bin"/><Relationship Id="rId9" Type="http://schemas.openxmlformats.org/officeDocument/2006/relationships/image" Target="../media/image24.wmf"/></Relationships>
</file>

<file path=ppt/slides/_rels/slide100.xml.rels><?xml version="1.0" encoding="UTF-8" standalone="yes"?>
<Relationships xmlns="http://schemas.openxmlformats.org/package/2006/relationships"><Relationship Id="rId3" Type="http://schemas.openxmlformats.org/officeDocument/2006/relationships/notesSlide" Target="../notesSlides/notesSlide100.xml"/><Relationship Id="rId2" Type="http://schemas.openxmlformats.org/officeDocument/2006/relationships/slideLayout" Target="../slideLayouts/slideLayout57.xml"/><Relationship Id="rId1" Type="http://schemas.openxmlformats.org/officeDocument/2006/relationships/vmlDrawing" Target="../drawings/vmlDrawing75.vml"/><Relationship Id="rId5" Type="http://schemas.openxmlformats.org/officeDocument/2006/relationships/image" Target="../media/image159.emf"/><Relationship Id="rId4" Type="http://schemas.openxmlformats.org/officeDocument/2006/relationships/oleObject" Target="../embeddings/oleObject161.bin"/></Relationships>
</file>

<file path=ppt/slides/_rels/slide101.xml.rels><?xml version="1.0" encoding="UTF-8" standalone="yes"?>
<Relationships xmlns="http://schemas.openxmlformats.org/package/2006/relationships"><Relationship Id="rId3" Type="http://schemas.openxmlformats.org/officeDocument/2006/relationships/notesSlide" Target="../notesSlides/notesSlide101.xml"/><Relationship Id="rId2" Type="http://schemas.openxmlformats.org/officeDocument/2006/relationships/slideLayout" Target="../slideLayouts/slideLayout57.xml"/><Relationship Id="rId1" Type="http://schemas.openxmlformats.org/officeDocument/2006/relationships/vmlDrawing" Target="../drawings/vmlDrawing76.vml"/><Relationship Id="rId5" Type="http://schemas.openxmlformats.org/officeDocument/2006/relationships/image" Target="../media/image159.emf"/><Relationship Id="rId4" Type="http://schemas.openxmlformats.org/officeDocument/2006/relationships/oleObject" Target="../embeddings/oleObject162.bin"/></Relationships>
</file>

<file path=ppt/slides/_rels/slide102.xml.rels><?xml version="1.0" encoding="UTF-8" standalone="yes"?>
<Relationships xmlns="http://schemas.openxmlformats.org/package/2006/relationships"><Relationship Id="rId3" Type="http://schemas.openxmlformats.org/officeDocument/2006/relationships/notesSlide" Target="../notesSlides/notesSlide102.xml"/><Relationship Id="rId2" Type="http://schemas.openxmlformats.org/officeDocument/2006/relationships/slideLayout" Target="../slideLayouts/slideLayout57.xml"/><Relationship Id="rId1" Type="http://schemas.openxmlformats.org/officeDocument/2006/relationships/vmlDrawing" Target="../drawings/vmlDrawing77.vml"/><Relationship Id="rId6" Type="http://schemas.openxmlformats.org/officeDocument/2006/relationships/image" Target="../media/image162.png"/><Relationship Id="rId5" Type="http://schemas.openxmlformats.org/officeDocument/2006/relationships/image" Target="../media/image161.wmf"/><Relationship Id="rId4" Type="http://schemas.openxmlformats.org/officeDocument/2006/relationships/oleObject" Target="../embeddings/oleObject163.bin"/></Relationships>
</file>

<file path=ppt/slides/_rels/slide103.xml.rels><?xml version="1.0" encoding="UTF-8" standalone="yes"?>
<Relationships xmlns="http://schemas.openxmlformats.org/package/2006/relationships"><Relationship Id="rId3" Type="http://schemas.openxmlformats.org/officeDocument/2006/relationships/notesSlide" Target="../notesSlides/notesSlide103.xml"/><Relationship Id="rId2" Type="http://schemas.openxmlformats.org/officeDocument/2006/relationships/slideLayout" Target="../slideLayouts/slideLayout57.xml"/><Relationship Id="rId1" Type="http://schemas.openxmlformats.org/officeDocument/2006/relationships/vmlDrawing" Target="../drawings/vmlDrawing78.vml"/><Relationship Id="rId6" Type="http://schemas.openxmlformats.org/officeDocument/2006/relationships/image" Target="../media/image164.png"/><Relationship Id="rId5" Type="http://schemas.openxmlformats.org/officeDocument/2006/relationships/image" Target="../media/image163.wmf"/><Relationship Id="rId4" Type="http://schemas.openxmlformats.org/officeDocument/2006/relationships/oleObject" Target="../embeddings/oleObject164.bin"/></Relationships>
</file>

<file path=ppt/slides/_rels/slide104.xml.rels><?xml version="1.0" encoding="UTF-8" standalone="yes"?>
<Relationships xmlns="http://schemas.openxmlformats.org/package/2006/relationships"><Relationship Id="rId3" Type="http://schemas.openxmlformats.org/officeDocument/2006/relationships/notesSlide" Target="../notesSlides/notesSlide104.xml"/><Relationship Id="rId2" Type="http://schemas.openxmlformats.org/officeDocument/2006/relationships/slideLayout" Target="../slideLayouts/slideLayout57.xml"/><Relationship Id="rId1" Type="http://schemas.openxmlformats.org/officeDocument/2006/relationships/vmlDrawing" Target="../drawings/vmlDrawing79.vml"/><Relationship Id="rId5" Type="http://schemas.openxmlformats.org/officeDocument/2006/relationships/image" Target="../media/image165.wmf"/><Relationship Id="rId4" Type="http://schemas.openxmlformats.org/officeDocument/2006/relationships/oleObject" Target="../embeddings/oleObject165.bin"/></Relationships>
</file>

<file path=ppt/slides/_rels/slide105.xml.rels><?xml version="1.0" encoding="UTF-8" standalone="yes"?>
<Relationships xmlns="http://schemas.openxmlformats.org/package/2006/relationships"><Relationship Id="rId3" Type="http://schemas.openxmlformats.org/officeDocument/2006/relationships/notesSlide" Target="../notesSlides/notesSlide105.xml"/><Relationship Id="rId2" Type="http://schemas.openxmlformats.org/officeDocument/2006/relationships/slideLayout" Target="../slideLayouts/slideLayout57.xml"/><Relationship Id="rId1" Type="http://schemas.openxmlformats.org/officeDocument/2006/relationships/vmlDrawing" Target="../drawings/vmlDrawing80.vml"/><Relationship Id="rId6" Type="http://schemas.openxmlformats.org/officeDocument/2006/relationships/image" Target="../media/image166.wmf"/><Relationship Id="rId5" Type="http://schemas.openxmlformats.org/officeDocument/2006/relationships/oleObject" Target="../embeddings/oleObject166.bin"/><Relationship Id="rId4" Type="http://schemas.openxmlformats.org/officeDocument/2006/relationships/image" Target="../media/image167.png"/></Relationships>
</file>

<file path=ppt/slides/_rels/slide106.xml.rels><?xml version="1.0" encoding="UTF-8" standalone="yes"?>
<Relationships xmlns="http://schemas.openxmlformats.org/package/2006/relationships"><Relationship Id="rId3" Type="http://schemas.openxmlformats.org/officeDocument/2006/relationships/notesSlide" Target="../notesSlides/notesSlide106.xml"/><Relationship Id="rId2" Type="http://schemas.openxmlformats.org/officeDocument/2006/relationships/slideLayout" Target="../slideLayouts/slideLayout57.xml"/><Relationship Id="rId1" Type="http://schemas.openxmlformats.org/officeDocument/2006/relationships/vmlDrawing" Target="../drawings/vmlDrawing81.vml"/><Relationship Id="rId5" Type="http://schemas.openxmlformats.org/officeDocument/2006/relationships/image" Target="../media/image168.emf"/><Relationship Id="rId4" Type="http://schemas.openxmlformats.org/officeDocument/2006/relationships/oleObject" Target="../embeddings/oleObject167.bin"/></Relationships>
</file>

<file path=ppt/slides/_rels/slide107.xml.rels><?xml version="1.0" encoding="UTF-8" standalone="yes"?>
<Relationships xmlns="http://schemas.openxmlformats.org/package/2006/relationships"><Relationship Id="rId3" Type="http://schemas.openxmlformats.org/officeDocument/2006/relationships/notesSlide" Target="../notesSlides/notesSlide107.xml"/><Relationship Id="rId2" Type="http://schemas.openxmlformats.org/officeDocument/2006/relationships/slideLayout" Target="../slideLayouts/slideLayout57.xml"/><Relationship Id="rId1" Type="http://schemas.openxmlformats.org/officeDocument/2006/relationships/vmlDrawing" Target="../drawings/vmlDrawing82.vml"/><Relationship Id="rId5" Type="http://schemas.openxmlformats.org/officeDocument/2006/relationships/image" Target="../media/image169.wmf"/><Relationship Id="rId4" Type="http://schemas.openxmlformats.org/officeDocument/2006/relationships/oleObject" Target="../embeddings/oleObject168.bin"/></Relationships>
</file>

<file path=ppt/slides/_rels/slide108.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108.xml"/><Relationship Id="rId1" Type="http://schemas.openxmlformats.org/officeDocument/2006/relationships/slideLayout" Target="../slideLayouts/slideLayout57.xml"/></Relationships>
</file>

<file path=ppt/slides/_rels/slide109.xml.rels><?xml version="1.0" encoding="UTF-8" standalone="yes"?>
<Relationships xmlns="http://schemas.openxmlformats.org/package/2006/relationships"><Relationship Id="rId3" Type="http://schemas.openxmlformats.org/officeDocument/2006/relationships/notesSlide" Target="../notesSlides/notesSlide109.xml"/><Relationship Id="rId2" Type="http://schemas.openxmlformats.org/officeDocument/2006/relationships/slideLayout" Target="../slideLayouts/slideLayout57.xml"/><Relationship Id="rId1" Type="http://schemas.openxmlformats.org/officeDocument/2006/relationships/vmlDrawing" Target="../drawings/vmlDrawing83.vml"/><Relationship Id="rId6" Type="http://schemas.openxmlformats.org/officeDocument/2006/relationships/image" Target="../media/image169.wmf"/><Relationship Id="rId5" Type="http://schemas.openxmlformats.org/officeDocument/2006/relationships/oleObject" Target="../embeddings/oleObject169.bin"/><Relationship Id="rId4" Type="http://schemas.openxmlformats.org/officeDocument/2006/relationships/image" Target="../media/image170.png"/></Relationships>
</file>

<file path=ppt/slides/_rels/slide11.xml.rels><?xml version="1.0" encoding="UTF-8" standalone="yes"?>
<Relationships xmlns="http://schemas.openxmlformats.org/package/2006/relationships"><Relationship Id="rId8" Type="http://schemas.openxmlformats.org/officeDocument/2006/relationships/oleObject" Target="../embeddings/oleObject20.bin"/><Relationship Id="rId3" Type="http://schemas.openxmlformats.org/officeDocument/2006/relationships/notesSlide" Target="../notesSlides/notesSlide11.xml"/><Relationship Id="rId7" Type="http://schemas.openxmlformats.org/officeDocument/2006/relationships/image" Target="../media/image27.wmf"/><Relationship Id="rId2" Type="http://schemas.openxmlformats.org/officeDocument/2006/relationships/slideLayout" Target="../slideLayouts/slideLayout57.xml"/><Relationship Id="rId1" Type="http://schemas.openxmlformats.org/officeDocument/2006/relationships/vmlDrawing" Target="../drawings/vmlDrawing8.vml"/><Relationship Id="rId6" Type="http://schemas.openxmlformats.org/officeDocument/2006/relationships/oleObject" Target="../embeddings/oleObject19.bin"/><Relationship Id="rId5" Type="http://schemas.openxmlformats.org/officeDocument/2006/relationships/image" Target="../media/image26.emf"/><Relationship Id="rId4" Type="http://schemas.openxmlformats.org/officeDocument/2006/relationships/oleObject" Target="../embeddings/oleObject18.bin"/><Relationship Id="rId9" Type="http://schemas.openxmlformats.org/officeDocument/2006/relationships/image" Target="../media/image28.emf"/></Relationships>
</file>

<file path=ppt/slides/_rels/slide110.xml.rels><?xml version="1.0" encoding="UTF-8" standalone="yes"?>
<Relationships xmlns="http://schemas.openxmlformats.org/package/2006/relationships"><Relationship Id="rId3" Type="http://schemas.openxmlformats.org/officeDocument/2006/relationships/notesSlide" Target="../notesSlides/notesSlide110.xml"/><Relationship Id="rId7" Type="http://schemas.openxmlformats.org/officeDocument/2006/relationships/image" Target="../media/image172.wmf"/><Relationship Id="rId2" Type="http://schemas.openxmlformats.org/officeDocument/2006/relationships/slideLayout" Target="../slideLayouts/slideLayout57.xml"/><Relationship Id="rId1" Type="http://schemas.openxmlformats.org/officeDocument/2006/relationships/vmlDrawing" Target="../drawings/vmlDrawing84.vml"/><Relationship Id="rId6" Type="http://schemas.openxmlformats.org/officeDocument/2006/relationships/oleObject" Target="../embeddings/oleObject171.bin"/><Relationship Id="rId5" Type="http://schemas.openxmlformats.org/officeDocument/2006/relationships/image" Target="../media/image171.emf"/><Relationship Id="rId4" Type="http://schemas.openxmlformats.org/officeDocument/2006/relationships/oleObject" Target="../embeddings/oleObject170.bin"/></Relationships>
</file>

<file path=ppt/slides/_rels/slide111.xml.rels><?xml version="1.0" encoding="UTF-8" standalone="yes"?>
<Relationships xmlns="http://schemas.openxmlformats.org/package/2006/relationships"><Relationship Id="rId3" Type="http://schemas.openxmlformats.org/officeDocument/2006/relationships/notesSlide" Target="../notesSlides/notesSlide111.xml"/><Relationship Id="rId2" Type="http://schemas.openxmlformats.org/officeDocument/2006/relationships/slideLayout" Target="../slideLayouts/slideLayout57.xml"/><Relationship Id="rId1" Type="http://schemas.openxmlformats.org/officeDocument/2006/relationships/vmlDrawing" Target="../drawings/vmlDrawing85.vml"/><Relationship Id="rId5" Type="http://schemas.openxmlformats.org/officeDocument/2006/relationships/image" Target="../media/image173.emf"/><Relationship Id="rId4" Type="http://schemas.openxmlformats.org/officeDocument/2006/relationships/oleObject" Target="../embeddings/oleObject172.bin"/></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57.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57.xml"/></Relationships>
</file>

<file path=ppt/slides/_rels/slide114.xml.rels><?xml version="1.0" encoding="UTF-8" standalone="yes"?>
<Relationships xmlns="http://schemas.openxmlformats.org/package/2006/relationships"><Relationship Id="rId8" Type="http://schemas.openxmlformats.org/officeDocument/2006/relationships/oleObject" Target="../embeddings/oleObject175.bin"/><Relationship Id="rId3" Type="http://schemas.openxmlformats.org/officeDocument/2006/relationships/notesSlide" Target="../notesSlides/notesSlide114.xml"/><Relationship Id="rId7" Type="http://schemas.openxmlformats.org/officeDocument/2006/relationships/image" Target="../media/image175.wmf"/><Relationship Id="rId2" Type="http://schemas.openxmlformats.org/officeDocument/2006/relationships/slideLayout" Target="../slideLayouts/slideLayout57.xml"/><Relationship Id="rId1" Type="http://schemas.openxmlformats.org/officeDocument/2006/relationships/vmlDrawing" Target="../drawings/vmlDrawing86.vml"/><Relationship Id="rId6" Type="http://schemas.openxmlformats.org/officeDocument/2006/relationships/oleObject" Target="../embeddings/oleObject174.bin"/><Relationship Id="rId11" Type="http://schemas.openxmlformats.org/officeDocument/2006/relationships/image" Target="../media/image177.wmf"/><Relationship Id="rId5" Type="http://schemas.openxmlformats.org/officeDocument/2006/relationships/image" Target="../media/image174.emf"/><Relationship Id="rId10" Type="http://schemas.openxmlformats.org/officeDocument/2006/relationships/oleObject" Target="../embeddings/oleObject176.bin"/><Relationship Id="rId4" Type="http://schemas.openxmlformats.org/officeDocument/2006/relationships/oleObject" Target="../embeddings/oleObject173.bin"/><Relationship Id="rId9" Type="http://schemas.openxmlformats.org/officeDocument/2006/relationships/image" Target="../media/image176.wmf"/></Relationships>
</file>

<file path=ppt/slides/_rels/slide115.xml.rels><?xml version="1.0" encoding="UTF-8" standalone="yes"?>
<Relationships xmlns="http://schemas.openxmlformats.org/package/2006/relationships"><Relationship Id="rId3" Type="http://schemas.openxmlformats.org/officeDocument/2006/relationships/notesSlide" Target="../notesSlides/notesSlide115.xml"/><Relationship Id="rId2" Type="http://schemas.openxmlformats.org/officeDocument/2006/relationships/slideLayout" Target="../slideLayouts/slideLayout57.xml"/><Relationship Id="rId1" Type="http://schemas.openxmlformats.org/officeDocument/2006/relationships/vmlDrawing" Target="../drawings/vmlDrawing87.vml"/><Relationship Id="rId5" Type="http://schemas.openxmlformats.org/officeDocument/2006/relationships/image" Target="../media/image178.emf"/><Relationship Id="rId4" Type="http://schemas.openxmlformats.org/officeDocument/2006/relationships/oleObject" Target="../embeddings/oleObject177.bin"/></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5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7.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57.xml"/><Relationship Id="rId1" Type="http://schemas.openxmlformats.org/officeDocument/2006/relationships/vmlDrawing" Target="../drawings/vmlDrawing9.vml"/><Relationship Id="rId5" Type="http://schemas.openxmlformats.org/officeDocument/2006/relationships/image" Target="../media/image29.emf"/><Relationship Id="rId4" Type="http://schemas.openxmlformats.org/officeDocument/2006/relationships/oleObject" Target="../embeddings/oleObject21.bin"/></Relationships>
</file>

<file path=ppt/slides/_rels/slide15.xml.rels><?xml version="1.0" encoding="UTF-8" standalone="yes"?>
<Relationships xmlns="http://schemas.openxmlformats.org/package/2006/relationships"><Relationship Id="rId8" Type="http://schemas.openxmlformats.org/officeDocument/2006/relationships/oleObject" Target="../embeddings/oleObject24.bin"/><Relationship Id="rId3" Type="http://schemas.openxmlformats.org/officeDocument/2006/relationships/notesSlide" Target="../notesSlides/notesSlide15.xml"/><Relationship Id="rId7" Type="http://schemas.openxmlformats.org/officeDocument/2006/relationships/image" Target="../media/image31.wmf"/><Relationship Id="rId2" Type="http://schemas.openxmlformats.org/officeDocument/2006/relationships/slideLayout" Target="../slideLayouts/slideLayout57.xml"/><Relationship Id="rId1" Type="http://schemas.openxmlformats.org/officeDocument/2006/relationships/vmlDrawing" Target="../drawings/vmlDrawing10.vml"/><Relationship Id="rId6" Type="http://schemas.openxmlformats.org/officeDocument/2006/relationships/oleObject" Target="../embeddings/oleObject23.bin"/><Relationship Id="rId5" Type="http://schemas.openxmlformats.org/officeDocument/2006/relationships/image" Target="../media/image30.emf"/><Relationship Id="rId4" Type="http://schemas.openxmlformats.org/officeDocument/2006/relationships/oleObject" Target="../embeddings/oleObject22.bin"/><Relationship Id="rId9" Type="http://schemas.openxmlformats.org/officeDocument/2006/relationships/image" Target="../media/image32.emf"/></Relationships>
</file>

<file path=ppt/slides/_rels/slide16.xml.rels><?xml version="1.0" encoding="UTF-8" standalone="yes"?>
<Relationships xmlns="http://schemas.openxmlformats.org/package/2006/relationships"><Relationship Id="rId8" Type="http://schemas.openxmlformats.org/officeDocument/2006/relationships/oleObject" Target="../embeddings/oleObject27.bin"/><Relationship Id="rId3" Type="http://schemas.openxmlformats.org/officeDocument/2006/relationships/notesSlide" Target="../notesSlides/notesSlide16.xml"/><Relationship Id="rId7" Type="http://schemas.openxmlformats.org/officeDocument/2006/relationships/image" Target="../media/image34.wmf"/><Relationship Id="rId2" Type="http://schemas.openxmlformats.org/officeDocument/2006/relationships/slideLayout" Target="../slideLayouts/slideLayout57.xml"/><Relationship Id="rId1" Type="http://schemas.openxmlformats.org/officeDocument/2006/relationships/vmlDrawing" Target="../drawings/vmlDrawing11.vml"/><Relationship Id="rId6" Type="http://schemas.openxmlformats.org/officeDocument/2006/relationships/oleObject" Target="../embeddings/oleObject26.bin"/><Relationship Id="rId5" Type="http://schemas.openxmlformats.org/officeDocument/2006/relationships/image" Target="../media/image33.emf"/><Relationship Id="rId4" Type="http://schemas.openxmlformats.org/officeDocument/2006/relationships/oleObject" Target="../embeddings/oleObject25.bin"/><Relationship Id="rId9" Type="http://schemas.openxmlformats.org/officeDocument/2006/relationships/image" Target="../media/image35.emf"/></Relationships>
</file>

<file path=ppt/slides/_rels/slide17.xml.rels><?xml version="1.0" encoding="UTF-8" standalone="yes"?>
<Relationships xmlns="http://schemas.openxmlformats.org/package/2006/relationships"><Relationship Id="rId8" Type="http://schemas.openxmlformats.org/officeDocument/2006/relationships/oleObject" Target="../embeddings/oleObject30.bin"/><Relationship Id="rId3" Type="http://schemas.openxmlformats.org/officeDocument/2006/relationships/notesSlide" Target="../notesSlides/notesSlide17.xml"/><Relationship Id="rId7" Type="http://schemas.openxmlformats.org/officeDocument/2006/relationships/image" Target="../media/image37.emf"/><Relationship Id="rId2" Type="http://schemas.openxmlformats.org/officeDocument/2006/relationships/slideLayout" Target="../slideLayouts/slideLayout57.xml"/><Relationship Id="rId1" Type="http://schemas.openxmlformats.org/officeDocument/2006/relationships/vmlDrawing" Target="../drawings/vmlDrawing12.vml"/><Relationship Id="rId6" Type="http://schemas.openxmlformats.org/officeDocument/2006/relationships/oleObject" Target="../embeddings/oleObject29.bin"/><Relationship Id="rId5" Type="http://schemas.openxmlformats.org/officeDocument/2006/relationships/image" Target="../media/image36.wmf"/><Relationship Id="rId4" Type="http://schemas.openxmlformats.org/officeDocument/2006/relationships/oleObject" Target="../embeddings/oleObject28.bin"/><Relationship Id="rId9" Type="http://schemas.openxmlformats.org/officeDocument/2006/relationships/image" Target="../media/image35.emf"/></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7.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57.xml"/><Relationship Id="rId1" Type="http://schemas.openxmlformats.org/officeDocument/2006/relationships/vmlDrawing" Target="../drawings/vmlDrawing13.vml"/><Relationship Id="rId5" Type="http://schemas.openxmlformats.org/officeDocument/2006/relationships/image" Target="../media/image38.emf"/><Relationship Id="rId4" Type="http://schemas.openxmlformats.org/officeDocument/2006/relationships/oleObject" Target="../embeddings/oleObject31.bin"/></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7" Type="http://schemas.openxmlformats.org/officeDocument/2006/relationships/image" Target="../media/image40.wmf"/><Relationship Id="rId2" Type="http://schemas.openxmlformats.org/officeDocument/2006/relationships/slideLayout" Target="../slideLayouts/slideLayout57.xml"/><Relationship Id="rId1" Type="http://schemas.openxmlformats.org/officeDocument/2006/relationships/vmlDrawing" Target="../drawings/vmlDrawing14.vml"/><Relationship Id="rId6" Type="http://schemas.openxmlformats.org/officeDocument/2006/relationships/oleObject" Target="../embeddings/oleObject33.bin"/><Relationship Id="rId5" Type="http://schemas.openxmlformats.org/officeDocument/2006/relationships/image" Target="../media/image39.emf"/><Relationship Id="rId4" Type="http://schemas.openxmlformats.org/officeDocument/2006/relationships/oleObject" Target="../embeddings/oleObject32.bin"/></Relationships>
</file>

<file path=ppt/slides/_rels/slide2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2.xml"/><Relationship Id="rId1" Type="http://schemas.openxmlformats.org/officeDocument/2006/relationships/slideLayout" Target="../slideLayouts/slideLayout57.xml"/></Relationships>
</file>

<file path=ppt/slides/_rels/slide23.xml.rels><?xml version="1.0" encoding="UTF-8" standalone="yes"?>
<Relationships xmlns="http://schemas.openxmlformats.org/package/2006/relationships"><Relationship Id="rId8" Type="http://schemas.openxmlformats.org/officeDocument/2006/relationships/oleObject" Target="../embeddings/oleObject35.bin"/><Relationship Id="rId13" Type="http://schemas.openxmlformats.org/officeDocument/2006/relationships/image" Target="../media/image45.wmf"/><Relationship Id="rId18" Type="http://schemas.openxmlformats.org/officeDocument/2006/relationships/oleObject" Target="../embeddings/oleObject40.bin"/><Relationship Id="rId26" Type="http://schemas.openxmlformats.org/officeDocument/2006/relationships/oleObject" Target="../embeddings/oleObject44.bin"/><Relationship Id="rId3" Type="http://schemas.openxmlformats.org/officeDocument/2006/relationships/notesSlide" Target="../notesSlides/notesSlide23.xml"/><Relationship Id="rId21" Type="http://schemas.openxmlformats.org/officeDocument/2006/relationships/image" Target="../media/image49.wmf"/><Relationship Id="rId7" Type="http://schemas.openxmlformats.org/officeDocument/2006/relationships/image" Target="../media/image42.wmf"/><Relationship Id="rId12" Type="http://schemas.openxmlformats.org/officeDocument/2006/relationships/oleObject" Target="../embeddings/oleObject37.bin"/><Relationship Id="rId17" Type="http://schemas.openxmlformats.org/officeDocument/2006/relationships/image" Target="../media/image47.wmf"/><Relationship Id="rId25" Type="http://schemas.openxmlformats.org/officeDocument/2006/relationships/image" Target="../media/image51.wmf"/><Relationship Id="rId2" Type="http://schemas.openxmlformats.org/officeDocument/2006/relationships/slideLayout" Target="../slideLayouts/slideLayout57.xml"/><Relationship Id="rId16" Type="http://schemas.openxmlformats.org/officeDocument/2006/relationships/oleObject" Target="../embeddings/oleObject39.bin"/><Relationship Id="rId20" Type="http://schemas.openxmlformats.org/officeDocument/2006/relationships/oleObject" Target="../embeddings/oleObject41.bin"/><Relationship Id="rId29" Type="http://schemas.openxmlformats.org/officeDocument/2006/relationships/image" Target="../media/image53.wmf"/><Relationship Id="rId1" Type="http://schemas.openxmlformats.org/officeDocument/2006/relationships/vmlDrawing" Target="../drawings/vmlDrawing15.vml"/><Relationship Id="rId6" Type="http://schemas.openxmlformats.org/officeDocument/2006/relationships/oleObject" Target="../embeddings/oleObject34.bin"/><Relationship Id="rId11" Type="http://schemas.openxmlformats.org/officeDocument/2006/relationships/image" Target="../media/image44.wmf"/><Relationship Id="rId24" Type="http://schemas.openxmlformats.org/officeDocument/2006/relationships/oleObject" Target="../embeddings/oleObject43.bin"/><Relationship Id="rId5" Type="http://schemas.openxmlformats.org/officeDocument/2006/relationships/image" Target="../media/image54.png"/><Relationship Id="rId15" Type="http://schemas.openxmlformats.org/officeDocument/2006/relationships/image" Target="../media/image46.wmf"/><Relationship Id="rId23" Type="http://schemas.openxmlformats.org/officeDocument/2006/relationships/image" Target="../media/image50.wmf"/><Relationship Id="rId28" Type="http://schemas.openxmlformats.org/officeDocument/2006/relationships/oleObject" Target="../embeddings/oleObject45.bin"/><Relationship Id="rId10" Type="http://schemas.openxmlformats.org/officeDocument/2006/relationships/oleObject" Target="../embeddings/oleObject36.bin"/><Relationship Id="rId19" Type="http://schemas.openxmlformats.org/officeDocument/2006/relationships/image" Target="../media/image48.wmf"/><Relationship Id="rId4" Type="http://schemas.openxmlformats.org/officeDocument/2006/relationships/hyperlink" Target="../&#28165;&#21326;&#25968;&#23383;&#31532;&#20116;&#29256;&#35838;&#20214;/&#31532;&#22235;&#31456;_&#28165;&#21326;.ppt" TargetMode="External"/><Relationship Id="rId9" Type="http://schemas.openxmlformats.org/officeDocument/2006/relationships/image" Target="../media/image43.wmf"/><Relationship Id="rId14" Type="http://schemas.openxmlformats.org/officeDocument/2006/relationships/oleObject" Target="../embeddings/oleObject38.bin"/><Relationship Id="rId22" Type="http://schemas.openxmlformats.org/officeDocument/2006/relationships/oleObject" Target="../embeddings/oleObject42.bin"/><Relationship Id="rId27" Type="http://schemas.openxmlformats.org/officeDocument/2006/relationships/image" Target="../media/image52.wmf"/></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57.xml"/><Relationship Id="rId1" Type="http://schemas.openxmlformats.org/officeDocument/2006/relationships/vmlDrawing" Target="../drawings/vmlDrawing16.vml"/><Relationship Id="rId6" Type="http://schemas.openxmlformats.org/officeDocument/2006/relationships/hyperlink" Target="../&#28165;&#21326;&#25968;&#23383;&#31532;&#20116;&#29256;&#35838;&#20214;/&#31532;&#22235;&#31456;_&#28165;&#21326;.ppt" TargetMode="External"/><Relationship Id="rId5" Type="http://schemas.openxmlformats.org/officeDocument/2006/relationships/image" Target="../media/image55.wmf"/><Relationship Id="rId4" Type="http://schemas.openxmlformats.org/officeDocument/2006/relationships/oleObject" Target="../embeddings/oleObject46.bin"/></Relationships>
</file>

<file path=ppt/slides/_rels/slide25.xml.rels><?xml version="1.0" encoding="UTF-8" standalone="yes"?>
<Relationships xmlns="http://schemas.openxmlformats.org/package/2006/relationships"><Relationship Id="rId3" Type="http://schemas.openxmlformats.org/officeDocument/2006/relationships/hyperlink" Target="../&#28165;&#21326;&#25968;&#23383;&#31532;&#20116;&#29256;&#35838;&#20214;/&#31532;&#22235;&#31456;_&#28165;&#21326;.ppt" TargetMode="External"/><Relationship Id="rId2" Type="http://schemas.openxmlformats.org/officeDocument/2006/relationships/notesSlide" Target="../notesSlides/notesSlide25.xml"/><Relationship Id="rId1" Type="http://schemas.openxmlformats.org/officeDocument/2006/relationships/slideLayout" Target="../slideLayouts/slideLayout57.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57.xml"/><Relationship Id="rId1" Type="http://schemas.openxmlformats.org/officeDocument/2006/relationships/vmlDrawing" Target="../drawings/vmlDrawing17.vml"/><Relationship Id="rId6" Type="http://schemas.openxmlformats.org/officeDocument/2006/relationships/image" Target="../media/image56.wmf"/><Relationship Id="rId5" Type="http://schemas.openxmlformats.org/officeDocument/2006/relationships/oleObject" Target="../embeddings/oleObject47.bin"/><Relationship Id="rId4" Type="http://schemas.openxmlformats.org/officeDocument/2006/relationships/hyperlink" Target="../&#28165;&#21326;&#25968;&#23383;&#31532;&#20116;&#29256;&#35838;&#20214;/&#31532;&#22235;&#31456;_&#28165;&#21326;.ppt" TargetMode="External"/></Relationships>
</file>

<file path=ppt/slides/_rels/slide27.xml.rels><?xml version="1.0" encoding="UTF-8" standalone="yes"?>
<Relationships xmlns="http://schemas.openxmlformats.org/package/2006/relationships"><Relationship Id="rId8" Type="http://schemas.openxmlformats.org/officeDocument/2006/relationships/oleObject" Target="../embeddings/oleObject50.bin"/><Relationship Id="rId3" Type="http://schemas.openxmlformats.org/officeDocument/2006/relationships/notesSlide" Target="../notesSlides/notesSlide27.xml"/><Relationship Id="rId7" Type="http://schemas.openxmlformats.org/officeDocument/2006/relationships/image" Target="../media/image58.wmf"/><Relationship Id="rId2" Type="http://schemas.openxmlformats.org/officeDocument/2006/relationships/slideLayout" Target="../slideLayouts/slideLayout57.xml"/><Relationship Id="rId1" Type="http://schemas.openxmlformats.org/officeDocument/2006/relationships/vmlDrawing" Target="../drawings/vmlDrawing18.vml"/><Relationship Id="rId6" Type="http://schemas.openxmlformats.org/officeDocument/2006/relationships/oleObject" Target="../embeddings/oleObject49.bin"/><Relationship Id="rId5" Type="http://schemas.openxmlformats.org/officeDocument/2006/relationships/image" Target="../media/image57.emf"/><Relationship Id="rId4" Type="http://schemas.openxmlformats.org/officeDocument/2006/relationships/oleObject" Target="../embeddings/oleObject48.bin"/><Relationship Id="rId9" Type="http://schemas.openxmlformats.org/officeDocument/2006/relationships/image" Target="../media/image59.wmf"/></Relationships>
</file>

<file path=ppt/slides/_rels/slide28.xml.rels><?xml version="1.0" encoding="UTF-8" standalone="yes"?>
<Relationships xmlns="http://schemas.openxmlformats.org/package/2006/relationships"><Relationship Id="rId8" Type="http://schemas.openxmlformats.org/officeDocument/2006/relationships/oleObject" Target="../embeddings/oleObject53.bin"/><Relationship Id="rId3" Type="http://schemas.openxmlformats.org/officeDocument/2006/relationships/notesSlide" Target="../notesSlides/notesSlide28.xml"/><Relationship Id="rId7" Type="http://schemas.openxmlformats.org/officeDocument/2006/relationships/image" Target="../media/image61.wmf"/><Relationship Id="rId2" Type="http://schemas.openxmlformats.org/officeDocument/2006/relationships/slideLayout" Target="../slideLayouts/slideLayout57.xml"/><Relationship Id="rId1" Type="http://schemas.openxmlformats.org/officeDocument/2006/relationships/vmlDrawing" Target="../drawings/vmlDrawing19.vml"/><Relationship Id="rId6" Type="http://schemas.openxmlformats.org/officeDocument/2006/relationships/oleObject" Target="../embeddings/oleObject52.bin"/><Relationship Id="rId11" Type="http://schemas.openxmlformats.org/officeDocument/2006/relationships/image" Target="../media/image57.emf"/><Relationship Id="rId5" Type="http://schemas.openxmlformats.org/officeDocument/2006/relationships/image" Target="../media/image60.wmf"/><Relationship Id="rId10" Type="http://schemas.openxmlformats.org/officeDocument/2006/relationships/oleObject" Target="../embeddings/oleObject54.bin"/><Relationship Id="rId4" Type="http://schemas.openxmlformats.org/officeDocument/2006/relationships/oleObject" Target="../embeddings/oleObject51.bin"/><Relationship Id="rId9" Type="http://schemas.openxmlformats.org/officeDocument/2006/relationships/image" Target="../media/image62.wmf"/></Relationships>
</file>

<file path=ppt/slides/_rels/slide29.xml.rels><?xml version="1.0" encoding="UTF-8" standalone="yes"?>
<Relationships xmlns="http://schemas.openxmlformats.org/package/2006/relationships"><Relationship Id="rId8" Type="http://schemas.openxmlformats.org/officeDocument/2006/relationships/oleObject" Target="../embeddings/oleObject57.bin"/><Relationship Id="rId3" Type="http://schemas.openxmlformats.org/officeDocument/2006/relationships/notesSlide" Target="../notesSlides/notesSlide29.xml"/><Relationship Id="rId7" Type="http://schemas.openxmlformats.org/officeDocument/2006/relationships/image" Target="../media/image57.emf"/><Relationship Id="rId2" Type="http://schemas.openxmlformats.org/officeDocument/2006/relationships/slideLayout" Target="../slideLayouts/slideLayout57.xml"/><Relationship Id="rId1" Type="http://schemas.openxmlformats.org/officeDocument/2006/relationships/vmlDrawing" Target="../drawings/vmlDrawing20.vml"/><Relationship Id="rId6" Type="http://schemas.openxmlformats.org/officeDocument/2006/relationships/oleObject" Target="../embeddings/oleObject56.bin"/><Relationship Id="rId5" Type="http://schemas.openxmlformats.org/officeDocument/2006/relationships/image" Target="../media/image63.wmf"/><Relationship Id="rId4" Type="http://schemas.openxmlformats.org/officeDocument/2006/relationships/oleObject" Target="../embeddings/oleObject55.bin"/><Relationship Id="rId9" Type="http://schemas.openxmlformats.org/officeDocument/2006/relationships/image" Target="../media/image64.wmf"/></Relationships>
</file>

<file path=ppt/slides/_rels/slide3.xml.rels><?xml version="1.0" encoding="UTF-8" standalone="yes"?>
<Relationships xmlns="http://schemas.openxmlformats.org/package/2006/relationships"><Relationship Id="rId8" Type="http://schemas.openxmlformats.org/officeDocument/2006/relationships/oleObject" Target="../embeddings/oleObject3.bin"/><Relationship Id="rId3" Type="http://schemas.openxmlformats.org/officeDocument/2006/relationships/notesSlide" Target="../notesSlides/notesSlide3.xml"/><Relationship Id="rId7" Type="http://schemas.openxmlformats.org/officeDocument/2006/relationships/image" Target="../media/image11.wmf"/><Relationship Id="rId2" Type="http://schemas.openxmlformats.org/officeDocument/2006/relationships/slideLayout" Target="../slideLayouts/slideLayout57.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10.emf"/><Relationship Id="rId4" Type="http://schemas.openxmlformats.org/officeDocument/2006/relationships/oleObject" Target="../embeddings/oleObject1.bin"/><Relationship Id="rId9" Type="http://schemas.openxmlformats.org/officeDocument/2006/relationships/image" Target="../media/image12.emf"/></Relationships>
</file>

<file path=ppt/slides/_rels/slide3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0.xml"/><Relationship Id="rId1" Type="http://schemas.openxmlformats.org/officeDocument/2006/relationships/slideLayout" Target="../slideLayouts/slideLayout57.xml"/></Relationships>
</file>

<file path=ppt/slides/_rels/slide31.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notesSlide" Target="../notesSlides/notesSlide31.xml"/><Relationship Id="rId7" Type="http://schemas.openxmlformats.org/officeDocument/2006/relationships/image" Target="../media/image59.wmf"/><Relationship Id="rId2" Type="http://schemas.openxmlformats.org/officeDocument/2006/relationships/slideLayout" Target="../slideLayouts/slideLayout57.xml"/><Relationship Id="rId1" Type="http://schemas.openxmlformats.org/officeDocument/2006/relationships/vmlDrawing" Target="../drawings/vmlDrawing21.vml"/><Relationship Id="rId6" Type="http://schemas.openxmlformats.org/officeDocument/2006/relationships/oleObject" Target="../embeddings/oleObject59.bin"/><Relationship Id="rId5" Type="http://schemas.openxmlformats.org/officeDocument/2006/relationships/image" Target="../media/image58.wmf"/><Relationship Id="rId4" Type="http://schemas.openxmlformats.org/officeDocument/2006/relationships/oleObject" Target="../embeddings/oleObject58.bin"/></Relationships>
</file>

<file path=ppt/slides/_rels/slide32.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notesSlide" Target="../notesSlides/notesSlide32.xml"/><Relationship Id="rId7" Type="http://schemas.openxmlformats.org/officeDocument/2006/relationships/image" Target="../media/image59.wmf"/><Relationship Id="rId2" Type="http://schemas.openxmlformats.org/officeDocument/2006/relationships/slideLayout" Target="../slideLayouts/slideLayout57.xml"/><Relationship Id="rId1" Type="http://schemas.openxmlformats.org/officeDocument/2006/relationships/vmlDrawing" Target="../drawings/vmlDrawing22.vml"/><Relationship Id="rId6" Type="http://schemas.openxmlformats.org/officeDocument/2006/relationships/oleObject" Target="../embeddings/oleObject61.bin"/><Relationship Id="rId5" Type="http://schemas.openxmlformats.org/officeDocument/2006/relationships/image" Target="../media/image58.wmf"/><Relationship Id="rId10" Type="http://schemas.openxmlformats.org/officeDocument/2006/relationships/image" Target="../media/image57.emf"/><Relationship Id="rId4" Type="http://schemas.openxmlformats.org/officeDocument/2006/relationships/oleObject" Target="../embeddings/oleObject60.bin"/><Relationship Id="rId9" Type="http://schemas.openxmlformats.org/officeDocument/2006/relationships/oleObject" Target="../embeddings/oleObject62.bin"/></Relationships>
</file>

<file path=ppt/slides/_rels/slide3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3.xml"/><Relationship Id="rId1" Type="http://schemas.openxmlformats.org/officeDocument/2006/relationships/slideLayout" Target="../slideLayouts/slideLayout57.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57.xml"/><Relationship Id="rId1" Type="http://schemas.openxmlformats.org/officeDocument/2006/relationships/vmlDrawing" Target="../drawings/vmlDrawing23.vml"/><Relationship Id="rId5" Type="http://schemas.openxmlformats.org/officeDocument/2006/relationships/image" Target="../media/image65.emf"/><Relationship Id="rId4" Type="http://schemas.openxmlformats.org/officeDocument/2006/relationships/oleObject" Target="../embeddings/oleObject63.bin"/></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57.xml"/><Relationship Id="rId1" Type="http://schemas.openxmlformats.org/officeDocument/2006/relationships/vmlDrawing" Target="../drawings/vmlDrawing24.vml"/><Relationship Id="rId5" Type="http://schemas.openxmlformats.org/officeDocument/2006/relationships/image" Target="../media/image66.emf"/><Relationship Id="rId4" Type="http://schemas.openxmlformats.org/officeDocument/2006/relationships/oleObject" Target="../embeddings/oleObject64.bin"/></Relationships>
</file>

<file path=ppt/slides/_rels/slide3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6.xml"/><Relationship Id="rId1" Type="http://schemas.openxmlformats.org/officeDocument/2006/relationships/slideLayout" Target="../slideLayouts/slideLayout57.xml"/></Relationships>
</file>

<file path=ppt/slides/_rels/slide37.xml.rels><?xml version="1.0" encoding="UTF-8" standalone="yes"?>
<Relationships xmlns="http://schemas.openxmlformats.org/package/2006/relationships"><Relationship Id="rId8" Type="http://schemas.openxmlformats.org/officeDocument/2006/relationships/oleObject" Target="../embeddings/oleObject67.bin"/><Relationship Id="rId13" Type="http://schemas.openxmlformats.org/officeDocument/2006/relationships/image" Target="../media/image72.wmf"/><Relationship Id="rId18" Type="http://schemas.openxmlformats.org/officeDocument/2006/relationships/oleObject" Target="../embeddings/oleObject72.bin"/><Relationship Id="rId3" Type="http://schemas.openxmlformats.org/officeDocument/2006/relationships/notesSlide" Target="../notesSlides/notesSlide37.xml"/><Relationship Id="rId7" Type="http://schemas.openxmlformats.org/officeDocument/2006/relationships/image" Target="../media/image69.wmf"/><Relationship Id="rId12" Type="http://schemas.openxmlformats.org/officeDocument/2006/relationships/oleObject" Target="../embeddings/oleObject69.bin"/><Relationship Id="rId17" Type="http://schemas.openxmlformats.org/officeDocument/2006/relationships/image" Target="../media/image74.wmf"/><Relationship Id="rId2" Type="http://schemas.openxmlformats.org/officeDocument/2006/relationships/slideLayout" Target="../slideLayouts/slideLayout57.xml"/><Relationship Id="rId16" Type="http://schemas.openxmlformats.org/officeDocument/2006/relationships/oleObject" Target="../embeddings/oleObject71.bin"/><Relationship Id="rId1" Type="http://schemas.openxmlformats.org/officeDocument/2006/relationships/vmlDrawing" Target="../drawings/vmlDrawing25.vml"/><Relationship Id="rId6" Type="http://schemas.openxmlformats.org/officeDocument/2006/relationships/oleObject" Target="../embeddings/oleObject66.bin"/><Relationship Id="rId11" Type="http://schemas.openxmlformats.org/officeDocument/2006/relationships/image" Target="../media/image71.wmf"/><Relationship Id="rId5" Type="http://schemas.openxmlformats.org/officeDocument/2006/relationships/image" Target="../media/image68.wmf"/><Relationship Id="rId15" Type="http://schemas.openxmlformats.org/officeDocument/2006/relationships/image" Target="../media/image73.wmf"/><Relationship Id="rId10" Type="http://schemas.openxmlformats.org/officeDocument/2006/relationships/oleObject" Target="../embeddings/oleObject68.bin"/><Relationship Id="rId19" Type="http://schemas.openxmlformats.org/officeDocument/2006/relationships/image" Target="../media/image75.wmf"/><Relationship Id="rId4" Type="http://schemas.openxmlformats.org/officeDocument/2006/relationships/oleObject" Target="../embeddings/oleObject65.bin"/><Relationship Id="rId9" Type="http://schemas.openxmlformats.org/officeDocument/2006/relationships/image" Target="../media/image70.wmf"/><Relationship Id="rId14" Type="http://schemas.openxmlformats.org/officeDocument/2006/relationships/oleObject" Target="../embeddings/oleObject70.bin"/></Relationships>
</file>

<file path=ppt/slides/_rels/slide3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8.xml"/><Relationship Id="rId1" Type="http://schemas.openxmlformats.org/officeDocument/2006/relationships/slideLayout" Target="../slideLayouts/slideLayout57.xml"/></Relationships>
</file>

<file path=ppt/slides/_rels/slide3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9.xml"/><Relationship Id="rId1" Type="http://schemas.openxmlformats.org/officeDocument/2006/relationships/slideLayout" Target="../slideLayouts/slideLayout57.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57.xml"/><Relationship Id="rId1" Type="http://schemas.openxmlformats.org/officeDocument/2006/relationships/vmlDrawing" Target="../drawings/vmlDrawing2.vml"/><Relationship Id="rId5" Type="http://schemas.openxmlformats.org/officeDocument/2006/relationships/image" Target="../media/image13.emf"/><Relationship Id="rId4" Type="http://schemas.openxmlformats.org/officeDocument/2006/relationships/oleObject" Target="../embeddings/oleObject4.bin"/></Relationships>
</file>

<file path=ppt/slides/_rels/slide40.xml.rels><?xml version="1.0" encoding="UTF-8" standalone="yes"?>
<Relationships xmlns="http://schemas.openxmlformats.org/package/2006/relationships"><Relationship Id="rId8" Type="http://schemas.openxmlformats.org/officeDocument/2006/relationships/image" Target="../media/image78.wmf"/><Relationship Id="rId3" Type="http://schemas.openxmlformats.org/officeDocument/2006/relationships/notesSlide" Target="../notesSlides/notesSlide40.xml"/><Relationship Id="rId7" Type="http://schemas.openxmlformats.org/officeDocument/2006/relationships/oleObject" Target="../embeddings/oleObject74.bin"/><Relationship Id="rId2" Type="http://schemas.openxmlformats.org/officeDocument/2006/relationships/slideLayout" Target="../slideLayouts/slideLayout57.xml"/><Relationship Id="rId1" Type="http://schemas.openxmlformats.org/officeDocument/2006/relationships/vmlDrawing" Target="../drawings/vmlDrawing26.vml"/><Relationship Id="rId6" Type="http://schemas.openxmlformats.org/officeDocument/2006/relationships/image" Target="../media/image77.wmf"/><Relationship Id="rId5" Type="http://schemas.openxmlformats.org/officeDocument/2006/relationships/oleObject" Target="../embeddings/oleObject73.bin"/><Relationship Id="rId4" Type="http://schemas.openxmlformats.org/officeDocument/2006/relationships/image" Target="../media/image79.png"/></Relationships>
</file>

<file path=ppt/slides/_rels/slide4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41.xml"/><Relationship Id="rId1" Type="http://schemas.openxmlformats.org/officeDocument/2006/relationships/slideLayout" Target="../slideLayouts/slideLayout57.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2.xml"/><Relationship Id="rId7" Type="http://schemas.openxmlformats.org/officeDocument/2006/relationships/image" Target="../media/image82.wmf"/><Relationship Id="rId2" Type="http://schemas.openxmlformats.org/officeDocument/2006/relationships/slideLayout" Target="../slideLayouts/slideLayout57.xml"/><Relationship Id="rId1" Type="http://schemas.openxmlformats.org/officeDocument/2006/relationships/vmlDrawing" Target="../drawings/vmlDrawing27.vml"/><Relationship Id="rId6" Type="http://schemas.openxmlformats.org/officeDocument/2006/relationships/oleObject" Target="../embeddings/oleObject76.bin"/><Relationship Id="rId5" Type="http://schemas.openxmlformats.org/officeDocument/2006/relationships/image" Target="../media/image81.wmf"/><Relationship Id="rId4" Type="http://schemas.openxmlformats.org/officeDocument/2006/relationships/oleObject" Target="../embeddings/oleObject75.bin"/></Relationships>
</file>

<file path=ppt/slides/_rels/slide43.xml.rels><?xml version="1.0" encoding="UTF-8" standalone="yes"?>
<Relationships xmlns="http://schemas.openxmlformats.org/package/2006/relationships"><Relationship Id="rId8" Type="http://schemas.openxmlformats.org/officeDocument/2006/relationships/oleObject" Target="../embeddings/oleObject79.bin"/><Relationship Id="rId3" Type="http://schemas.openxmlformats.org/officeDocument/2006/relationships/notesSlide" Target="../notesSlides/notesSlide43.xml"/><Relationship Id="rId7" Type="http://schemas.openxmlformats.org/officeDocument/2006/relationships/image" Target="../media/image81.wmf"/><Relationship Id="rId2" Type="http://schemas.openxmlformats.org/officeDocument/2006/relationships/slideLayout" Target="../slideLayouts/slideLayout57.xml"/><Relationship Id="rId1" Type="http://schemas.openxmlformats.org/officeDocument/2006/relationships/vmlDrawing" Target="../drawings/vmlDrawing28.vml"/><Relationship Id="rId6" Type="http://schemas.openxmlformats.org/officeDocument/2006/relationships/oleObject" Target="../embeddings/oleObject78.bin"/><Relationship Id="rId5" Type="http://schemas.openxmlformats.org/officeDocument/2006/relationships/image" Target="../media/image83.wmf"/><Relationship Id="rId4" Type="http://schemas.openxmlformats.org/officeDocument/2006/relationships/oleObject" Target="../embeddings/oleObject77.bin"/><Relationship Id="rId9" Type="http://schemas.openxmlformats.org/officeDocument/2006/relationships/image" Target="../media/image82.wmf"/></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4.xml"/><Relationship Id="rId7" Type="http://schemas.openxmlformats.org/officeDocument/2006/relationships/image" Target="../media/image82.wmf"/><Relationship Id="rId2" Type="http://schemas.openxmlformats.org/officeDocument/2006/relationships/slideLayout" Target="../slideLayouts/slideLayout57.xml"/><Relationship Id="rId1" Type="http://schemas.openxmlformats.org/officeDocument/2006/relationships/vmlDrawing" Target="../drawings/vmlDrawing29.vml"/><Relationship Id="rId6" Type="http://schemas.openxmlformats.org/officeDocument/2006/relationships/oleObject" Target="../embeddings/oleObject81.bin"/><Relationship Id="rId5" Type="http://schemas.openxmlformats.org/officeDocument/2006/relationships/image" Target="../media/image81.wmf"/><Relationship Id="rId4" Type="http://schemas.openxmlformats.org/officeDocument/2006/relationships/oleObject" Target="../embeddings/oleObject80.bin"/></Relationships>
</file>

<file path=ppt/slides/_rels/slide45.xml.rels><?xml version="1.0" encoding="UTF-8" standalone="yes"?>
<Relationships xmlns="http://schemas.openxmlformats.org/package/2006/relationships"><Relationship Id="rId8" Type="http://schemas.openxmlformats.org/officeDocument/2006/relationships/oleObject" Target="../embeddings/oleObject84.bin"/><Relationship Id="rId3" Type="http://schemas.openxmlformats.org/officeDocument/2006/relationships/notesSlide" Target="../notesSlides/notesSlide45.xml"/><Relationship Id="rId7" Type="http://schemas.openxmlformats.org/officeDocument/2006/relationships/image" Target="../media/image82.wmf"/><Relationship Id="rId2" Type="http://schemas.openxmlformats.org/officeDocument/2006/relationships/slideLayout" Target="../slideLayouts/slideLayout57.xml"/><Relationship Id="rId1" Type="http://schemas.openxmlformats.org/officeDocument/2006/relationships/vmlDrawing" Target="../drawings/vmlDrawing30.vml"/><Relationship Id="rId6" Type="http://schemas.openxmlformats.org/officeDocument/2006/relationships/oleObject" Target="../embeddings/oleObject83.bin"/><Relationship Id="rId11" Type="http://schemas.openxmlformats.org/officeDocument/2006/relationships/image" Target="../media/image85.wmf"/><Relationship Id="rId5" Type="http://schemas.openxmlformats.org/officeDocument/2006/relationships/image" Target="../media/image81.wmf"/><Relationship Id="rId10" Type="http://schemas.openxmlformats.org/officeDocument/2006/relationships/oleObject" Target="../embeddings/oleObject85.bin"/><Relationship Id="rId4" Type="http://schemas.openxmlformats.org/officeDocument/2006/relationships/oleObject" Target="../embeddings/oleObject82.bin"/><Relationship Id="rId9" Type="http://schemas.openxmlformats.org/officeDocument/2006/relationships/image" Target="../media/image84.wmf"/></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57.xml"/><Relationship Id="rId1" Type="http://schemas.openxmlformats.org/officeDocument/2006/relationships/vmlDrawing" Target="../drawings/vmlDrawing31.vml"/><Relationship Id="rId6" Type="http://schemas.openxmlformats.org/officeDocument/2006/relationships/image" Target="../media/image80.png"/><Relationship Id="rId5" Type="http://schemas.openxmlformats.org/officeDocument/2006/relationships/image" Target="../media/image86.wmf"/><Relationship Id="rId4" Type="http://schemas.openxmlformats.org/officeDocument/2006/relationships/oleObject" Target="../embeddings/oleObject86.bin"/></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57.xml"/><Relationship Id="rId1" Type="http://schemas.openxmlformats.org/officeDocument/2006/relationships/vmlDrawing" Target="../drawings/vmlDrawing32.vml"/><Relationship Id="rId5" Type="http://schemas.openxmlformats.org/officeDocument/2006/relationships/image" Target="../media/image87.emf"/><Relationship Id="rId4" Type="http://schemas.openxmlformats.org/officeDocument/2006/relationships/oleObject" Target="../embeddings/oleObject87.bin"/></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57.xml"/><Relationship Id="rId1" Type="http://schemas.openxmlformats.org/officeDocument/2006/relationships/vmlDrawing" Target="../drawings/vmlDrawing33.vml"/><Relationship Id="rId6" Type="http://schemas.openxmlformats.org/officeDocument/2006/relationships/image" Target="../media/image88.wmf"/><Relationship Id="rId5" Type="http://schemas.openxmlformats.org/officeDocument/2006/relationships/oleObject" Target="../embeddings/oleObject88.bin"/><Relationship Id="rId4" Type="http://schemas.openxmlformats.org/officeDocument/2006/relationships/image" Target="../media/image80.png"/></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57.xml"/><Relationship Id="rId1" Type="http://schemas.openxmlformats.org/officeDocument/2006/relationships/vmlDrawing" Target="../drawings/vmlDrawing34.vml"/><Relationship Id="rId6" Type="http://schemas.openxmlformats.org/officeDocument/2006/relationships/image" Target="../media/image89.wmf"/><Relationship Id="rId5" Type="http://schemas.openxmlformats.org/officeDocument/2006/relationships/oleObject" Target="../embeddings/oleObject89.bin"/><Relationship Id="rId4" Type="http://schemas.openxmlformats.org/officeDocument/2006/relationships/image" Target="../media/image90.png"/></Relationships>
</file>

<file path=ppt/slides/_rels/slide5.xml.rels><?xml version="1.0" encoding="UTF-8" standalone="yes"?>
<Relationships xmlns="http://schemas.openxmlformats.org/package/2006/relationships"><Relationship Id="rId8" Type="http://schemas.openxmlformats.org/officeDocument/2006/relationships/oleObject" Target="../embeddings/oleObject7.bin"/><Relationship Id="rId3" Type="http://schemas.openxmlformats.org/officeDocument/2006/relationships/notesSlide" Target="../notesSlides/notesSlide5.xml"/><Relationship Id="rId7" Type="http://schemas.openxmlformats.org/officeDocument/2006/relationships/image" Target="../media/image13.emf"/><Relationship Id="rId2" Type="http://schemas.openxmlformats.org/officeDocument/2006/relationships/slideLayout" Target="../slideLayouts/slideLayout57.xml"/><Relationship Id="rId1" Type="http://schemas.openxmlformats.org/officeDocument/2006/relationships/vmlDrawing" Target="../drawings/vmlDrawing3.vml"/><Relationship Id="rId6" Type="http://schemas.openxmlformats.org/officeDocument/2006/relationships/oleObject" Target="../embeddings/oleObject6.bin"/><Relationship Id="rId5" Type="http://schemas.openxmlformats.org/officeDocument/2006/relationships/image" Target="../media/image14.wmf"/><Relationship Id="rId4" Type="http://schemas.openxmlformats.org/officeDocument/2006/relationships/oleObject" Target="../embeddings/oleObject5.bin"/><Relationship Id="rId9" Type="http://schemas.openxmlformats.org/officeDocument/2006/relationships/image" Target="../media/image15.emf"/></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57.xml"/><Relationship Id="rId1" Type="http://schemas.openxmlformats.org/officeDocument/2006/relationships/vmlDrawing" Target="../drawings/vmlDrawing35.vml"/><Relationship Id="rId5" Type="http://schemas.openxmlformats.org/officeDocument/2006/relationships/image" Target="../media/image91.wmf"/><Relationship Id="rId4" Type="http://schemas.openxmlformats.org/officeDocument/2006/relationships/oleObject" Target="../embeddings/oleObject90.bin"/></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51.xml"/><Relationship Id="rId7" Type="http://schemas.openxmlformats.org/officeDocument/2006/relationships/image" Target="../media/image93.wmf"/><Relationship Id="rId2" Type="http://schemas.openxmlformats.org/officeDocument/2006/relationships/slideLayout" Target="../slideLayouts/slideLayout57.xml"/><Relationship Id="rId1" Type="http://schemas.openxmlformats.org/officeDocument/2006/relationships/vmlDrawing" Target="../drawings/vmlDrawing36.vml"/><Relationship Id="rId6" Type="http://schemas.openxmlformats.org/officeDocument/2006/relationships/oleObject" Target="../embeddings/oleObject92.bin"/><Relationship Id="rId5" Type="http://schemas.openxmlformats.org/officeDocument/2006/relationships/image" Target="../media/image92.wmf"/><Relationship Id="rId4" Type="http://schemas.openxmlformats.org/officeDocument/2006/relationships/oleObject" Target="../embeddings/oleObject91.bin"/></Relationships>
</file>

<file path=ppt/slides/_rels/slide52.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notesSlide" Target="../notesSlides/notesSlide52.xml"/><Relationship Id="rId7" Type="http://schemas.openxmlformats.org/officeDocument/2006/relationships/image" Target="../media/image93.wmf"/><Relationship Id="rId2" Type="http://schemas.openxmlformats.org/officeDocument/2006/relationships/slideLayout" Target="../slideLayouts/slideLayout57.xml"/><Relationship Id="rId1" Type="http://schemas.openxmlformats.org/officeDocument/2006/relationships/vmlDrawing" Target="../drawings/vmlDrawing37.vml"/><Relationship Id="rId6" Type="http://schemas.openxmlformats.org/officeDocument/2006/relationships/oleObject" Target="../embeddings/oleObject94.bin"/><Relationship Id="rId5" Type="http://schemas.openxmlformats.org/officeDocument/2006/relationships/image" Target="../media/image94.wmf"/><Relationship Id="rId4" Type="http://schemas.openxmlformats.org/officeDocument/2006/relationships/oleObject" Target="../embeddings/oleObject93.bin"/></Relationships>
</file>

<file path=ppt/slides/_rels/slide53.xml.rels><?xml version="1.0" encoding="UTF-8" standalone="yes"?>
<Relationships xmlns="http://schemas.openxmlformats.org/package/2006/relationships"><Relationship Id="rId8" Type="http://schemas.openxmlformats.org/officeDocument/2006/relationships/oleObject" Target="../embeddings/oleObject97.bin"/><Relationship Id="rId3" Type="http://schemas.openxmlformats.org/officeDocument/2006/relationships/notesSlide" Target="../notesSlides/notesSlide53.xml"/><Relationship Id="rId7" Type="http://schemas.openxmlformats.org/officeDocument/2006/relationships/image" Target="../media/image97.wmf"/><Relationship Id="rId2" Type="http://schemas.openxmlformats.org/officeDocument/2006/relationships/slideLayout" Target="../slideLayouts/slideLayout57.xml"/><Relationship Id="rId1" Type="http://schemas.openxmlformats.org/officeDocument/2006/relationships/vmlDrawing" Target="../drawings/vmlDrawing38.vml"/><Relationship Id="rId6" Type="http://schemas.openxmlformats.org/officeDocument/2006/relationships/oleObject" Target="../embeddings/oleObject96.bin"/><Relationship Id="rId5" Type="http://schemas.openxmlformats.org/officeDocument/2006/relationships/image" Target="../media/image96.emf"/><Relationship Id="rId4" Type="http://schemas.openxmlformats.org/officeDocument/2006/relationships/oleObject" Target="../embeddings/oleObject95.bin"/><Relationship Id="rId9" Type="http://schemas.openxmlformats.org/officeDocument/2006/relationships/image" Target="../media/image98.wmf"/></Relationships>
</file>

<file path=ppt/slides/_rels/slide54.xml.rels><?xml version="1.0" encoding="UTF-8" standalone="yes"?>
<Relationships xmlns="http://schemas.openxmlformats.org/package/2006/relationships"><Relationship Id="rId8" Type="http://schemas.openxmlformats.org/officeDocument/2006/relationships/oleObject" Target="../embeddings/oleObject100.bin"/><Relationship Id="rId3" Type="http://schemas.openxmlformats.org/officeDocument/2006/relationships/notesSlide" Target="../notesSlides/notesSlide54.xml"/><Relationship Id="rId7" Type="http://schemas.openxmlformats.org/officeDocument/2006/relationships/image" Target="../media/image100.wmf"/><Relationship Id="rId2" Type="http://schemas.openxmlformats.org/officeDocument/2006/relationships/slideLayout" Target="../slideLayouts/slideLayout57.xml"/><Relationship Id="rId1" Type="http://schemas.openxmlformats.org/officeDocument/2006/relationships/vmlDrawing" Target="../drawings/vmlDrawing39.vml"/><Relationship Id="rId6" Type="http://schemas.openxmlformats.org/officeDocument/2006/relationships/oleObject" Target="../embeddings/oleObject99.bin"/><Relationship Id="rId11" Type="http://schemas.openxmlformats.org/officeDocument/2006/relationships/image" Target="../media/image102.emf"/><Relationship Id="rId5" Type="http://schemas.openxmlformats.org/officeDocument/2006/relationships/image" Target="../media/image99.wmf"/><Relationship Id="rId10" Type="http://schemas.openxmlformats.org/officeDocument/2006/relationships/oleObject" Target="../embeddings/oleObject101.bin"/><Relationship Id="rId4" Type="http://schemas.openxmlformats.org/officeDocument/2006/relationships/oleObject" Target="../embeddings/oleObject98.bin"/><Relationship Id="rId9" Type="http://schemas.openxmlformats.org/officeDocument/2006/relationships/image" Target="../media/image101.wmf"/></Relationships>
</file>

<file path=ppt/slides/_rels/slide55.xml.rels><?xml version="1.0" encoding="UTF-8" standalone="yes"?>
<Relationships xmlns="http://schemas.openxmlformats.org/package/2006/relationships"><Relationship Id="rId8" Type="http://schemas.openxmlformats.org/officeDocument/2006/relationships/oleObject" Target="../embeddings/oleObject104.bin"/><Relationship Id="rId3" Type="http://schemas.openxmlformats.org/officeDocument/2006/relationships/notesSlide" Target="../notesSlides/notesSlide55.xml"/><Relationship Id="rId7" Type="http://schemas.openxmlformats.org/officeDocument/2006/relationships/image" Target="../media/image104.wmf"/><Relationship Id="rId2" Type="http://schemas.openxmlformats.org/officeDocument/2006/relationships/slideLayout" Target="../slideLayouts/slideLayout57.xml"/><Relationship Id="rId1" Type="http://schemas.openxmlformats.org/officeDocument/2006/relationships/vmlDrawing" Target="../drawings/vmlDrawing40.vml"/><Relationship Id="rId6" Type="http://schemas.openxmlformats.org/officeDocument/2006/relationships/oleObject" Target="../embeddings/oleObject103.bin"/><Relationship Id="rId11" Type="http://schemas.openxmlformats.org/officeDocument/2006/relationships/image" Target="../media/image106.wmf"/><Relationship Id="rId5" Type="http://schemas.openxmlformats.org/officeDocument/2006/relationships/image" Target="../media/image103.emf"/><Relationship Id="rId10" Type="http://schemas.openxmlformats.org/officeDocument/2006/relationships/oleObject" Target="../embeddings/oleObject105.bin"/><Relationship Id="rId4" Type="http://schemas.openxmlformats.org/officeDocument/2006/relationships/oleObject" Target="../embeddings/oleObject102.bin"/><Relationship Id="rId9" Type="http://schemas.openxmlformats.org/officeDocument/2006/relationships/image" Target="../media/image105.wmf"/></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56.xml"/><Relationship Id="rId7" Type="http://schemas.openxmlformats.org/officeDocument/2006/relationships/image" Target="../media/image108.emf"/><Relationship Id="rId2" Type="http://schemas.openxmlformats.org/officeDocument/2006/relationships/slideLayout" Target="../slideLayouts/slideLayout57.xml"/><Relationship Id="rId1" Type="http://schemas.openxmlformats.org/officeDocument/2006/relationships/vmlDrawing" Target="../drawings/vmlDrawing41.vml"/><Relationship Id="rId6" Type="http://schemas.openxmlformats.org/officeDocument/2006/relationships/oleObject" Target="../embeddings/oleObject107.bin"/><Relationship Id="rId5" Type="http://schemas.openxmlformats.org/officeDocument/2006/relationships/image" Target="../media/image107.wmf"/><Relationship Id="rId4" Type="http://schemas.openxmlformats.org/officeDocument/2006/relationships/oleObject" Target="../embeddings/oleObject106.bin"/></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57.xml"/><Relationship Id="rId1" Type="http://schemas.openxmlformats.org/officeDocument/2006/relationships/vmlDrawing" Target="../drawings/vmlDrawing42.vml"/><Relationship Id="rId5" Type="http://schemas.openxmlformats.org/officeDocument/2006/relationships/image" Target="../media/image109.png"/><Relationship Id="rId4" Type="http://schemas.openxmlformats.org/officeDocument/2006/relationships/oleObject" Target="../embeddings/oleObject108.bin"/></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57.xml"/><Relationship Id="rId1" Type="http://schemas.openxmlformats.org/officeDocument/2006/relationships/vmlDrawing" Target="../drawings/vmlDrawing43.vml"/><Relationship Id="rId5" Type="http://schemas.openxmlformats.org/officeDocument/2006/relationships/image" Target="../media/image110.emf"/><Relationship Id="rId4" Type="http://schemas.openxmlformats.org/officeDocument/2006/relationships/oleObject" Target="../embeddings/oleObject109.bin"/></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5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7.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57.xml"/></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61.xml"/><Relationship Id="rId2" Type="http://schemas.openxmlformats.org/officeDocument/2006/relationships/slideLayout" Target="../slideLayouts/slideLayout57.xml"/><Relationship Id="rId1" Type="http://schemas.openxmlformats.org/officeDocument/2006/relationships/vmlDrawing" Target="../drawings/vmlDrawing44.vml"/><Relationship Id="rId6" Type="http://schemas.openxmlformats.org/officeDocument/2006/relationships/oleObject" Target="../embeddings/oleObject111.bin"/><Relationship Id="rId5" Type="http://schemas.openxmlformats.org/officeDocument/2006/relationships/image" Target="../media/image109.png"/><Relationship Id="rId4" Type="http://schemas.openxmlformats.org/officeDocument/2006/relationships/oleObject" Target="../embeddings/oleObject110.bin"/></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62.xml"/><Relationship Id="rId2" Type="http://schemas.openxmlformats.org/officeDocument/2006/relationships/slideLayout" Target="../slideLayouts/slideLayout57.xml"/><Relationship Id="rId1" Type="http://schemas.openxmlformats.org/officeDocument/2006/relationships/vmlDrawing" Target="../drawings/vmlDrawing45.vml"/><Relationship Id="rId5" Type="http://schemas.openxmlformats.org/officeDocument/2006/relationships/image" Target="../media/image111.png"/><Relationship Id="rId4" Type="http://schemas.openxmlformats.org/officeDocument/2006/relationships/oleObject" Target="../embeddings/oleObject112.bin"/></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63.xml"/><Relationship Id="rId2" Type="http://schemas.openxmlformats.org/officeDocument/2006/relationships/slideLayout" Target="../slideLayouts/slideLayout57.xml"/><Relationship Id="rId1" Type="http://schemas.openxmlformats.org/officeDocument/2006/relationships/vmlDrawing" Target="../drawings/vmlDrawing46.vml"/><Relationship Id="rId5" Type="http://schemas.openxmlformats.org/officeDocument/2006/relationships/image" Target="../media/image112.png"/><Relationship Id="rId4" Type="http://schemas.openxmlformats.org/officeDocument/2006/relationships/oleObject" Target="../embeddings/oleObject113.bin"/></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64.xml"/><Relationship Id="rId2" Type="http://schemas.openxmlformats.org/officeDocument/2006/relationships/slideLayout" Target="../slideLayouts/slideLayout57.xml"/><Relationship Id="rId1" Type="http://schemas.openxmlformats.org/officeDocument/2006/relationships/vmlDrawing" Target="../drawings/vmlDrawing47.vml"/><Relationship Id="rId5" Type="http://schemas.openxmlformats.org/officeDocument/2006/relationships/image" Target="../media/image113.wmf"/><Relationship Id="rId4" Type="http://schemas.openxmlformats.org/officeDocument/2006/relationships/oleObject" Target="../embeddings/oleObject114.bin"/></Relationships>
</file>

<file path=ppt/slides/_rels/slide65.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65.xml"/><Relationship Id="rId1" Type="http://schemas.openxmlformats.org/officeDocument/2006/relationships/slideLayout" Target="../slideLayouts/slideLayout57.xml"/></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66.xml"/><Relationship Id="rId2" Type="http://schemas.openxmlformats.org/officeDocument/2006/relationships/slideLayout" Target="../slideLayouts/slideLayout57.xml"/><Relationship Id="rId1" Type="http://schemas.openxmlformats.org/officeDocument/2006/relationships/vmlDrawing" Target="../drawings/vmlDrawing48.vml"/><Relationship Id="rId5" Type="http://schemas.openxmlformats.org/officeDocument/2006/relationships/image" Target="../media/image115.emf"/><Relationship Id="rId4" Type="http://schemas.openxmlformats.org/officeDocument/2006/relationships/oleObject" Target="../embeddings/oleObject115.bin"/></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67.xml"/><Relationship Id="rId2" Type="http://schemas.openxmlformats.org/officeDocument/2006/relationships/slideLayout" Target="../slideLayouts/slideLayout57.xml"/><Relationship Id="rId1" Type="http://schemas.openxmlformats.org/officeDocument/2006/relationships/vmlDrawing" Target="../drawings/vmlDrawing49.vml"/><Relationship Id="rId6" Type="http://schemas.openxmlformats.org/officeDocument/2006/relationships/image" Target="../media/image111.png"/><Relationship Id="rId5" Type="http://schemas.openxmlformats.org/officeDocument/2006/relationships/oleObject" Target="../embeddings/oleObject116.bin"/><Relationship Id="rId4" Type="http://schemas.openxmlformats.org/officeDocument/2006/relationships/image" Target="../media/image114.png"/></Relationships>
</file>

<file path=ppt/slides/_rels/slide68.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68.xml"/><Relationship Id="rId1" Type="http://schemas.openxmlformats.org/officeDocument/2006/relationships/slideLayout" Target="../slideLayouts/slideLayout57.xml"/></Relationships>
</file>

<file path=ppt/slides/_rels/slide69.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69.xml"/><Relationship Id="rId1" Type="http://schemas.openxmlformats.org/officeDocument/2006/relationships/slideLayout" Target="../slideLayouts/slideLayout57.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7" Type="http://schemas.openxmlformats.org/officeDocument/2006/relationships/image" Target="../media/image17.wmf"/><Relationship Id="rId2" Type="http://schemas.openxmlformats.org/officeDocument/2006/relationships/slideLayout" Target="../slideLayouts/slideLayout57.xml"/><Relationship Id="rId1" Type="http://schemas.openxmlformats.org/officeDocument/2006/relationships/vmlDrawing" Target="../drawings/vmlDrawing4.vml"/><Relationship Id="rId6" Type="http://schemas.openxmlformats.org/officeDocument/2006/relationships/oleObject" Target="../embeddings/oleObject9.bin"/><Relationship Id="rId5" Type="http://schemas.openxmlformats.org/officeDocument/2006/relationships/image" Target="../media/image16.emf"/><Relationship Id="rId4" Type="http://schemas.openxmlformats.org/officeDocument/2006/relationships/oleObject" Target="../embeddings/oleObject8.bin"/></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70.xml"/><Relationship Id="rId2" Type="http://schemas.openxmlformats.org/officeDocument/2006/relationships/slideLayout" Target="../slideLayouts/slideLayout57.xml"/><Relationship Id="rId1" Type="http://schemas.openxmlformats.org/officeDocument/2006/relationships/vmlDrawing" Target="../drawings/vmlDrawing50.vml"/><Relationship Id="rId5" Type="http://schemas.openxmlformats.org/officeDocument/2006/relationships/image" Target="../media/image116.emf"/><Relationship Id="rId4" Type="http://schemas.openxmlformats.org/officeDocument/2006/relationships/oleObject" Target="../embeddings/oleObject117.bin"/></Relationships>
</file>

<file path=ppt/slides/_rels/slide71.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71.xml"/><Relationship Id="rId1" Type="http://schemas.openxmlformats.org/officeDocument/2006/relationships/slideLayout" Target="../slideLayouts/slideLayout57.xml"/></Relationships>
</file>

<file path=ppt/slides/_rels/slide72.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72.xml"/><Relationship Id="rId1" Type="http://schemas.openxmlformats.org/officeDocument/2006/relationships/slideLayout" Target="../slideLayouts/slideLayout57.xml"/></Relationships>
</file>

<file path=ppt/slides/_rels/slide73.xml.rels><?xml version="1.0" encoding="UTF-8" standalone="yes"?>
<Relationships xmlns="http://schemas.openxmlformats.org/package/2006/relationships"><Relationship Id="rId3" Type="http://schemas.openxmlformats.org/officeDocument/2006/relationships/notesSlide" Target="../notesSlides/notesSlide73.xml"/><Relationship Id="rId7" Type="http://schemas.openxmlformats.org/officeDocument/2006/relationships/image" Target="../media/image120.png"/><Relationship Id="rId2" Type="http://schemas.openxmlformats.org/officeDocument/2006/relationships/slideLayout" Target="../slideLayouts/slideLayout57.xml"/><Relationship Id="rId1" Type="http://schemas.openxmlformats.org/officeDocument/2006/relationships/vmlDrawing" Target="../drawings/vmlDrawing51.vml"/><Relationship Id="rId6" Type="http://schemas.openxmlformats.org/officeDocument/2006/relationships/image" Target="../media/image118.png"/><Relationship Id="rId5" Type="http://schemas.openxmlformats.org/officeDocument/2006/relationships/image" Target="../media/image119.wmf"/><Relationship Id="rId4" Type="http://schemas.openxmlformats.org/officeDocument/2006/relationships/oleObject" Target="../embeddings/oleObject118.bin"/></Relationships>
</file>

<file path=ppt/slides/_rels/slide74.xml.rels><?xml version="1.0" encoding="UTF-8" standalone="yes"?>
<Relationships xmlns="http://schemas.openxmlformats.org/package/2006/relationships"><Relationship Id="rId8" Type="http://schemas.openxmlformats.org/officeDocument/2006/relationships/oleObject" Target="../embeddings/oleObject121.bin"/><Relationship Id="rId13" Type="http://schemas.openxmlformats.org/officeDocument/2006/relationships/image" Target="../media/image125.wmf"/><Relationship Id="rId3" Type="http://schemas.openxmlformats.org/officeDocument/2006/relationships/notesSlide" Target="../notesSlides/notesSlide74.xml"/><Relationship Id="rId7" Type="http://schemas.openxmlformats.org/officeDocument/2006/relationships/image" Target="../media/image122.wmf"/><Relationship Id="rId12" Type="http://schemas.openxmlformats.org/officeDocument/2006/relationships/oleObject" Target="../embeddings/oleObject123.bin"/><Relationship Id="rId2" Type="http://schemas.openxmlformats.org/officeDocument/2006/relationships/slideLayout" Target="../slideLayouts/slideLayout57.xml"/><Relationship Id="rId1" Type="http://schemas.openxmlformats.org/officeDocument/2006/relationships/vmlDrawing" Target="../drawings/vmlDrawing52.vml"/><Relationship Id="rId6" Type="http://schemas.openxmlformats.org/officeDocument/2006/relationships/oleObject" Target="../embeddings/oleObject120.bin"/><Relationship Id="rId11" Type="http://schemas.openxmlformats.org/officeDocument/2006/relationships/image" Target="../media/image124.wmf"/><Relationship Id="rId5" Type="http://schemas.openxmlformats.org/officeDocument/2006/relationships/image" Target="../media/image121.wmf"/><Relationship Id="rId10" Type="http://schemas.openxmlformats.org/officeDocument/2006/relationships/oleObject" Target="../embeddings/oleObject122.bin"/><Relationship Id="rId4" Type="http://schemas.openxmlformats.org/officeDocument/2006/relationships/oleObject" Target="../embeddings/oleObject119.bin"/><Relationship Id="rId9" Type="http://schemas.openxmlformats.org/officeDocument/2006/relationships/image" Target="../media/image123.wmf"/><Relationship Id="rId14" Type="http://schemas.openxmlformats.org/officeDocument/2006/relationships/image" Target="../media/image118.png"/></Relationships>
</file>

<file path=ppt/slides/_rels/slide75.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75.xml"/><Relationship Id="rId1" Type="http://schemas.openxmlformats.org/officeDocument/2006/relationships/slideLayout" Target="../slideLayouts/slideLayout57.xml"/></Relationships>
</file>

<file path=ppt/slides/_rels/slide76.xml.rels><?xml version="1.0" encoding="UTF-8" standalone="yes"?>
<Relationships xmlns="http://schemas.openxmlformats.org/package/2006/relationships"><Relationship Id="rId3" Type="http://schemas.openxmlformats.org/officeDocument/2006/relationships/notesSlide" Target="../notesSlides/notesSlide76.xml"/><Relationship Id="rId2" Type="http://schemas.openxmlformats.org/officeDocument/2006/relationships/slideLayout" Target="../slideLayouts/slideLayout57.xml"/><Relationship Id="rId1" Type="http://schemas.openxmlformats.org/officeDocument/2006/relationships/vmlDrawing" Target="../drawings/vmlDrawing53.vml"/><Relationship Id="rId6" Type="http://schemas.openxmlformats.org/officeDocument/2006/relationships/image" Target="../media/image126.wmf"/><Relationship Id="rId5" Type="http://schemas.openxmlformats.org/officeDocument/2006/relationships/oleObject" Target="../embeddings/oleObject124.bin"/><Relationship Id="rId4" Type="http://schemas.openxmlformats.org/officeDocument/2006/relationships/image" Target="../media/image120.png"/></Relationships>
</file>

<file path=ppt/slides/_rels/slide77.xml.rels><?xml version="1.0" encoding="UTF-8" standalone="yes"?>
<Relationships xmlns="http://schemas.openxmlformats.org/package/2006/relationships"><Relationship Id="rId3" Type="http://schemas.openxmlformats.org/officeDocument/2006/relationships/notesSlide" Target="../notesSlides/notesSlide77.xml"/><Relationship Id="rId2" Type="http://schemas.openxmlformats.org/officeDocument/2006/relationships/slideLayout" Target="../slideLayouts/slideLayout57.xml"/><Relationship Id="rId1" Type="http://schemas.openxmlformats.org/officeDocument/2006/relationships/vmlDrawing" Target="../drawings/vmlDrawing54.vml"/><Relationship Id="rId6" Type="http://schemas.openxmlformats.org/officeDocument/2006/relationships/image" Target="../media/image118.png"/><Relationship Id="rId5" Type="http://schemas.openxmlformats.org/officeDocument/2006/relationships/image" Target="../media/image127.wmf"/><Relationship Id="rId4" Type="http://schemas.openxmlformats.org/officeDocument/2006/relationships/oleObject" Target="../embeddings/oleObject125.bin"/></Relationships>
</file>

<file path=ppt/slides/_rels/slide78.xml.rels><?xml version="1.0" encoding="UTF-8" standalone="yes"?>
<Relationships xmlns="http://schemas.openxmlformats.org/package/2006/relationships"><Relationship Id="rId3" Type="http://schemas.openxmlformats.org/officeDocument/2006/relationships/notesSlide" Target="../notesSlides/notesSlide78.xml"/><Relationship Id="rId7" Type="http://schemas.openxmlformats.org/officeDocument/2006/relationships/image" Target="../media/image129.wmf"/><Relationship Id="rId2" Type="http://schemas.openxmlformats.org/officeDocument/2006/relationships/slideLayout" Target="../slideLayouts/slideLayout57.xml"/><Relationship Id="rId1" Type="http://schemas.openxmlformats.org/officeDocument/2006/relationships/vmlDrawing" Target="../drawings/vmlDrawing55.vml"/><Relationship Id="rId6" Type="http://schemas.openxmlformats.org/officeDocument/2006/relationships/oleObject" Target="../embeddings/oleObject127.bin"/><Relationship Id="rId5" Type="http://schemas.openxmlformats.org/officeDocument/2006/relationships/image" Target="../media/image128.wmf"/><Relationship Id="rId4" Type="http://schemas.openxmlformats.org/officeDocument/2006/relationships/oleObject" Target="../embeddings/oleObject126.bin"/></Relationships>
</file>

<file path=ppt/slides/_rels/slide79.xml.rels><?xml version="1.0" encoding="UTF-8" standalone="yes"?>
<Relationships xmlns="http://schemas.openxmlformats.org/package/2006/relationships"><Relationship Id="rId8" Type="http://schemas.openxmlformats.org/officeDocument/2006/relationships/image" Target="../media/image131.wmf"/><Relationship Id="rId3" Type="http://schemas.openxmlformats.org/officeDocument/2006/relationships/notesSlide" Target="../notesSlides/notesSlide79.xml"/><Relationship Id="rId7" Type="http://schemas.openxmlformats.org/officeDocument/2006/relationships/oleObject" Target="../embeddings/oleObject129.bin"/><Relationship Id="rId2" Type="http://schemas.openxmlformats.org/officeDocument/2006/relationships/slideLayout" Target="../slideLayouts/slideLayout57.xml"/><Relationship Id="rId1" Type="http://schemas.openxmlformats.org/officeDocument/2006/relationships/vmlDrawing" Target="../drawings/vmlDrawing56.vml"/><Relationship Id="rId6" Type="http://schemas.openxmlformats.org/officeDocument/2006/relationships/image" Target="../media/image130.wmf"/><Relationship Id="rId5" Type="http://schemas.openxmlformats.org/officeDocument/2006/relationships/oleObject" Target="../embeddings/oleObject128.bin"/><Relationship Id="rId4" Type="http://schemas.openxmlformats.org/officeDocument/2006/relationships/image" Target="../media/image118.png"/></Relationships>
</file>

<file path=ppt/slides/_rels/slide8.xml.rels><?xml version="1.0" encoding="UTF-8" standalone="yes"?>
<Relationships xmlns="http://schemas.openxmlformats.org/package/2006/relationships"><Relationship Id="rId8" Type="http://schemas.openxmlformats.org/officeDocument/2006/relationships/oleObject" Target="../embeddings/oleObject12.bin"/><Relationship Id="rId3" Type="http://schemas.openxmlformats.org/officeDocument/2006/relationships/notesSlide" Target="../notesSlides/notesSlide8.xml"/><Relationship Id="rId7" Type="http://schemas.openxmlformats.org/officeDocument/2006/relationships/image" Target="../media/image19.wmf"/><Relationship Id="rId2" Type="http://schemas.openxmlformats.org/officeDocument/2006/relationships/slideLayout" Target="../slideLayouts/slideLayout57.xml"/><Relationship Id="rId1" Type="http://schemas.openxmlformats.org/officeDocument/2006/relationships/vmlDrawing" Target="../drawings/vmlDrawing5.vml"/><Relationship Id="rId6" Type="http://schemas.openxmlformats.org/officeDocument/2006/relationships/oleObject" Target="../embeddings/oleObject11.bin"/><Relationship Id="rId5" Type="http://schemas.openxmlformats.org/officeDocument/2006/relationships/image" Target="../media/image18.emf"/><Relationship Id="rId4" Type="http://schemas.openxmlformats.org/officeDocument/2006/relationships/oleObject" Target="../embeddings/oleObject10.bin"/><Relationship Id="rId9" Type="http://schemas.openxmlformats.org/officeDocument/2006/relationships/image" Target="../media/image20.wmf"/></Relationships>
</file>

<file path=ppt/slides/_rels/slide80.xml.rels><?xml version="1.0" encoding="UTF-8" standalone="yes"?>
<Relationships xmlns="http://schemas.openxmlformats.org/package/2006/relationships"><Relationship Id="rId3" Type="http://schemas.openxmlformats.org/officeDocument/2006/relationships/notesSlide" Target="../notesSlides/notesSlide80.xml"/><Relationship Id="rId7" Type="http://schemas.openxmlformats.org/officeDocument/2006/relationships/image" Target="../media/image133.wmf"/><Relationship Id="rId2" Type="http://schemas.openxmlformats.org/officeDocument/2006/relationships/slideLayout" Target="../slideLayouts/slideLayout57.xml"/><Relationship Id="rId1" Type="http://schemas.openxmlformats.org/officeDocument/2006/relationships/vmlDrawing" Target="../drawings/vmlDrawing57.vml"/><Relationship Id="rId6" Type="http://schemas.openxmlformats.org/officeDocument/2006/relationships/oleObject" Target="../embeddings/oleObject131.bin"/><Relationship Id="rId5" Type="http://schemas.openxmlformats.org/officeDocument/2006/relationships/image" Target="../media/image132.emf"/><Relationship Id="rId4" Type="http://schemas.openxmlformats.org/officeDocument/2006/relationships/oleObject" Target="../embeddings/oleObject130.bin"/></Relationships>
</file>

<file path=ppt/slides/_rels/slide81.xml.rels><?xml version="1.0" encoding="UTF-8" standalone="yes"?>
<Relationships xmlns="http://schemas.openxmlformats.org/package/2006/relationships"><Relationship Id="rId3" Type="http://schemas.openxmlformats.org/officeDocument/2006/relationships/notesSlide" Target="../notesSlides/notesSlide81.xml"/><Relationship Id="rId7" Type="http://schemas.openxmlformats.org/officeDocument/2006/relationships/image" Target="../media/image135.wmf"/><Relationship Id="rId2" Type="http://schemas.openxmlformats.org/officeDocument/2006/relationships/slideLayout" Target="../slideLayouts/slideLayout57.xml"/><Relationship Id="rId1" Type="http://schemas.openxmlformats.org/officeDocument/2006/relationships/vmlDrawing" Target="../drawings/vmlDrawing58.vml"/><Relationship Id="rId6" Type="http://schemas.openxmlformats.org/officeDocument/2006/relationships/oleObject" Target="../embeddings/oleObject133.bin"/><Relationship Id="rId5" Type="http://schemas.openxmlformats.org/officeDocument/2006/relationships/image" Target="../media/image134.wmf"/><Relationship Id="rId4" Type="http://schemas.openxmlformats.org/officeDocument/2006/relationships/oleObject" Target="../embeddings/oleObject132.bin"/></Relationships>
</file>

<file path=ppt/slides/_rels/slide82.xml.rels><?xml version="1.0" encoding="UTF-8" standalone="yes"?>
<Relationships xmlns="http://schemas.openxmlformats.org/package/2006/relationships"><Relationship Id="rId3" Type="http://schemas.openxmlformats.org/officeDocument/2006/relationships/notesSlide" Target="../notesSlides/notesSlide82.xml"/><Relationship Id="rId2" Type="http://schemas.openxmlformats.org/officeDocument/2006/relationships/slideLayout" Target="../slideLayouts/slideLayout57.xml"/><Relationship Id="rId1" Type="http://schemas.openxmlformats.org/officeDocument/2006/relationships/vmlDrawing" Target="../drawings/vmlDrawing59.vml"/><Relationship Id="rId5" Type="http://schemas.openxmlformats.org/officeDocument/2006/relationships/image" Target="../media/image136.emf"/><Relationship Id="rId4" Type="http://schemas.openxmlformats.org/officeDocument/2006/relationships/oleObject" Target="../embeddings/oleObject134.bin"/></Relationships>
</file>

<file path=ppt/slides/_rels/slide83.xml.rels><?xml version="1.0" encoding="UTF-8" standalone="yes"?>
<Relationships xmlns="http://schemas.openxmlformats.org/package/2006/relationships"><Relationship Id="rId8" Type="http://schemas.openxmlformats.org/officeDocument/2006/relationships/oleObject" Target="../embeddings/oleObject137.bin"/><Relationship Id="rId3" Type="http://schemas.openxmlformats.org/officeDocument/2006/relationships/notesSlide" Target="../notesSlides/notesSlide83.xml"/><Relationship Id="rId7" Type="http://schemas.openxmlformats.org/officeDocument/2006/relationships/image" Target="../media/image138.wmf"/><Relationship Id="rId2" Type="http://schemas.openxmlformats.org/officeDocument/2006/relationships/slideLayout" Target="../slideLayouts/slideLayout57.xml"/><Relationship Id="rId1" Type="http://schemas.openxmlformats.org/officeDocument/2006/relationships/vmlDrawing" Target="../drawings/vmlDrawing60.vml"/><Relationship Id="rId6" Type="http://schemas.openxmlformats.org/officeDocument/2006/relationships/oleObject" Target="../embeddings/oleObject136.bin"/><Relationship Id="rId5" Type="http://schemas.openxmlformats.org/officeDocument/2006/relationships/image" Target="../media/image137.emf"/><Relationship Id="rId4" Type="http://schemas.openxmlformats.org/officeDocument/2006/relationships/oleObject" Target="../embeddings/oleObject135.bin"/><Relationship Id="rId9" Type="http://schemas.openxmlformats.org/officeDocument/2006/relationships/image" Target="../media/image139.wmf"/></Relationships>
</file>

<file path=ppt/slides/_rels/slide84.xml.rels><?xml version="1.0" encoding="UTF-8" standalone="yes"?>
<Relationships xmlns="http://schemas.openxmlformats.org/package/2006/relationships"><Relationship Id="rId8" Type="http://schemas.openxmlformats.org/officeDocument/2006/relationships/oleObject" Target="../embeddings/oleObject140.bin"/><Relationship Id="rId3" Type="http://schemas.openxmlformats.org/officeDocument/2006/relationships/notesSlide" Target="../notesSlides/notesSlide84.xml"/><Relationship Id="rId7" Type="http://schemas.openxmlformats.org/officeDocument/2006/relationships/image" Target="../media/image138.wmf"/><Relationship Id="rId12" Type="http://schemas.openxmlformats.org/officeDocument/2006/relationships/image" Target="../media/image141.wmf"/><Relationship Id="rId2" Type="http://schemas.openxmlformats.org/officeDocument/2006/relationships/slideLayout" Target="../slideLayouts/slideLayout57.xml"/><Relationship Id="rId1" Type="http://schemas.openxmlformats.org/officeDocument/2006/relationships/vmlDrawing" Target="../drawings/vmlDrawing61.vml"/><Relationship Id="rId6" Type="http://schemas.openxmlformats.org/officeDocument/2006/relationships/oleObject" Target="../embeddings/oleObject139.bin"/><Relationship Id="rId11" Type="http://schemas.openxmlformats.org/officeDocument/2006/relationships/oleObject" Target="../embeddings/oleObject141.bin"/><Relationship Id="rId5" Type="http://schemas.openxmlformats.org/officeDocument/2006/relationships/image" Target="../media/image140.wmf"/><Relationship Id="rId10" Type="http://schemas.openxmlformats.org/officeDocument/2006/relationships/image" Target="../media/image120.png"/><Relationship Id="rId4" Type="http://schemas.openxmlformats.org/officeDocument/2006/relationships/oleObject" Target="../embeddings/oleObject138.bin"/><Relationship Id="rId9" Type="http://schemas.openxmlformats.org/officeDocument/2006/relationships/image" Target="../media/image139.wmf"/></Relationships>
</file>

<file path=ppt/slides/_rels/slide85.xml.rels><?xml version="1.0" encoding="UTF-8" standalone="yes"?>
<Relationships xmlns="http://schemas.openxmlformats.org/package/2006/relationships"><Relationship Id="rId3" Type="http://schemas.openxmlformats.org/officeDocument/2006/relationships/notesSlide" Target="../notesSlides/notesSlide85.xml"/><Relationship Id="rId7" Type="http://schemas.openxmlformats.org/officeDocument/2006/relationships/image" Target="../media/image140.wmf"/><Relationship Id="rId2" Type="http://schemas.openxmlformats.org/officeDocument/2006/relationships/slideLayout" Target="../slideLayouts/slideLayout57.xml"/><Relationship Id="rId1" Type="http://schemas.openxmlformats.org/officeDocument/2006/relationships/vmlDrawing" Target="../drawings/vmlDrawing62.vml"/><Relationship Id="rId6" Type="http://schemas.openxmlformats.org/officeDocument/2006/relationships/oleObject" Target="../embeddings/oleObject143.bin"/><Relationship Id="rId5" Type="http://schemas.openxmlformats.org/officeDocument/2006/relationships/image" Target="../media/image142.emf"/><Relationship Id="rId4" Type="http://schemas.openxmlformats.org/officeDocument/2006/relationships/oleObject" Target="../embeddings/oleObject142.bin"/></Relationships>
</file>

<file path=ppt/slides/_rels/slide86.xml.rels><?xml version="1.0" encoding="UTF-8" standalone="yes"?>
<Relationships xmlns="http://schemas.openxmlformats.org/package/2006/relationships"><Relationship Id="rId3" Type="http://schemas.openxmlformats.org/officeDocument/2006/relationships/notesSlide" Target="../notesSlides/notesSlide86.xml"/><Relationship Id="rId2" Type="http://schemas.openxmlformats.org/officeDocument/2006/relationships/slideLayout" Target="../slideLayouts/slideLayout57.xml"/><Relationship Id="rId1" Type="http://schemas.openxmlformats.org/officeDocument/2006/relationships/vmlDrawing" Target="../drawings/vmlDrawing63.vml"/><Relationship Id="rId5" Type="http://schemas.openxmlformats.org/officeDocument/2006/relationships/image" Target="../media/image143.wmf"/><Relationship Id="rId4" Type="http://schemas.openxmlformats.org/officeDocument/2006/relationships/oleObject" Target="../embeddings/oleObject144.bin"/></Relationships>
</file>

<file path=ppt/slides/_rels/slide87.xml.rels><?xml version="1.0" encoding="UTF-8" standalone="yes"?>
<Relationships xmlns="http://schemas.openxmlformats.org/package/2006/relationships"><Relationship Id="rId3" Type="http://schemas.openxmlformats.org/officeDocument/2006/relationships/notesSlide" Target="../notesSlides/notesSlide87.xml"/><Relationship Id="rId2" Type="http://schemas.openxmlformats.org/officeDocument/2006/relationships/slideLayout" Target="../slideLayouts/slideLayout57.xml"/><Relationship Id="rId1" Type="http://schemas.openxmlformats.org/officeDocument/2006/relationships/vmlDrawing" Target="../drawings/vmlDrawing64.vml"/><Relationship Id="rId6" Type="http://schemas.openxmlformats.org/officeDocument/2006/relationships/image" Target="../media/image144.png"/><Relationship Id="rId5" Type="http://schemas.openxmlformats.org/officeDocument/2006/relationships/image" Target="../media/image143.wmf"/><Relationship Id="rId4" Type="http://schemas.openxmlformats.org/officeDocument/2006/relationships/oleObject" Target="../embeddings/oleObject145.bin"/></Relationships>
</file>

<file path=ppt/slides/_rels/slide88.xml.rels><?xml version="1.0" encoding="UTF-8" standalone="yes"?>
<Relationships xmlns="http://schemas.openxmlformats.org/package/2006/relationships"><Relationship Id="rId3" Type="http://schemas.openxmlformats.org/officeDocument/2006/relationships/notesSlide" Target="../notesSlides/notesSlide88.xml"/><Relationship Id="rId2" Type="http://schemas.openxmlformats.org/officeDocument/2006/relationships/slideLayout" Target="../slideLayouts/slideLayout57.xml"/><Relationship Id="rId1" Type="http://schemas.openxmlformats.org/officeDocument/2006/relationships/vmlDrawing" Target="../drawings/vmlDrawing65.vml"/><Relationship Id="rId5" Type="http://schemas.openxmlformats.org/officeDocument/2006/relationships/image" Target="../media/image145.wmf"/><Relationship Id="rId4" Type="http://schemas.openxmlformats.org/officeDocument/2006/relationships/oleObject" Target="../embeddings/oleObject146.bin"/></Relationships>
</file>

<file path=ppt/slides/_rels/slide89.xml.rels><?xml version="1.0" encoding="UTF-8" standalone="yes"?>
<Relationships xmlns="http://schemas.openxmlformats.org/package/2006/relationships"><Relationship Id="rId3" Type="http://schemas.openxmlformats.org/officeDocument/2006/relationships/notesSlide" Target="../notesSlides/notesSlide89.xml"/><Relationship Id="rId7" Type="http://schemas.openxmlformats.org/officeDocument/2006/relationships/image" Target="../media/image147.wmf"/><Relationship Id="rId2" Type="http://schemas.openxmlformats.org/officeDocument/2006/relationships/slideLayout" Target="../slideLayouts/slideLayout57.xml"/><Relationship Id="rId1" Type="http://schemas.openxmlformats.org/officeDocument/2006/relationships/vmlDrawing" Target="../drawings/vmlDrawing66.vml"/><Relationship Id="rId6" Type="http://schemas.openxmlformats.org/officeDocument/2006/relationships/oleObject" Target="../embeddings/oleObject148.bin"/><Relationship Id="rId5" Type="http://schemas.openxmlformats.org/officeDocument/2006/relationships/image" Target="../media/image146.emf"/><Relationship Id="rId4" Type="http://schemas.openxmlformats.org/officeDocument/2006/relationships/oleObject" Target="../embeddings/oleObject147.bin"/></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57.xml"/><Relationship Id="rId1" Type="http://schemas.openxmlformats.org/officeDocument/2006/relationships/vmlDrawing" Target="../drawings/vmlDrawing6.vml"/><Relationship Id="rId5" Type="http://schemas.openxmlformats.org/officeDocument/2006/relationships/image" Target="../media/image21.emf"/><Relationship Id="rId4" Type="http://schemas.openxmlformats.org/officeDocument/2006/relationships/oleObject" Target="../embeddings/oleObject13.bin"/></Relationships>
</file>

<file path=ppt/slides/_rels/slide90.xml.rels><?xml version="1.0" encoding="UTF-8" standalone="yes"?>
<Relationships xmlns="http://schemas.openxmlformats.org/package/2006/relationships"><Relationship Id="rId3" Type="http://schemas.openxmlformats.org/officeDocument/2006/relationships/notesSlide" Target="../notesSlides/notesSlide90.xml"/><Relationship Id="rId2" Type="http://schemas.openxmlformats.org/officeDocument/2006/relationships/slideLayout" Target="../slideLayouts/slideLayout57.xml"/><Relationship Id="rId1" Type="http://schemas.openxmlformats.org/officeDocument/2006/relationships/vmlDrawing" Target="../drawings/vmlDrawing67.vml"/><Relationship Id="rId6" Type="http://schemas.openxmlformats.org/officeDocument/2006/relationships/image" Target="../media/image149.png"/><Relationship Id="rId5" Type="http://schemas.openxmlformats.org/officeDocument/2006/relationships/image" Target="../media/image148.wmf"/><Relationship Id="rId4" Type="http://schemas.openxmlformats.org/officeDocument/2006/relationships/oleObject" Target="../embeddings/oleObject149.bin"/></Relationships>
</file>

<file path=ppt/slides/_rels/slide91.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91.xml"/><Relationship Id="rId1" Type="http://schemas.openxmlformats.org/officeDocument/2006/relationships/slideLayout" Target="../slideLayouts/slideLayout57.xml"/></Relationships>
</file>

<file path=ppt/slides/_rels/slide92.xml.rels><?xml version="1.0" encoding="UTF-8" standalone="yes"?>
<Relationships xmlns="http://schemas.openxmlformats.org/package/2006/relationships"><Relationship Id="rId3" Type="http://schemas.openxmlformats.org/officeDocument/2006/relationships/notesSlide" Target="../notesSlides/notesSlide92.xml"/><Relationship Id="rId2" Type="http://schemas.openxmlformats.org/officeDocument/2006/relationships/slideLayout" Target="../slideLayouts/slideLayout57.xml"/><Relationship Id="rId1" Type="http://schemas.openxmlformats.org/officeDocument/2006/relationships/vmlDrawing" Target="../drawings/vmlDrawing68.vml"/><Relationship Id="rId6" Type="http://schemas.openxmlformats.org/officeDocument/2006/relationships/image" Target="../media/image150.png"/><Relationship Id="rId5" Type="http://schemas.openxmlformats.org/officeDocument/2006/relationships/image" Target="../media/image151.wmf"/><Relationship Id="rId4" Type="http://schemas.openxmlformats.org/officeDocument/2006/relationships/oleObject" Target="../embeddings/oleObject150.bin"/></Relationships>
</file>

<file path=ppt/slides/_rels/slide93.xml.rels><?xml version="1.0" encoding="UTF-8" standalone="yes"?>
<Relationships xmlns="http://schemas.openxmlformats.org/package/2006/relationships"><Relationship Id="rId3" Type="http://schemas.openxmlformats.org/officeDocument/2006/relationships/notesSlide" Target="../notesSlides/notesSlide93.xml"/><Relationship Id="rId2" Type="http://schemas.openxmlformats.org/officeDocument/2006/relationships/slideLayout" Target="../slideLayouts/slideLayout57.xml"/><Relationship Id="rId1" Type="http://schemas.openxmlformats.org/officeDocument/2006/relationships/vmlDrawing" Target="../drawings/vmlDrawing69.vml"/><Relationship Id="rId5" Type="http://schemas.openxmlformats.org/officeDocument/2006/relationships/image" Target="../media/image152.wmf"/><Relationship Id="rId4" Type="http://schemas.openxmlformats.org/officeDocument/2006/relationships/oleObject" Target="../embeddings/oleObject151.bin"/></Relationships>
</file>

<file path=ppt/slides/_rels/slide94.xml.rels><?xml version="1.0" encoding="UTF-8" standalone="yes"?>
<Relationships xmlns="http://schemas.openxmlformats.org/package/2006/relationships"><Relationship Id="rId8" Type="http://schemas.openxmlformats.org/officeDocument/2006/relationships/oleObject" Target="../embeddings/oleObject154.bin"/><Relationship Id="rId3" Type="http://schemas.openxmlformats.org/officeDocument/2006/relationships/notesSlide" Target="../notesSlides/notesSlide94.xml"/><Relationship Id="rId7" Type="http://schemas.openxmlformats.org/officeDocument/2006/relationships/image" Target="../media/image153.wmf"/><Relationship Id="rId2" Type="http://schemas.openxmlformats.org/officeDocument/2006/relationships/slideLayout" Target="../slideLayouts/slideLayout57.xml"/><Relationship Id="rId1" Type="http://schemas.openxmlformats.org/officeDocument/2006/relationships/vmlDrawing" Target="../drawings/vmlDrawing70.vml"/><Relationship Id="rId6" Type="http://schemas.openxmlformats.org/officeDocument/2006/relationships/oleObject" Target="../embeddings/oleObject153.bin"/><Relationship Id="rId5" Type="http://schemas.openxmlformats.org/officeDocument/2006/relationships/image" Target="../media/image152.wmf"/><Relationship Id="rId4" Type="http://schemas.openxmlformats.org/officeDocument/2006/relationships/oleObject" Target="../embeddings/oleObject152.bin"/><Relationship Id="rId9" Type="http://schemas.openxmlformats.org/officeDocument/2006/relationships/image" Target="../media/image154.wmf"/></Relationships>
</file>

<file path=ppt/slides/_rels/slide95.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95.xml"/><Relationship Id="rId1" Type="http://schemas.openxmlformats.org/officeDocument/2006/relationships/slideLayout" Target="../slideLayouts/slideLayout57.xml"/></Relationships>
</file>

<file path=ppt/slides/_rels/slide96.xml.rels><?xml version="1.0" encoding="UTF-8" standalone="yes"?>
<Relationships xmlns="http://schemas.openxmlformats.org/package/2006/relationships"><Relationship Id="rId8" Type="http://schemas.openxmlformats.org/officeDocument/2006/relationships/image" Target="../media/image157.wmf"/><Relationship Id="rId3" Type="http://schemas.openxmlformats.org/officeDocument/2006/relationships/notesSlide" Target="../notesSlides/notesSlide96.xml"/><Relationship Id="rId7" Type="http://schemas.openxmlformats.org/officeDocument/2006/relationships/oleObject" Target="../embeddings/oleObject156.bin"/><Relationship Id="rId2" Type="http://schemas.openxmlformats.org/officeDocument/2006/relationships/slideLayout" Target="../slideLayouts/slideLayout57.xml"/><Relationship Id="rId1" Type="http://schemas.openxmlformats.org/officeDocument/2006/relationships/vmlDrawing" Target="../drawings/vmlDrawing71.vml"/><Relationship Id="rId6" Type="http://schemas.openxmlformats.org/officeDocument/2006/relationships/image" Target="../media/image156.wmf"/><Relationship Id="rId5" Type="http://schemas.openxmlformats.org/officeDocument/2006/relationships/oleObject" Target="../embeddings/oleObject155.bin"/><Relationship Id="rId4" Type="http://schemas.openxmlformats.org/officeDocument/2006/relationships/image" Target="../media/image155.png"/></Relationships>
</file>

<file path=ppt/slides/_rels/slide97.xml.rels><?xml version="1.0" encoding="UTF-8" standalone="yes"?>
<Relationships xmlns="http://schemas.openxmlformats.org/package/2006/relationships"><Relationship Id="rId3" Type="http://schemas.openxmlformats.org/officeDocument/2006/relationships/notesSlide" Target="../notesSlides/notesSlide97.xml"/><Relationship Id="rId2" Type="http://schemas.openxmlformats.org/officeDocument/2006/relationships/slideLayout" Target="../slideLayouts/slideLayout57.xml"/><Relationship Id="rId1" Type="http://schemas.openxmlformats.org/officeDocument/2006/relationships/vmlDrawing" Target="../drawings/vmlDrawing72.vml"/><Relationship Id="rId5" Type="http://schemas.openxmlformats.org/officeDocument/2006/relationships/image" Target="../media/image158.emf"/><Relationship Id="rId4" Type="http://schemas.openxmlformats.org/officeDocument/2006/relationships/oleObject" Target="../embeddings/oleObject157.bin"/></Relationships>
</file>

<file path=ppt/slides/_rels/slide98.xml.rels><?xml version="1.0" encoding="UTF-8" standalone="yes"?>
<Relationships xmlns="http://schemas.openxmlformats.org/package/2006/relationships"><Relationship Id="rId3" Type="http://schemas.openxmlformats.org/officeDocument/2006/relationships/notesSlide" Target="../notesSlides/notesSlide98.xml"/><Relationship Id="rId2" Type="http://schemas.openxmlformats.org/officeDocument/2006/relationships/slideLayout" Target="../slideLayouts/slideLayout57.xml"/><Relationship Id="rId1" Type="http://schemas.openxmlformats.org/officeDocument/2006/relationships/vmlDrawing" Target="../drawings/vmlDrawing73.vml"/><Relationship Id="rId5" Type="http://schemas.openxmlformats.org/officeDocument/2006/relationships/image" Target="../media/image159.emf"/><Relationship Id="rId4" Type="http://schemas.openxmlformats.org/officeDocument/2006/relationships/oleObject" Target="../embeddings/oleObject158.bin"/></Relationships>
</file>

<file path=ppt/slides/_rels/slide99.xml.rels><?xml version="1.0" encoding="UTF-8" standalone="yes"?>
<Relationships xmlns="http://schemas.openxmlformats.org/package/2006/relationships"><Relationship Id="rId3" Type="http://schemas.openxmlformats.org/officeDocument/2006/relationships/notesSlide" Target="../notesSlides/notesSlide99.xml"/><Relationship Id="rId7" Type="http://schemas.openxmlformats.org/officeDocument/2006/relationships/image" Target="../media/image160.wmf"/><Relationship Id="rId2" Type="http://schemas.openxmlformats.org/officeDocument/2006/relationships/slideLayout" Target="../slideLayouts/slideLayout57.xml"/><Relationship Id="rId1" Type="http://schemas.openxmlformats.org/officeDocument/2006/relationships/vmlDrawing" Target="../drawings/vmlDrawing74.vml"/><Relationship Id="rId6" Type="http://schemas.openxmlformats.org/officeDocument/2006/relationships/oleObject" Target="../embeddings/oleObject160.bin"/><Relationship Id="rId5" Type="http://schemas.openxmlformats.org/officeDocument/2006/relationships/image" Target="../media/image159.emf"/><Relationship Id="rId4" Type="http://schemas.openxmlformats.org/officeDocument/2006/relationships/oleObject" Target="../embeddings/oleObject159.bin"/></Relationships>
</file>

<file path=ppt/slides/slide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a:xfrm>
            <a:off x="1676400" y="304800"/>
            <a:ext cx="5867400" cy="609600"/>
          </a:xfrm>
          <a:ln/>
          <a:extLst>
            <a:ext uri="{91240B29-F687-4F45-9708-019B960494DF}">
              <a14:hiddenLine xmlns:a14="http://schemas.microsoft.com/office/drawing/2010/main" w="57150" cmpd="thickThin">
                <a:solidFill>
                  <a:schemeClr val="tx1"/>
                </a:solidFill>
                <a:miter lim="800000"/>
                <a:headEnd/>
                <a:tailEnd/>
              </a14:hiddenLine>
            </a:ext>
          </a:extLst>
        </p:spPr>
        <p:txBody>
          <a:bodyPr/>
          <a:lstStyle/>
          <a:p>
            <a:r>
              <a:rPr lang="zh-CN" altLang="en-US" sz="4000" b="1" u="sng">
                <a:effectLst>
                  <a:outerShdw blurRad="38100" dist="38100" dir="2700000" algn="tl">
                    <a:srgbClr val="FFFFFF"/>
                  </a:outerShdw>
                </a:effectLst>
                <a:latin typeface="楷体_GB2312" pitchFamily="49" charset="-122"/>
                <a:ea typeface="楷体_GB2312" pitchFamily="49" charset="-122"/>
              </a:rPr>
              <a:t>第三章 组合逻辑电路</a:t>
            </a:r>
          </a:p>
        </p:txBody>
      </p:sp>
      <p:sp>
        <p:nvSpPr>
          <p:cNvPr id="3077" name="Text Box 5"/>
          <p:cNvSpPr txBox="1">
            <a:spLocks noChangeArrowheads="1"/>
          </p:cNvSpPr>
          <p:nvPr/>
        </p:nvSpPr>
        <p:spPr bwMode="auto">
          <a:xfrm>
            <a:off x="250825" y="908050"/>
            <a:ext cx="19812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3200" u="sng">
                <a:solidFill>
                  <a:schemeClr val="tx2"/>
                </a:solidFill>
                <a:effectLst>
                  <a:outerShdw blurRad="38100" dist="38100" dir="2700000" algn="tl">
                    <a:srgbClr val="FFFFFF"/>
                  </a:outerShdw>
                </a:effectLst>
                <a:latin typeface="楷体_GB2312" pitchFamily="49" charset="-122"/>
              </a:rPr>
              <a:t>内容提要</a:t>
            </a:r>
          </a:p>
        </p:txBody>
      </p:sp>
      <p:sp>
        <p:nvSpPr>
          <p:cNvPr id="3079" name="Text Box 7"/>
          <p:cNvSpPr txBox="1">
            <a:spLocks noChangeArrowheads="1"/>
          </p:cNvSpPr>
          <p:nvPr/>
        </p:nvSpPr>
        <p:spPr bwMode="auto">
          <a:xfrm>
            <a:off x="152400" y="1524000"/>
            <a:ext cx="8991600" cy="180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a:latin typeface="楷体_GB2312" pitchFamily="49" charset="-122"/>
              </a:rPr>
              <a:t>    </a:t>
            </a:r>
            <a:r>
              <a:rPr lang="zh-CN" altLang="en-US">
                <a:latin typeface="楷体_GB2312" pitchFamily="49" charset="-122"/>
              </a:rPr>
              <a:t>本章重点介绍组合逻辑电路的特点、分析与设计。在此基础上，介绍常用的集成组合逻辑电路。最后介绍组合逻辑电路上存在地竞争－冒险现象，产生的原因及消除的方法。</a:t>
            </a:r>
          </a:p>
        </p:txBody>
      </p:sp>
      <p:sp>
        <p:nvSpPr>
          <p:cNvPr id="3081" name="Text Box 9"/>
          <p:cNvSpPr txBox="1">
            <a:spLocks noChangeArrowheads="1"/>
          </p:cNvSpPr>
          <p:nvPr/>
        </p:nvSpPr>
        <p:spPr bwMode="auto">
          <a:xfrm>
            <a:off x="250825" y="3352800"/>
            <a:ext cx="8713788" cy="2654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a:latin typeface="楷体_GB2312" pitchFamily="49" charset="-122"/>
              </a:rPr>
              <a:t>    </a:t>
            </a:r>
            <a:r>
              <a:rPr lang="zh-CN" altLang="en-US">
                <a:latin typeface="楷体_GB2312" pitchFamily="49" charset="-122"/>
              </a:rPr>
              <a:t>在这一章中，应能在给定电路的情况下，分析其逻辑功能；也可在给定逻辑要求的情况下，用逻辑电路实现。另外对于集成组合逻辑电路，如编码器、译码器、数据选择器等，应了解其电路的逻辑功能、输出输入的逻辑关系、利用它们实现逻辑功能。</a:t>
            </a:r>
            <a:r>
              <a:rPr lang="zh-CN" altLang="en-US" i="1" u="sng">
                <a:solidFill>
                  <a:schemeClr val="tx2"/>
                </a:solidFill>
                <a:latin typeface="楷体_GB2312" pitchFamily="49" charset="-122"/>
              </a:rPr>
              <a:t>重点是译码器和数据选择器。</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3074"/>
                                        </p:tgtEl>
                                        <p:attrNameLst>
                                          <p:attrName>style.visibility</p:attrName>
                                        </p:attrNameLst>
                                      </p:cBhvr>
                                      <p:to>
                                        <p:strVal val="visible"/>
                                      </p:to>
                                    </p:set>
                                    <p:anim calcmode="lin" valueType="num">
                                      <p:cBhvr>
                                        <p:cTn id="7" dur="1000" fill="hold"/>
                                        <p:tgtEl>
                                          <p:spTgt spid="3074"/>
                                        </p:tgtEl>
                                        <p:attrNameLst>
                                          <p:attrName>ppt_w</p:attrName>
                                        </p:attrNameLst>
                                      </p:cBhvr>
                                      <p:tavLst>
                                        <p:tav tm="0">
                                          <p:val>
                                            <p:fltVal val="0"/>
                                          </p:val>
                                        </p:tav>
                                        <p:tav tm="100000">
                                          <p:val>
                                            <p:strVal val="#ppt_w"/>
                                          </p:val>
                                        </p:tav>
                                      </p:tavLst>
                                    </p:anim>
                                    <p:anim calcmode="lin" valueType="num">
                                      <p:cBhvr>
                                        <p:cTn id="8" dur="1000" fill="hold"/>
                                        <p:tgtEl>
                                          <p:spTgt spid="3074"/>
                                        </p:tgtEl>
                                        <p:attrNameLst>
                                          <p:attrName>ppt_h</p:attrName>
                                        </p:attrNameLst>
                                      </p:cBhvr>
                                      <p:tavLst>
                                        <p:tav tm="0">
                                          <p:val>
                                            <p:fltVal val="0"/>
                                          </p:val>
                                        </p:tav>
                                        <p:tav tm="100000">
                                          <p:val>
                                            <p:strVal val="#ppt_h"/>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9" presetClass="entr" presetSubtype="0" fill="hold" grpId="0" nodeType="clickEffect">
                                  <p:stCondLst>
                                    <p:cond delay="0"/>
                                  </p:stCondLst>
                                  <p:childTnLst>
                                    <p:set>
                                      <p:cBhvr>
                                        <p:cTn id="12" dur="1" fill="hold">
                                          <p:stCondLst>
                                            <p:cond delay="0"/>
                                          </p:stCondLst>
                                        </p:cTn>
                                        <p:tgtEl>
                                          <p:spTgt spid="3077"/>
                                        </p:tgtEl>
                                        <p:attrNameLst>
                                          <p:attrName>style.visibility</p:attrName>
                                        </p:attrNameLst>
                                      </p:cBhvr>
                                      <p:to>
                                        <p:strVal val="visible"/>
                                      </p:to>
                                    </p:set>
                                    <p:anim calcmode="lin" valueType="num">
                                      <p:cBhvr>
                                        <p:cTn id="13" dur="1000" fill="hold"/>
                                        <p:tgtEl>
                                          <p:spTgt spid="3077"/>
                                        </p:tgtEl>
                                        <p:attrNameLst>
                                          <p:attrName>ppt_x</p:attrName>
                                        </p:attrNameLst>
                                      </p:cBhvr>
                                      <p:tavLst>
                                        <p:tav tm="0">
                                          <p:val>
                                            <p:strVal val="#ppt_x-.2"/>
                                          </p:val>
                                        </p:tav>
                                        <p:tav tm="100000">
                                          <p:val>
                                            <p:strVal val="#ppt_x"/>
                                          </p:val>
                                        </p:tav>
                                      </p:tavLst>
                                    </p:anim>
                                    <p:anim calcmode="lin" valueType="num">
                                      <p:cBhvr>
                                        <p:cTn id="14" dur="1000" fill="hold"/>
                                        <p:tgtEl>
                                          <p:spTgt spid="3077"/>
                                        </p:tgtEl>
                                        <p:attrNameLst>
                                          <p:attrName>ppt_y</p:attrName>
                                        </p:attrNameLst>
                                      </p:cBhvr>
                                      <p:tavLst>
                                        <p:tav tm="0">
                                          <p:val>
                                            <p:strVal val="#ppt_y"/>
                                          </p:val>
                                        </p:tav>
                                        <p:tav tm="100000">
                                          <p:val>
                                            <p:strVal val="#ppt_y"/>
                                          </p:val>
                                        </p:tav>
                                      </p:tavLst>
                                    </p:anim>
                                    <p:animEffect transition="in" filter="wipe(right)" prLst="gradientSize: 0.1">
                                      <p:cBhvr>
                                        <p:cTn id="15" dur="1000"/>
                                        <p:tgtEl>
                                          <p:spTgt spid="3077"/>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3079"/>
                                        </p:tgtEl>
                                        <p:attrNameLst>
                                          <p:attrName>style.visibility</p:attrName>
                                        </p:attrNameLst>
                                      </p:cBhvr>
                                      <p:to>
                                        <p:strVal val="visible"/>
                                      </p:to>
                                    </p:set>
                                    <p:animEffect transition="in" filter="wipe(left)">
                                      <p:cBhvr>
                                        <p:cTn id="20" dur="1000"/>
                                        <p:tgtEl>
                                          <p:spTgt spid="3079"/>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3081"/>
                                        </p:tgtEl>
                                        <p:attrNameLst>
                                          <p:attrName>style.visibility</p:attrName>
                                        </p:attrNameLst>
                                      </p:cBhvr>
                                      <p:to>
                                        <p:strVal val="visible"/>
                                      </p:to>
                                    </p:set>
                                    <p:animEffect transition="in" filter="wipe(left)">
                                      <p:cBhvr>
                                        <p:cTn id="25" dur="1000"/>
                                        <p:tgtEl>
                                          <p:spTgt spid="30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4" grpId="0"/>
      <p:bldP spid="3077" grpId="0" autoUpdateAnimBg="0"/>
      <p:bldP spid="3079" grpId="0" autoUpdateAnimBg="0"/>
      <p:bldP spid="3081" grpId="0" autoUpdateAnimBg="0"/>
    </p:bldLst>
  </p:timing>
</p:sld>
</file>

<file path=ppt/slides/slide1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179388" y="549275"/>
            <a:ext cx="8208962" cy="533400"/>
          </a:xfrm>
        </p:spPr>
        <p:txBody>
          <a:bodyPr/>
          <a:lstStyle/>
          <a:p>
            <a:pPr algn="l"/>
            <a:r>
              <a:rPr lang="zh-CN" altLang="en-US" sz="2800" b="1">
                <a:solidFill>
                  <a:srgbClr val="FFFFFF"/>
                </a:solidFill>
                <a:ea typeface="楷体_GB2312" pitchFamily="49" charset="-122"/>
              </a:rPr>
              <a:t>例</a:t>
            </a:r>
            <a:r>
              <a:rPr lang="en-US" altLang="zh-CN" sz="2800" b="1">
                <a:solidFill>
                  <a:srgbClr val="FFFFFF"/>
                </a:solidFill>
                <a:ea typeface="楷体_GB2312" pitchFamily="49" charset="-122"/>
              </a:rPr>
              <a:t>4.2.2 </a:t>
            </a:r>
            <a:r>
              <a:rPr lang="zh-CN" altLang="en-US" sz="2800" b="1">
                <a:solidFill>
                  <a:srgbClr val="FFFFFF"/>
                </a:solidFill>
                <a:ea typeface="楷体_GB2312" pitchFamily="49" charset="-122"/>
              </a:rPr>
              <a:t>分析图</a:t>
            </a:r>
            <a:r>
              <a:rPr lang="en-US" altLang="zh-CN" sz="2800" b="1">
                <a:solidFill>
                  <a:srgbClr val="FFFFFF"/>
                </a:solidFill>
                <a:ea typeface="楷体_GB2312" pitchFamily="49" charset="-122"/>
              </a:rPr>
              <a:t>4.2.2</a:t>
            </a:r>
            <a:r>
              <a:rPr lang="zh-CN" altLang="en-US" sz="2800" b="1">
                <a:solidFill>
                  <a:srgbClr val="FFFFFF"/>
                </a:solidFill>
                <a:ea typeface="楷体_GB2312" pitchFamily="49" charset="-122"/>
              </a:rPr>
              <a:t>所示电路的逻辑功能</a:t>
            </a:r>
          </a:p>
        </p:txBody>
      </p:sp>
      <p:graphicFrame>
        <p:nvGraphicFramePr>
          <p:cNvPr id="18438" name="Object 6"/>
          <p:cNvGraphicFramePr>
            <a:graphicFrameLocks noChangeAspect="1"/>
          </p:cNvGraphicFramePr>
          <p:nvPr/>
        </p:nvGraphicFramePr>
        <p:xfrm>
          <a:off x="4500563" y="1268413"/>
          <a:ext cx="4249737" cy="2447925"/>
        </p:xfrm>
        <a:graphic>
          <a:graphicData uri="http://schemas.openxmlformats.org/presentationml/2006/ole">
            <mc:AlternateContent xmlns:mc="http://schemas.openxmlformats.org/markup-compatibility/2006">
              <mc:Choice xmlns:v="urn:schemas-microsoft-com:vml" Requires="v">
                <p:oleObj spid="_x0000_s18455" name="Visio" r:id="rId4" imgW="2600249" imgH="2028749" progId="Visio.Drawing.11">
                  <p:embed/>
                </p:oleObj>
              </mc:Choice>
              <mc:Fallback>
                <p:oleObj name="Visio" r:id="rId4" imgW="2600249" imgH="2028749" progId="Visio.Drawing.11">
                  <p:embed/>
                  <p:pic>
                    <p:nvPicPr>
                      <p:cNvPr id="0" name="Object 6"/>
                      <p:cNvPicPr>
                        <a:picLocks noChangeAspect="1" noChangeArrowheads="1"/>
                      </p:cNvPicPr>
                      <p:nvPr/>
                    </p:nvPicPr>
                    <p:blipFill>
                      <a:blip r:embed="rId5">
                        <a:extLst>
                          <a:ext uri="{28A0092B-C50C-407E-A947-70E740481C1C}">
                            <a14:useLocalDpi xmlns:a14="http://schemas.microsoft.com/office/drawing/2010/main" val="0"/>
                          </a:ext>
                        </a:extLst>
                      </a:blip>
                      <a:srcRect l="2841" t="3682" r="12659" b="33940"/>
                      <a:stretch>
                        <a:fillRect/>
                      </a:stretch>
                    </p:blipFill>
                    <p:spPr bwMode="auto">
                      <a:xfrm>
                        <a:off x="4500563" y="1268413"/>
                        <a:ext cx="4249737" cy="2447925"/>
                      </a:xfrm>
                      <a:prstGeom prst="rect">
                        <a:avLst/>
                      </a:prstGeom>
                      <a:solidFill>
                        <a:srgbClr val="FFFFFF"/>
                      </a:solidFill>
                      <a:ln w="57150" cmpd="thickThin">
                        <a:solidFill>
                          <a:srgbClr val="FF3399"/>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8439" name="Text Box 7"/>
          <p:cNvSpPr txBox="1">
            <a:spLocks noChangeArrowheads="1"/>
          </p:cNvSpPr>
          <p:nvPr/>
        </p:nvSpPr>
        <p:spPr bwMode="auto">
          <a:xfrm>
            <a:off x="250825" y="1125538"/>
            <a:ext cx="34036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a:t>解：由</a:t>
            </a:r>
            <a:r>
              <a:rPr lang="en-US" altLang="zh-CN"/>
              <a:t>4.2.2</a:t>
            </a:r>
            <a:r>
              <a:rPr lang="zh-CN" altLang="en-US"/>
              <a:t>图可得</a:t>
            </a:r>
          </a:p>
        </p:txBody>
      </p:sp>
      <p:graphicFrame>
        <p:nvGraphicFramePr>
          <p:cNvPr id="18441" name="Object 9"/>
          <p:cNvGraphicFramePr>
            <a:graphicFrameLocks noChangeAspect="1"/>
          </p:cNvGraphicFramePr>
          <p:nvPr/>
        </p:nvGraphicFramePr>
        <p:xfrm>
          <a:off x="900113" y="1700213"/>
          <a:ext cx="3168650" cy="1055687"/>
        </p:xfrm>
        <a:graphic>
          <a:graphicData uri="http://schemas.openxmlformats.org/presentationml/2006/ole">
            <mc:AlternateContent xmlns:mc="http://schemas.openxmlformats.org/markup-compatibility/2006">
              <mc:Choice xmlns:v="urn:schemas-microsoft-com:vml" Requires="v">
                <p:oleObj spid="_x0000_s18456" name="公式" r:id="rId6" imgW="1371600" imgH="457200" progId="Equation.3">
                  <p:embed/>
                </p:oleObj>
              </mc:Choice>
              <mc:Fallback>
                <p:oleObj name="公式" r:id="rId6" imgW="1371600" imgH="457200" progId="Equation.3">
                  <p:embed/>
                  <p:pic>
                    <p:nvPicPr>
                      <p:cNvPr id="0" name="Object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00113" y="1700213"/>
                        <a:ext cx="3168650" cy="1055687"/>
                      </a:xfrm>
                      <a:prstGeom prst="rect">
                        <a:avLst/>
                      </a:prstGeom>
                      <a:solidFill>
                        <a:srgbClr val="FFFFFF"/>
                      </a:solidFill>
                      <a:ln w="57150" cmpd="thickThin">
                        <a:solidFill>
                          <a:srgbClr val="FF3399"/>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8442" name="Object 10"/>
          <p:cNvGraphicFramePr>
            <a:graphicFrameLocks noChangeAspect="1"/>
          </p:cNvGraphicFramePr>
          <p:nvPr/>
        </p:nvGraphicFramePr>
        <p:xfrm>
          <a:off x="900113" y="2924175"/>
          <a:ext cx="3251200" cy="576263"/>
        </p:xfrm>
        <a:graphic>
          <a:graphicData uri="http://schemas.openxmlformats.org/presentationml/2006/ole">
            <mc:AlternateContent xmlns:mc="http://schemas.openxmlformats.org/markup-compatibility/2006">
              <mc:Choice xmlns:v="urn:schemas-microsoft-com:vml" Requires="v">
                <p:oleObj spid="_x0000_s18457" name="公式" r:id="rId8" imgW="1218960" imgH="215640" progId="Equation.3">
                  <p:embed/>
                </p:oleObj>
              </mc:Choice>
              <mc:Fallback>
                <p:oleObj name="公式" r:id="rId8" imgW="1218960" imgH="215640" progId="Equation.3">
                  <p:embed/>
                  <p:pic>
                    <p:nvPicPr>
                      <p:cNvPr id="0" name="Object 1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00113" y="2924175"/>
                        <a:ext cx="3251200" cy="576263"/>
                      </a:xfrm>
                      <a:prstGeom prst="rect">
                        <a:avLst/>
                      </a:prstGeom>
                      <a:solidFill>
                        <a:srgbClr val="FFFFFF"/>
                      </a:solidFill>
                      <a:ln w="57150" cmpd="thickThin">
                        <a:solidFill>
                          <a:srgbClr val="FF3399"/>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8443" name="Text Box 11"/>
          <p:cNvSpPr txBox="1">
            <a:spLocks noChangeArrowheads="1"/>
          </p:cNvSpPr>
          <p:nvPr/>
        </p:nvSpPr>
        <p:spPr bwMode="auto">
          <a:xfrm>
            <a:off x="250825" y="3573463"/>
            <a:ext cx="25908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a:t>其真值表为</a:t>
            </a:r>
          </a:p>
        </p:txBody>
      </p:sp>
      <p:graphicFrame>
        <p:nvGraphicFramePr>
          <p:cNvPr id="18444" name="Object 12"/>
          <p:cNvGraphicFramePr>
            <a:graphicFrameLocks noChangeAspect="1"/>
          </p:cNvGraphicFramePr>
          <p:nvPr/>
        </p:nvGraphicFramePr>
        <p:xfrm>
          <a:off x="2339975" y="3860800"/>
          <a:ext cx="2381250" cy="2743200"/>
        </p:xfrm>
        <a:graphic>
          <a:graphicData uri="http://schemas.openxmlformats.org/presentationml/2006/ole">
            <mc:AlternateContent xmlns:mc="http://schemas.openxmlformats.org/markup-compatibility/2006">
              <mc:Choice xmlns:v="urn:schemas-microsoft-com:vml" Requires="v">
                <p:oleObj spid="_x0000_s18458" name="Visio" r:id="rId10" imgW="1022604" imgH="1177747" progId="Visio.Drawing.11">
                  <p:embed/>
                </p:oleObj>
              </mc:Choice>
              <mc:Fallback>
                <p:oleObj name="Visio" r:id="rId10" imgW="1022604" imgH="1177747" progId="Visio.Drawing.11">
                  <p:embed/>
                  <p:pic>
                    <p:nvPicPr>
                      <p:cNvPr id="0" name="Object 1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339975" y="3860800"/>
                        <a:ext cx="2381250" cy="2743200"/>
                      </a:xfrm>
                      <a:prstGeom prst="rect">
                        <a:avLst/>
                      </a:prstGeom>
                      <a:solidFill>
                        <a:srgbClr val="FFFFFF"/>
                      </a:solidFill>
                      <a:ln w="57150" cmpd="thickThin">
                        <a:solidFill>
                          <a:srgbClr val="FF3399"/>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8445" name="Text Box 13"/>
          <p:cNvSpPr txBox="1">
            <a:spLocks noChangeArrowheads="1"/>
          </p:cNvSpPr>
          <p:nvPr/>
        </p:nvSpPr>
        <p:spPr bwMode="auto">
          <a:xfrm>
            <a:off x="4932363" y="3860800"/>
            <a:ext cx="38862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a:t>其逻辑功能为半加器。</a:t>
            </a:r>
          </a:p>
        </p:txBody>
      </p:sp>
      <p:sp>
        <p:nvSpPr>
          <p:cNvPr id="18446" name="Rectangle 14"/>
          <p:cNvSpPr>
            <a:spLocks noChangeArrowheads="1"/>
          </p:cNvSpPr>
          <p:nvPr/>
        </p:nvSpPr>
        <p:spPr bwMode="auto">
          <a:xfrm>
            <a:off x="0" y="0"/>
            <a:ext cx="6156325" cy="620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altLang="zh-CN" sz="3200" u="sng">
                <a:solidFill>
                  <a:schemeClr val="tx2"/>
                </a:solidFill>
                <a:effectLst>
                  <a:outerShdw blurRad="38100" dist="38100" dir="2700000" algn="tl">
                    <a:srgbClr val="FFFFFF"/>
                  </a:outerShdw>
                </a:effectLst>
              </a:rPr>
              <a:t>4.2.1 </a:t>
            </a:r>
            <a:r>
              <a:rPr lang="zh-CN" altLang="en-US" sz="3200" u="sng">
                <a:solidFill>
                  <a:schemeClr val="tx2"/>
                </a:solidFill>
                <a:effectLst>
                  <a:outerShdw blurRad="38100" dist="38100" dir="2700000" algn="tl">
                    <a:srgbClr val="FFFFFF"/>
                  </a:outerShdw>
                </a:effectLst>
              </a:rPr>
              <a:t>组合逻辑电路的分析方法</a:t>
            </a:r>
          </a:p>
        </p:txBody>
      </p:sp>
    </p:spTree>
  </p:cSld>
  <p:clrMapOvr>
    <a:masterClrMapping/>
  </p:clrMapOvr>
  <p:transition>
    <p:checke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8434"/>
                                        </p:tgtEl>
                                        <p:attrNameLst>
                                          <p:attrName>style.visibility</p:attrName>
                                        </p:attrNameLst>
                                      </p:cBhvr>
                                      <p:to>
                                        <p:strVal val="visible"/>
                                      </p:to>
                                    </p:set>
                                    <p:animEffect transition="in" filter="box(in)">
                                      <p:cBhvr>
                                        <p:cTn id="7" dur="1000"/>
                                        <p:tgtEl>
                                          <p:spTgt spid="1843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18438"/>
                                        </p:tgtEl>
                                        <p:attrNameLst>
                                          <p:attrName>style.visibility</p:attrName>
                                        </p:attrNameLst>
                                      </p:cBhvr>
                                      <p:to>
                                        <p:strVal val="visible"/>
                                      </p:to>
                                    </p:set>
                                    <p:animEffect transition="in" filter="dissolve">
                                      <p:cBhvr>
                                        <p:cTn id="12" dur="1000"/>
                                        <p:tgtEl>
                                          <p:spTgt spid="1843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8439"/>
                                        </p:tgtEl>
                                        <p:attrNameLst>
                                          <p:attrName>style.visibility</p:attrName>
                                        </p:attrNameLst>
                                      </p:cBhvr>
                                      <p:to>
                                        <p:strVal val="visible"/>
                                      </p:to>
                                    </p:set>
                                    <p:animEffect transition="in" filter="wipe(left)">
                                      <p:cBhvr>
                                        <p:cTn id="17" dur="1000"/>
                                        <p:tgtEl>
                                          <p:spTgt spid="18439"/>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nodeType="clickEffect">
                                  <p:stCondLst>
                                    <p:cond delay="0"/>
                                  </p:stCondLst>
                                  <p:childTnLst>
                                    <p:set>
                                      <p:cBhvr>
                                        <p:cTn id="21" dur="1" fill="hold">
                                          <p:stCondLst>
                                            <p:cond delay="0"/>
                                          </p:stCondLst>
                                        </p:cTn>
                                        <p:tgtEl>
                                          <p:spTgt spid="18441"/>
                                        </p:tgtEl>
                                        <p:attrNameLst>
                                          <p:attrName>style.visibility</p:attrName>
                                        </p:attrNameLst>
                                      </p:cBhvr>
                                      <p:to>
                                        <p:strVal val="visible"/>
                                      </p:to>
                                    </p:set>
                                    <p:animEffect transition="in" filter="fade">
                                      <p:cBhvr>
                                        <p:cTn id="22" dur="1000"/>
                                        <p:tgtEl>
                                          <p:spTgt spid="18441"/>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nodeType="clickEffect">
                                  <p:stCondLst>
                                    <p:cond delay="0"/>
                                  </p:stCondLst>
                                  <p:childTnLst>
                                    <p:set>
                                      <p:cBhvr>
                                        <p:cTn id="26" dur="1" fill="hold">
                                          <p:stCondLst>
                                            <p:cond delay="0"/>
                                          </p:stCondLst>
                                        </p:cTn>
                                        <p:tgtEl>
                                          <p:spTgt spid="18442"/>
                                        </p:tgtEl>
                                        <p:attrNameLst>
                                          <p:attrName>style.visibility</p:attrName>
                                        </p:attrNameLst>
                                      </p:cBhvr>
                                      <p:to>
                                        <p:strVal val="visible"/>
                                      </p:to>
                                    </p:set>
                                    <p:animEffect transition="in" filter="fade">
                                      <p:cBhvr>
                                        <p:cTn id="27" dur="1000"/>
                                        <p:tgtEl>
                                          <p:spTgt spid="18442"/>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9" presetClass="entr" presetSubtype="0" fill="hold" grpId="0" nodeType="clickEffect">
                                  <p:stCondLst>
                                    <p:cond delay="0"/>
                                  </p:stCondLst>
                                  <p:childTnLst>
                                    <p:set>
                                      <p:cBhvr>
                                        <p:cTn id="31" dur="1" fill="hold">
                                          <p:stCondLst>
                                            <p:cond delay="0"/>
                                          </p:stCondLst>
                                        </p:cTn>
                                        <p:tgtEl>
                                          <p:spTgt spid="18443"/>
                                        </p:tgtEl>
                                        <p:attrNameLst>
                                          <p:attrName>style.visibility</p:attrName>
                                        </p:attrNameLst>
                                      </p:cBhvr>
                                      <p:to>
                                        <p:strVal val="visible"/>
                                      </p:to>
                                    </p:set>
                                    <p:anim calcmode="lin" valueType="num">
                                      <p:cBhvr>
                                        <p:cTn id="32" dur="1000" fill="hold"/>
                                        <p:tgtEl>
                                          <p:spTgt spid="18443"/>
                                        </p:tgtEl>
                                        <p:attrNameLst>
                                          <p:attrName>ppt_x</p:attrName>
                                        </p:attrNameLst>
                                      </p:cBhvr>
                                      <p:tavLst>
                                        <p:tav tm="0">
                                          <p:val>
                                            <p:strVal val="#ppt_x-.2"/>
                                          </p:val>
                                        </p:tav>
                                        <p:tav tm="100000">
                                          <p:val>
                                            <p:strVal val="#ppt_x"/>
                                          </p:val>
                                        </p:tav>
                                      </p:tavLst>
                                    </p:anim>
                                    <p:anim calcmode="lin" valueType="num">
                                      <p:cBhvr>
                                        <p:cTn id="33" dur="1000" fill="hold"/>
                                        <p:tgtEl>
                                          <p:spTgt spid="18443"/>
                                        </p:tgtEl>
                                        <p:attrNameLst>
                                          <p:attrName>ppt_y</p:attrName>
                                        </p:attrNameLst>
                                      </p:cBhvr>
                                      <p:tavLst>
                                        <p:tav tm="0">
                                          <p:val>
                                            <p:strVal val="#ppt_y"/>
                                          </p:val>
                                        </p:tav>
                                        <p:tav tm="100000">
                                          <p:val>
                                            <p:strVal val="#ppt_y"/>
                                          </p:val>
                                        </p:tav>
                                      </p:tavLst>
                                    </p:anim>
                                    <p:animEffect transition="in" filter="wipe(right)" prLst="gradientSize: 0.1">
                                      <p:cBhvr>
                                        <p:cTn id="34" dur="1000"/>
                                        <p:tgtEl>
                                          <p:spTgt spid="18443"/>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9" presetClass="entr" presetSubtype="0" fill="hold" nodeType="clickEffect">
                                  <p:stCondLst>
                                    <p:cond delay="0"/>
                                  </p:stCondLst>
                                  <p:childTnLst>
                                    <p:set>
                                      <p:cBhvr>
                                        <p:cTn id="38" dur="1" fill="hold">
                                          <p:stCondLst>
                                            <p:cond delay="0"/>
                                          </p:stCondLst>
                                        </p:cTn>
                                        <p:tgtEl>
                                          <p:spTgt spid="18444"/>
                                        </p:tgtEl>
                                        <p:attrNameLst>
                                          <p:attrName>style.visibility</p:attrName>
                                        </p:attrNameLst>
                                      </p:cBhvr>
                                      <p:to>
                                        <p:strVal val="visible"/>
                                      </p:to>
                                    </p:set>
                                    <p:animEffect transition="in" filter="dissolve">
                                      <p:cBhvr>
                                        <p:cTn id="39" dur="1000"/>
                                        <p:tgtEl>
                                          <p:spTgt spid="18444"/>
                                        </p:tgtEl>
                                      </p:cBhvr>
                                    </p:animEffect>
                                  </p:childTnLst>
                                </p:cTn>
                              </p:par>
                            </p:childTnLst>
                          </p:cTn>
                        </p:par>
                      </p:childTnLst>
                    </p:cTn>
                  </p:par>
                  <p:par>
                    <p:cTn id="40" fill="hold" nodeType="clickPar">
                      <p:stCondLst>
                        <p:cond delay="indefinite"/>
                      </p:stCondLst>
                      <p:childTnLst>
                        <p:par>
                          <p:cTn id="41" fill="hold" nodeType="withGroup">
                            <p:stCondLst>
                              <p:cond delay="0"/>
                            </p:stCondLst>
                            <p:childTnLst>
                              <p:par>
                                <p:cTn id="42" presetID="56" presetClass="entr" presetSubtype="0" fill="hold" grpId="0" nodeType="clickEffect">
                                  <p:stCondLst>
                                    <p:cond delay="0"/>
                                  </p:stCondLst>
                                  <p:iterate type="lt">
                                    <p:tmPct val="10000"/>
                                  </p:iterate>
                                  <p:childTnLst>
                                    <p:set>
                                      <p:cBhvr>
                                        <p:cTn id="43" dur="1" fill="hold">
                                          <p:stCondLst>
                                            <p:cond delay="0"/>
                                          </p:stCondLst>
                                        </p:cTn>
                                        <p:tgtEl>
                                          <p:spTgt spid="18445"/>
                                        </p:tgtEl>
                                        <p:attrNameLst>
                                          <p:attrName>style.visibility</p:attrName>
                                        </p:attrNameLst>
                                      </p:cBhvr>
                                      <p:to>
                                        <p:strVal val="visible"/>
                                      </p:to>
                                    </p:set>
                                    <p:anim by="(-#ppt_w*2)" calcmode="lin" valueType="num">
                                      <p:cBhvr rctx="PPT">
                                        <p:cTn id="44" dur="500" autoRev="1" fill="hold">
                                          <p:stCondLst>
                                            <p:cond delay="0"/>
                                          </p:stCondLst>
                                        </p:cTn>
                                        <p:tgtEl>
                                          <p:spTgt spid="18445"/>
                                        </p:tgtEl>
                                        <p:attrNameLst>
                                          <p:attrName>ppt_w</p:attrName>
                                        </p:attrNameLst>
                                      </p:cBhvr>
                                    </p:anim>
                                    <p:anim by="(#ppt_w*0.50)" calcmode="lin" valueType="num">
                                      <p:cBhvr>
                                        <p:cTn id="45" dur="500" decel="50000" autoRev="1" fill="hold">
                                          <p:stCondLst>
                                            <p:cond delay="0"/>
                                          </p:stCondLst>
                                        </p:cTn>
                                        <p:tgtEl>
                                          <p:spTgt spid="18445"/>
                                        </p:tgtEl>
                                        <p:attrNameLst>
                                          <p:attrName>ppt_x</p:attrName>
                                        </p:attrNameLst>
                                      </p:cBhvr>
                                    </p:anim>
                                    <p:anim from="(-#ppt_h/2)" to="(#ppt_y)" calcmode="lin" valueType="num">
                                      <p:cBhvr>
                                        <p:cTn id="46" dur="1000" fill="hold">
                                          <p:stCondLst>
                                            <p:cond delay="0"/>
                                          </p:stCondLst>
                                        </p:cTn>
                                        <p:tgtEl>
                                          <p:spTgt spid="18445"/>
                                        </p:tgtEl>
                                        <p:attrNameLst>
                                          <p:attrName>ppt_y</p:attrName>
                                        </p:attrNameLst>
                                      </p:cBhvr>
                                    </p:anim>
                                    <p:animRot by="21600000">
                                      <p:cBhvr>
                                        <p:cTn id="47" dur="1000" fill="hold">
                                          <p:stCondLst>
                                            <p:cond delay="0"/>
                                          </p:stCondLst>
                                        </p:cTn>
                                        <p:tgtEl>
                                          <p:spTgt spid="1844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4" grpId="0" autoUpdateAnimBg="0"/>
      <p:bldP spid="18439" grpId="0" autoUpdateAnimBg="0"/>
      <p:bldP spid="18443" grpId="0" autoUpdateAnimBg="0"/>
      <p:bldP spid="18445" grpId="0"/>
    </p:bldLst>
  </p:timing>
</p:sld>
</file>

<file path=ppt/slides/slide10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4221" name="Rectangle 13"/>
          <p:cNvSpPr>
            <a:spLocks noGrp="1" noChangeArrowheads="1"/>
          </p:cNvSpPr>
          <p:nvPr>
            <p:ph type="title"/>
          </p:nvPr>
        </p:nvSpPr>
        <p:spPr>
          <a:xfrm>
            <a:off x="0" y="4292600"/>
            <a:ext cx="7308850" cy="2060575"/>
          </a:xfrm>
        </p:spPr>
        <p:txBody>
          <a:bodyPr/>
          <a:lstStyle/>
          <a:p>
            <a:pPr algn="l"/>
            <a:r>
              <a:rPr lang="zh-CN" altLang="en-US" sz="2800" b="1">
                <a:solidFill>
                  <a:srgbClr val="FFFFFF"/>
                </a:solidFill>
                <a:ea typeface="楷体_GB2312" pitchFamily="49" charset="-122"/>
              </a:rPr>
              <a:t>则当</a:t>
            </a:r>
            <a:r>
              <a:rPr lang="en-US" altLang="zh-CN" sz="2800" b="1">
                <a:solidFill>
                  <a:srgbClr val="FFFFFF"/>
                </a:solidFill>
                <a:ea typeface="楷体_GB2312" pitchFamily="49" charset="-122"/>
              </a:rPr>
              <a:t>Y</a:t>
            </a:r>
            <a:r>
              <a:rPr lang="en-US" altLang="zh-CN" sz="2800" b="1" baseline="-25000">
                <a:solidFill>
                  <a:srgbClr val="FFFFFF"/>
                </a:solidFill>
                <a:ea typeface="楷体_GB2312" pitchFamily="49" charset="-122"/>
              </a:rPr>
              <a:t>7</a:t>
            </a:r>
            <a:r>
              <a:rPr lang="zh-CN" altLang="en-US" sz="2800" b="1">
                <a:solidFill>
                  <a:srgbClr val="FFFFFF"/>
                </a:solidFill>
                <a:ea typeface="楷体_GB2312" pitchFamily="49" charset="-122"/>
              </a:rPr>
              <a:t>＝</a:t>
            </a:r>
            <a:r>
              <a:rPr lang="en-US" altLang="zh-CN" sz="2800" b="1">
                <a:solidFill>
                  <a:srgbClr val="FFFFFF"/>
                </a:solidFill>
                <a:ea typeface="楷体_GB2312" pitchFamily="49" charset="-122"/>
              </a:rPr>
              <a:t>0</a:t>
            </a:r>
            <a:r>
              <a:rPr lang="zh-CN" altLang="en-US" sz="2800" b="1">
                <a:solidFill>
                  <a:srgbClr val="FFFFFF"/>
                </a:solidFill>
                <a:ea typeface="楷体_GB2312" pitchFamily="49" charset="-122"/>
              </a:rPr>
              <a:t>时，</a:t>
            </a:r>
            <a:r>
              <a:rPr lang="en-US" altLang="zh-CN" sz="2800" b="1">
                <a:solidFill>
                  <a:srgbClr val="FFFFFF"/>
                </a:solidFill>
                <a:ea typeface="楷体_GB2312" pitchFamily="49" charset="-122"/>
              </a:rPr>
              <a:t>74LS283(1)</a:t>
            </a:r>
            <a:r>
              <a:rPr lang="zh-CN" altLang="en-US" sz="2800" b="1">
                <a:solidFill>
                  <a:srgbClr val="FFFFFF"/>
                </a:solidFill>
                <a:ea typeface="楷体_GB2312" pitchFamily="49" charset="-122"/>
              </a:rPr>
              <a:t>：</a:t>
            </a:r>
            <a:r>
              <a:rPr lang="en-US" altLang="zh-CN" sz="2800" b="1">
                <a:solidFill>
                  <a:srgbClr val="FFFFFF"/>
                </a:solidFill>
                <a:ea typeface="楷体_GB2312" pitchFamily="49" charset="-122"/>
              </a:rPr>
              <a:t>A</a:t>
            </a:r>
            <a:r>
              <a:rPr lang="en-US" altLang="zh-CN" sz="2800" b="1" baseline="-25000">
                <a:solidFill>
                  <a:srgbClr val="FFFFFF"/>
                </a:solidFill>
                <a:ea typeface="楷体_GB2312" pitchFamily="49" charset="-122"/>
              </a:rPr>
              <a:t>3</a:t>
            </a:r>
            <a:r>
              <a:rPr lang="zh-CN" altLang="en-US" sz="2800" b="1">
                <a:solidFill>
                  <a:srgbClr val="FFFFFF"/>
                </a:solidFill>
                <a:ea typeface="楷体_GB2312" pitchFamily="49" charset="-122"/>
              </a:rPr>
              <a:t>＝</a:t>
            </a:r>
            <a:r>
              <a:rPr lang="en-US" altLang="zh-CN" sz="2800" b="1">
                <a:solidFill>
                  <a:srgbClr val="FFFFFF"/>
                </a:solidFill>
                <a:ea typeface="楷体_GB2312" pitchFamily="49" charset="-122"/>
              </a:rPr>
              <a:t>0,A</a:t>
            </a:r>
            <a:r>
              <a:rPr lang="en-US" altLang="zh-CN" sz="2800" b="1" baseline="-25000">
                <a:solidFill>
                  <a:srgbClr val="FFFFFF"/>
                </a:solidFill>
                <a:ea typeface="楷体_GB2312" pitchFamily="49" charset="-122"/>
              </a:rPr>
              <a:t>2</a:t>
            </a:r>
            <a:r>
              <a:rPr lang="zh-CN" altLang="en-US" sz="2800" b="1">
                <a:solidFill>
                  <a:srgbClr val="FFFFFF"/>
                </a:solidFill>
                <a:ea typeface="楷体_GB2312" pitchFamily="49" charset="-122"/>
              </a:rPr>
              <a:t>＝</a:t>
            </a:r>
            <a:r>
              <a:rPr lang="en-US" altLang="zh-CN" sz="2800" b="1">
                <a:solidFill>
                  <a:srgbClr val="FFFFFF"/>
                </a:solidFill>
                <a:ea typeface="楷体_GB2312" pitchFamily="49" charset="-122"/>
              </a:rPr>
              <a:t>D</a:t>
            </a:r>
            <a:r>
              <a:rPr lang="en-US" altLang="zh-CN" sz="2800" b="1" baseline="-25000">
                <a:solidFill>
                  <a:srgbClr val="FFFFFF"/>
                </a:solidFill>
                <a:ea typeface="楷体_GB2312" pitchFamily="49" charset="-122"/>
              </a:rPr>
              <a:t>6</a:t>
            </a:r>
            <a:r>
              <a:rPr lang="zh-CN" altLang="en-US" sz="2800" b="1">
                <a:solidFill>
                  <a:srgbClr val="FFFFFF"/>
                </a:solidFill>
                <a:ea typeface="楷体_GB2312" pitchFamily="49" charset="-122"/>
              </a:rPr>
              <a:t>，</a:t>
            </a:r>
            <a:r>
              <a:rPr lang="en-US" altLang="zh-CN" sz="2800" b="1">
                <a:solidFill>
                  <a:srgbClr val="FFFFFF"/>
                </a:solidFill>
                <a:ea typeface="楷体_GB2312" pitchFamily="49" charset="-122"/>
              </a:rPr>
              <a:t>A</a:t>
            </a:r>
            <a:r>
              <a:rPr lang="en-US" altLang="zh-CN" sz="2800" b="1" baseline="-25000">
                <a:solidFill>
                  <a:srgbClr val="FFFFFF"/>
                </a:solidFill>
                <a:ea typeface="楷体_GB2312" pitchFamily="49" charset="-122"/>
              </a:rPr>
              <a:t>1</a:t>
            </a:r>
            <a:r>
              <a:rPr lang="en-US" altLang="zh-CN" sz="2800" b="1">
                <a:solidFill>
                  <a:srgbClr val="FFFFFF"/>
                </a:solidFill>
                <a:ea typeface="楷体_GB2312" pitchFamily="49" charset="-122"/>
              </a:rPr>
              <a:t>=D</a:t>
            </a:r>
            <a:r>
              <a:rPr lang="en-US" altLang="zh-CN" sz="2800" b="1" baseline="-25000">
                <a:solidFill>
                  <a:srgbClr val="FFFFFF"/>
                </a:solidFill>
                <a:ea typeface="楷体_GB2312" pitchFamily="49" charset="-122"/>
              </a:rPr>
              <a:t>5</a:t>
            </a:r>
            <a:r>
              <a:rPr lang="zh-CN" altLang="en-US" sz="2800" b="1">
                <a:solidFill>
                  <a:srgbClr val="FFFFFF"/>
                </a:solidFill>
                <a:ea typeface="楷体_GB2312" pitchFamily="49" charset="-122"/>
              </a:rPr>
              <a:t>，</a:t>
            </a:r>
            <a:r>
              <a:rPr lang="en-US" altLang="zh-CN" sz="2800" b="1">
                <a:solidFill>
                  <a:srgbClr val="FFFFFF"/>
                </a:solidFill>
                <a:ea typeface="楷体_GB2312" pitchFamily="49" charset="-122"/>
              </a:rPr>
              <a:t>A</a:t>
            </a:r>
            <a:r>
              <a:rPr lang="en-US" altLang="zh-CN" sz="2800" b="1" baseline="-25000">
                <a:solidFill>
                  <a:srgbClr val="FFFFFF"/>
                </a:solidFill>
                <a:ea typeface="楷体_GB2312" pitchFamily="49" charset="-122"/>
              </a:rPr>
              <a:t>0</a:t>
            </a:r>
            <a:r>
              <a:rPr lang="zh-CN" altLang="en-US" sz="2800" b="1">
                <a:solidFill>
                  <a:srgbClr val="FFFFFF"/>
                </a:solidFill>
                <a:ea typeface="楷体_GB2312" pitchFamily="49" charset="-122"/>
              </a:rPr>
              <a:t>＝</a:t>
            </a:r>
            <a:r>
              <a:rPr lang="en-US" altLang="zh-CN" sz="2800" b="1">
                <a:solidFill>
                  <a:srgbClr val="FFFFFF"/>
                </a:solidFill>
                <a:ea typeface="楷体_GB2312" pitchFamily="49" charset="-122"/>
              </a:rPr>
              <a:t>D</a:t>
            </a:r>
            <a:r>
              <a:rPr lang="en-US" altLang="zh-CN" sz="2800" b="1" baseline="-25000">
                <a:solidFill>
                  <a:srgbClr val="FFFFFF"/>
                </a:solidFill>
                <a:ea typeface="楷体_GB2312" pitchFamily="49" charset="-122"/>
              </a:rPr>
              <a:t>4</a:t>
            </a:r>
            <a:r>
              <a:rPr lang="zh-CN" altLang="en-US" sz="2800" b="1">
                <a:solidFill>
                  <a:srgbClr val="FFFFFF"/>
                </a:solidFill>
                <a:ea typeface="楷体_GB2312" pitchFamily="49" charset="-122"/>
              </a:rPr>
              <a:t>，</a:t>
            </a:r>
            <a:r>
              <a:rPr lang="en-US" altLang="zh-CN" sz="2800" b="1">
                <a:solidFill>
                  <a:srgbClr val="FFFFFF"/>
                </a:solidFill>
                <a:ea typeface="楷体_GB2312" pitchFamily="49" charset="-122"/>
              </a:rPr>
              <a:t>74LS283(2)</a:t>
            </a:r>
            <a:r>
              <a:rPr lang="zh-CN" altLang="en-US" sz="2800" b="1">
                <a:solidFill>
                  <a:srgbClr val="FFFFFF"/>
                </a:solidFill>
                <a:ea typeface="楷体_GB2312" pitchFamily="49" charset="-122"/>
              </a:rPr>
              <a:t>：</a:t>
            </a:r>
            <a:r>
              <a:rPr lang="en-US" altLang="zh-CN" sz="2800" b="1">
                <a:solidFill>
                  <a:srgbClr val="FFFFFF"/>
                </a:solidFill>
                <a:ea typeface="楷体_GB2312" pitchFamily="49" charset="-122"/>
              </a:rPr>
              <a:t>A</a:t>
            </a:r>
            <a:r>
              <a:rPr lang="en-US" altLang="zh-CN" sz="2800" b="1" baseline="-25000">
                <a:solidFill>
                  <a:srgbClr val="FFFFFF"/>
                </a:solidFill>
                <a:ea typeface="楷体_GB2312" pitchFamily="49" charset="-122"/>
              </a:rPr>
              <a:t>3</a:t>
            </a:r>
            <a:r>
              <a:rPr lang="zh-CN" altLang="en-US" sz="2800" b="1">
                <a:solidFill>
                  <a:srgbClr val="FFFFFF"/>
                </a:solidFill>
                <a:ea typeface="楷体_GB2312" pitchFamily="49" charset="-122"/>
              </a:rPr>
              <a:t>＝</a:t>
            </a:r>
            <a:r>
              <a:rPr lang="en-US" altLang="zh-CN" sz="2800" b="1">
                <a:solidFill>
                  <a:srgbClr val="FFFFFF"/>
                </a:solidFill>
                <a:ea typeface="楷体_GB2312" pitchFamily="49" charset="-122"/>
              </a:rPr>
              <a:t>D</a:t>
            </a:r>
            <a:r>
              <a:rPr lang="en-US" altLang="zh-CN" sz="2800" b="1" baseline="-25000">
                <a:solidFill>
                  <a:srgbClr val="FFFFFF"/>
                </a:solidFill>
                <a:ea typeface="楷体_GB2312" pitchFamily="49" charset="-122"/>
              </a:rPr>
              <a:t>3</a:t>
            </a:r>
            <a:r>
              <a:rPr lang="en-US" altLang="zh-CN" sz="2800" b="1">
                <a:solidFill>
                  <a:srgbClr val="FFFFFF"/>
                </a:solidFill>
                <a:ea typeface="楷体_GB2312" pitchFamily="49" charset="-122"/>
              </a:rPr>
              <a:t>,        A</a:t>
            </a:r>
            <a:r>
              <a:rPr lang="en-US" altLang="zh-CN" sz="2800" b="1" baseline="-25000">
                <a:solidFill>
                  <a:srgbClr val="FFFFFF"/>
                </a:solidFill>
                <a:ea typeface="楷体_GB2312" pitchFamily="49" charset="-122"/>
              </a:rPr>
              <a:t>2</a:t>
            </a:r>
            <a:r>
              <a:rPr lang="zh-CN" altLang="en-US" sz="2800" b="1">
                <a:solidFill>
                  <a:srgbClr val="FFFFFF"/>
                </a:solidFill>
                <a:ea typeface="楷体_GB2312" pitchFamily="49" charset="-122"/>
              </a:rPr>
              <a:t>＝</a:t>
            </a:r>
            <a:r>
              <a:rPr lang="en-US" altLang="zh-CN" sz="2800" b="1">
                <a:solidFill>
                  <a:srgbClr val="FFFFFF"/>
                </a:solidFill>
                <a:ea typeface="楷体_GB2312" pitchFamily="49" charset="-122"/>
              </a:rPr>
              <a:t>D</a:t>
            </a:r>
            <a:r>
              <a:rPr lang="en-US" altLang="zh-CN" sz="2800" b="1" baseline="-25000">
                <a:solidFill>
                  <a:srgbClr val="FFFFFF"/>
                </a:solidFill>
                <a:ea typeface="楷体_GB2312" pitchFamily="49" charset="-122"/>
              </a:rPr>
              <a:t>2</a:t>
            </a:r>
            <a:r>
              <a:rPr lang="zh-CN" altLang="en-US" sz="2800" b="1">
                <a:solidFill>
                  <a:srgbClr val="FFFFFF"/>
                </a:solidFill>
                <a:ea typeface="楷体_GB2312" pitchFamily="49" charset="-122"/>
              </a:rPr>
              <a:t>，</a:t>
            </a:r>
            <a:r>
              <a:rPr lang="en-US" altLang="zh-CN" sz="2800" b="1">
                <a:solidFill>
                  <a:srgbClr val="FFFFFF"/>
                </a:solidFill>
                <a:ea typeface="楷体_GB2312" pitchFamily="49" charset="-122"/>
              </a:rPr>
              <a:t>A</a:t>
            </a:r>
            <a:r>
              <a:rPr lang="en-US" altLang="zh-CN" sz="2800" b="1" baseline="-25000">
                <a:solidFill>
                  <a:srgbClr val="FFFFFF"/>
                </a:solidFill>
                <a:ea typeface="楷体_GB2312" pitchFamily="49" charset="-122"/>
              </a:rPr>
              <a:t>1</a:t>
            </a:r>
            <a:r>
              <a:rPr lang="en-US" altLang="zh-CN" sz="2800" b="1">
                <a:solidFill>
                  <a:srgbClr val="FFFFFF"/>
                </a:solidFill>
                <a:ea typeface="楷体_GB2312" pitchFamily="49" charset="-122"/>
              </a:rPr>
              <a:t>=D</a:t>
            </a:r>
            <a:r>
              <a:rPr lang="en-US" altLang="zh-CN" sz="2800" b="1" baseline="-25000">
                <a:solidFill>
                  <a:srgbClr val="FFFFFF"/>
                </a:solidFill>
                <a:ea typeface="楷体_GB2312" pitchFamily="49" charset="-122"/>
              </a:rPr>
              <a:t>1</a:t>
            </a:r>
            <a:r>
              <a:rPr lang="zh-CN" altLang="en-US" sz="2800" b="1">
                <a:solidFill>
                  <a:srgbClr val="FFFFFF"/>
                </a:solidFill>
                <a:ea typeface="楷体_GB2312" pitchFamily="49" charset="-122"/>
              </a:rPr>
              <a:t>，</a:t>
            </a:r>
            <a:r>
              <a:rPr lang="en-US" altLang="zh-CN" sz="2800" b="1">
                <a:solidFill>
                  <a:srgbClr val="FFFFFF"/>
                </a:solidFill>
                <a:ea typeface="楷体_GB2312" pitchFamily="49" charset="-122"/>
              </a:rPr>
              <a:t>A</a:t>
            </a:r>
            <a:r>
              <a:rPr lang="en-US" altLang="zh-CN" sz="2800" b="1" baseline="-25000">
                <a:solidFill>
                  <a:srgbClr val="FFFFFF"/>
                </a:solidFill>
                <a:ea typeface="楷体_GB2312" pitchFamily="49" charset="-122"/>
              </a:rPr>
              <a:t>0</a:t>
            </a:r>
            <a:r>
              <a:rPr lang="zh-CN" altLang="en-US" sz="2800" b="1">
                <a:solidFill>
                  <a:srgbClr val="FFFFFF"/>
                </a:solidFill>
                <a:ea typeface="楷体_GB2312" pitchFamily="49" charset="-122"/>
              </a:rPr>
              <a:t>＝</a:t>
            </a:r>
            <a:r>
              <a:rPr lang="en-US" altLang="zh-CN" sz="2800" b="1">
                <a:solidFill>
                  <a:srgbClr val="FFFFFF"/>
                </a:solidFill>
                <a:ea typeface="楷体_GB2312" pitchFamily="49" charset="-122"/>
              </a:rPr>
              <a:t>D</a:t>
            </a:r>
            <a:r>
              <a:rPr lang="en-US" altLang="zh-CN" sz="2800" b="1" baseline="-25000">
                <a:solidFill>
                  <a:srgbClr val="FFFFFF"/>
                </a:solidFill>
                <a:ea typeface="楷体_GB2312" pitchFamily="49" charset="-122"/>
              </a:rPr>
              <a:t>0</a:t>
            </a:r>
            <a:r>
              <a:rPr lang="zh-CN" altLang="en-US" sz="2800" b="1">
                <a:solidFill>
                  <a:srgbClr val="FFFFFF"/>
                </a:solidFill>
                <a:ea typeface="楷体_GB2312" pitchFamily="49" charset="-122"/>
              </a:rPr>
              <a:t>， </a:t>
            </a:r>
            <a:r>
              <a:rPr lang="en-US" altLang="zh-CN" sz="2800" b="1">
                <a:solidFill>
                  <a:srgbClr val="FFFFFF"/>
                </a:solidFill>
                <a:ea typeface="楷体_GB2312" pitchFamily="49" charset="-122"/>
              </a:rPr>
              <a:t>CI=0,</a:t>
            </a:r>
            <a:r>
              <a:rPr lang="zh-CN" altLang="en-US" sz="2800" b="1">
                <a:solidFill>
                  <a:srgbClr val="FFFFFF"/>
                </a:solidFill>
                <a:ea typeface="楷体_GB2312" pitchFamily="49" charset="-122"/>
              </a:rPr>
              <a:t>做加法后和为 </a:t>
            </a:r>
            <a:r>
              <a:rPr lang="en-US" altLang="zh-CN" sz="2800" b="1">
                <a:solidFill>
                  <a:srgbClr val="FFFFFF"/>
                </a:solidFill>
                <a:ea typeface="楷体_GB2312" pitchFamily="49" charset="-122"/>
              </a:rPr>
              <a:t>Y</a:t>
            </a:r>
            <a:r>
              <a:rPr lang="en-US" altLang="zh-CN" sz="2800" b="1" baseline="-25000">
                <a:solidFill>
                  <a:srgbClr val="FFFFFF"/>
                </a:solidFill>
                <a:ea typeface="楷体_GB2312" pitchFamily="49" charset="-122"/>
              </a:rPr>
              <a:t>7</a:t>
            </a:r>
            <a:r>
              <a:rPr lang="zh-CN" altLang="en-US" sz="2800" b="1">
                <a:solidFill>
                  <a:srgbClr val="FFFFFF"/>
                </a:solidFill>
                <a:ea typeface="楷体_GB2312" pitchFamily="49" charset="-122"/>
              </a:rPr>
              <a:t>～</a:t>
            </a:r>
            <a:r>
              <a:rPr lang="en-US" altLang="zh-CN" sz="2800" b="1">
                <a:solidFill>
                  <a:srgbClr val="FFFFFF"/>
                </a:solidFill>
                <a:ea typeface="楷体_GB2312" pitchFamily="49" charset="-122"/>
              </a:rPr>
              <a:t>Y</a:t>
            </a:r>
            <a:r>
              <a:rPr lang="en-US" altLang="zh-CN" sz="2800" b="1" baseline="-25000">
                <a:solidFill>
                  <a:srgbClr val="FFFFFF"/>
                </a:solidFill>
                <a:ea typeface="楷体_GB2312" pitchFamily="49" charset="-122"/>
              </a:rPr>
              <a:t>0</a:t>
            </a:r>
            <a:r>
              <a:rPr lang="en-US" altLang="zh-CN" sz="2800" b="1">
                <a:solidFill>
                  <a:srgbClr val="FFFFFF"/>
                </a:solidFill>
                <a:ea typeface="楷体_GB2312" pitchFamily="49" charset="-122"/>
              </a:rPr>
              <a:t>=0D</a:t>
            </a:r>
            <a:r>
              <a:rPr lang="en-US" altLang="zh-CN" sz="2800" b="1" baseline="-25000">
                <a:solidFill>
                  <a:srgbClr val="FFFFFF"/>
                </a:solidFill>
                <a:ea typeface="楷体_GB2312" pitchFamily="49" charset="-122"/>
              </a:rPr>
              <a:t>6</a:t>
            </a:r>
            <a:r>
              <a:rPr lang="en-US" altLang="zh-CN" sz="2800" b="1">
                <a:solidFill>
                  <a:srgbClr val="FFFFFF"/>
                </a:solidFill>
                <a:ea typeface="楷体_GB2312" pitchFamily="49" charset="-122"/>
              </a:rPr>
              <a:t>~D</a:t>
            </a:r>
            <a:r>
              <a:rPr lang="en-US" altLang="zh-CN" sz="2800" b="1" baseline="-25000">
                <a:solidFill>
                  <a:srgbClr val="FFFFFF"/>
                </a:solidFill>
                <a:ea typeface="楷体_GB2312" pitchFamily="49" charset="-122"/>
              </a:rPr>
              <a:t>0</a:t>
            </a:r>
            <a:r>
              <a:rPr lang="en-US" altLang="zh-CN" sz="2800" b="1">
                <a:solidFill>
                  <a:srgbClr val="FFFFFF"/>
                </a:solidFill>
                <a:ea typeface="楷体_GB2312" pitchFamily="49" charset="-122"/>
              </a:rPr>
              <a:t>.</a:t>
            </a:r>
          </a:p>
        </p:txBody>
      </p:sp>
      <p:sp>
        <p:nvSpPr>
          <p:cNvPr id="94222" name="Rectangle 14"/>
          <p:cNvSpPr>
            <a:spLocks noChangeArrowheads="1"/>
          </p:cNvSpPr>
          <p:nvPr/>
        </p:nvSpPr>
        <p:spPr bwMode="auto">
          <a:xfrm>
            <a:off x="0" y="0"/>
            <a:ext cx="3244850" cy="536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kumimoji="0" lang="en-US" altLang="zh-CN" sz="3200" u="sng">
                <a:solidFill>
                  <a:schemeClr val="tx1"/>
                </a:solidFill>
                <a:effectLst>
                  <a:outerShdw blurRad="38100" dist="38100" dir="2700000" algn="tl">
                    <a:srgbClr val="FFFFFF"/>
                  </a:outerShdw>
                </a:effectLst>
              </a:rPr>
              <a:t>4.3.4 </a:t>
            </a:r>
            <a:r>
              <a:rPr kumimoji="0" lang="zh-CN" altLang="en-US" sz="3200" u="sng">
                <a:solidFill>
                  <a:schemeClr val="tx1"/>
                </a:solidFill>
                <a:effectLst>
                  <a:outerShdw blurRad="38100" dist="38100" dir="2700000" algn="tl">
                    <a:srgbClr val="FFFFFF"/>
                  </a:outerShdw>
                </a:effectLst>
              </a:rPr>
              <a:t>加法器</a:t>
            </a:r>
          </a:p>
        </p:txBody>
      </p:sp>
      <p:graphicFrame>
        <p:nvGraphicFramePr>
          <p:cNvPr id="94223" name="Object 15"/>
          <p:cNvGraphicFramePr>
            <a:graphicFrameLocks noChangeAspect="1"/>
          </p:cNvGraphicFramePr>
          <p:nvPr/>
        </p:nvGraphicFramePr>
        <p:xfrm>
          <a:off x="323850" y="908050"/>
          <a:ext cx="8077200" cy="3376613"/>
        </p:xfrm>
        <a:graphic>
          <a:graphicData uri="http://schemas.openxmlformats.org/presentationml/2006/ole">
            <mc:AlternateContent xmlns:mc="http://schemas.openxmlformats.org/markup-compatibility/2006">
              <mc:Choice xmlns:v="urn:schemas-microsoft-com:vml" Requires="v">
                <p:oleObj spid="_x0000_s94226" name="Visio" r:id="rId4" imgW="4143756" imgH="1903476" progId="Visio.Drawing.11">
                  <p:embed/>
                </p:oleObj>
              </mc:Choice>
              <mc:Fallback>
                <p:oleObj name="Visio" r:id="rId4" imgW="4143756" imgH="1903476" progId="Visio.Drawing.11">
                  <p:embed/>
                  <p:pic>
                    <p:nvPicPr>
                      <p:cNvPr id="0" name="Object 15"/>
                      <p:cNvPicPr>
                        <a:picLocks noChangeAspect="1" noChangeArrowheads="1"/>
                      </p:cNvPicPr>
                      <p:nvPr/>
                    </p:nvPicPr>
                    <p:blipFill>
                      <a:blip r:embed="rId5">
                        <a:extLst>
                          <a:ext uri="{28A0092B-C50C-407E-A947-70E740481C1C}">
                            <a14:useLocalDpi xmlns:a14="http://schemas.microsoft.com/office/drawing/2010/main" val="0"/>
                          </a:ext>
                        </a:extLst>
                      </a:blip>
                      <a:srcRect b="8986"/>
                      <a:stretch>
                        <a:fillRect/>
                      </a:stretch>
                    </p:blipFill>
                    <p:spPr bwMode="auto">
                      <a:xfrm>
                        <a:off x="323850" y="908050"/>
                        <a:ext cx="8077200" cy="3376613"/>
                      </a:xfrm>
                      <a:prstGeom prst="rect">
                        <a:avLst/>
                      </a:prstGeom>
                      <a:solidFill>
                        <a:srgbClr val="FFFFFF"/>
                      </a:solidFill>
                      <a:ln w="57150" cmpd="thickThin">
                        <a:solidFill>
                          <a:srgbClr val="FF33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94223"/>
                                        </p:tgtEl>
                                        <p:attrNameLst>
                                          <p:attrName>style.visibility</p:attrName>
                                        </p:attrNameLst>
                                      </p:cBhvr>
                                      <p:to>
                                        <p:strVal val="visible"/>
                                      </p:to>
                                    </p:set>
                                    <p:animEffect transition="in" filter="dissolve">
                                      <p:cBhvr>
                                        <p:cTn id="7" dur="1000"/>
                                        <p:tgtEl>
                                          <p:spTgt spid="942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66" name="Rectangle 2"/>
          <p:cNvSpPr>
            <a:spLocks noGrp="1" noChangeArrowheads="1"/>
          </p:cNvSpPr>
          <p:nvPr>
            <p:ph type="title"/>
          </p:nvPr>
        </p:nvSpPr>
        <p:spPr>
          <a:xfrm>
            <a:off x="250825" y="4149725"/>
            <a:ext cx="8713788" cy="1368425"/>
          </a:xfrm>
          <a:solidFill>
            <a:srgbClr val="FFFFCC"/>
          </a:solidFill>
        </p:spPr>
        <p:txBody>
          <a:bodyPr/>
          <a:lstStyle/>
          <a:p>
            <a:pPr algn="l"/>
            <a:r>
              <a:rPr lang="zh-CN" altLang="en-US" sz="2800" b="1">
                <a:solidFill>
                  <a:schemeClr val="tx1"/>
                </a:solidFill>
                <a:ea typeface="楷体_GB2312" pitchFamily="49" charset="-122"/>
              </a:rPr>
              <a:t>则当</a:t>
            </a:r>
            <a:r>
              <a:rPr lang="en-US" altLang="zh-CN" sz="2800" b="1">
                <a:solidFill>
                  <a:schemeClr val="tx1"/>
                </a:solidFill>
                <a:ea typeface="楷体_GB2312" pitchFamily="49" charset="-122"/>
              </a:rPr>
              <a:t>Y</a:t>
            </a:r>
            <a:r>
              <a:rPr lang="en-US" altLang="zh-CN" sz="2800" b="1" baseline="-25000">
                <a:solidFill>
                  <a:schemeClr val="tx1"/>
                </a:solidFill>
                <a:ea typeface="楷体_GB2312" pitchFamily="49" charset="-122"/>
              </a:rPr>
              <a:t>7</a:t>
            </a:r>
            <a:r>
              <a:rPr lang="zh-CN" altLang="en-US" sz="2800" b="1">
                <a:solidFill>
                  <a:schemeClr val="tx1"/>
                </a:solidFill>
                <a:ea typeface="楷体_GB2312" pitchFamily="49" charset="-122"/>
              </a:rPr>
              <a:t>＝</a:t>
            </a:r>
            <a:r>
              <a:rPr lang="en-US" altLang="zh-CN" sz="2800" b="1">
                <a:solidFill>
                  <a:schemeClr val="tx1"/>
                </a:solidFill>
                <a:ea typeface="楷体_GB2312" pitchFamily="49" charset="-122"/>
              </a:rPr>
              <a:t>1</a:t>
            </a:r>
            <a:r>
              <a:rPr lang="zh-CN" altLang="en-US" sz="2800" b="1">
                <a:solidFill>
                  <a:schemeClr val="tx1"/>
                </a:solidFill>
                <a:ea typeface="楷体_GB2312" pitchFamily="49" charset="-122"/>
              </a:rPr>
              <a:t>时，</a:t>
            </a:r>
            <a:r>
              <a:rPr lang="en-US" altLang="zh-CN" sz="2800" b="1">
                <a:solidFill>
                  <a:schemeClr val="tx1"/>
                </a:solidFill>
                <a:ea typeface="楷体_GB2312" pitchFamily="49" charset="-122"/>
              </a:rPr>
              <a:t>74LS283(1)</a:t>
            </a:r>
            <a:r>
              <a:rPr lang="zh-CN" altLang="en-US" sz="2800" b="1">
                <a:solidFill>
                  <a:schemeClr val="tx1"/>
                </a:solidFill>
                <a:ea typeface="楷体_GB2312" pitchFamily="49" charset="-122"/>
              </a:rPr>
              <a:t>：</a:t>
            </a:r>
            <a:r>
              <a:rPr lang="en-US" altLang="zh-CN" sz="2800" b="1">
                <a:solidFill>
                  <a:schemeClr val="tx1"/>
                </a:solidFill>
                <a:ea typeface="楷体_GB2312" pitchFamily="49" charset="-122"/>
              </a:rPr>
              <a:t>A</a:t>
            </a:r>
            <a:r>
              <a:rPr lang="en-US" altLang="zh-CN" sz="2800" b="1" baseline="-25000">
                <a:solidFill>
                  <a:schemeClr val="tx1"/>
                </a:solidFill>
                <a:ea typeface="楷体_GB2312" pitchFamily="49" charset="-122"/>
              </a:rPr>
              <a:t>3</a:t>
            </a:r>
            <a:r>
              <a:rPr lang="zh-CN" altLang="en-US" sz="2800" b="1">
                <a:solidFill>
                  <a:schemeClr val="tx1"/>
                </a:solidFill>
                <a:ea typeface="楷体_GB2312" pitchFamily="49" charset="-122"/>
              </a:rPr>
              <a:t>＝</a:t>
            </a:r>
            <a:r>
              <a:rPr lang="en-US" altLang="zh-CN" sz="2800" b="1">
                <a:solidFill>
                  <a:schemeClr val="tx1"/>
                </a:solidFill>
                <a:ea typeface="楷体_GB2312" pitchFamily="49" charset="-122"/>
              </a:rPr>
              <a:t>1,A</a:t>
            </a:r>
            <a:r>
              <a:rPr lang="en-US" altLang="zh-CN" sz="2800" b="1" baseline="-25000">
                <a:solidFill>
                  <a:schemeClr val="tx1"/>
                </a:solidFill>
                <a:ea typeface="楷体_GB2312" pitchFamily="49" charset="-122"/>
              </a:rPr>
              <a:t>2</a:t>
            </a:r>
            <a:r>
              <a:rPr lang="zh-CN" altLang="en-US" sz="2800" b="1">
                <a:solidFill>
                  <a:schemeClr val="tx1"/>
                </a:solidFill>
                <a:ea typeface="楷体_GB2312" pitchFamily="49" charset="-122"/>
              </a:rPr>
              <a:t>＝</a:t>
            </a:r>
            <a:r>
              <a:rPr lang="en-US" altLang="zh-CN" sz="2800" b="1">
                <a:solidFill>
                  <a:schemeClr val="tx1"/>
                </a:solidFill>
                <a:ea typeface="楷体_GB2312" pitchFamily="49" charset="-122"/>
              </a:rPr>
              <a:t>D</a:t>
            </a:r>
            <a:r>
              <a:rPr lang="en-US" altLang="zh-CN" sz="2800" b="1">
                <a:solidFill>
                  <a:schemeClr val="tx1"/>
                </a:solidFill>
                <a:ea typeface="楷体_GB2312" pitchFamily="49" charset="-122"/>
                <a:sym typeface="Symbol" pitchFamily="18" charset="2"/>
              </a:rPr>
              <a:t></a:t>
            </a:r>
            <a:r>
              <a:rPr lang="en-US" altLang="zh-CN" sz="2800" b="1" baseline="-25000">
                <a:solidFill>
                  <a:schemeClr val="tx1"/>
                </a:solidFill>
                <a:ea typeface="楷体_GB2312" pitchFamily="49" charset="-122"/>
              </a:rPr>
              <a:t>6</a:t>
            </a:r>
            <a:r>
              <a:rPr lang="zh-CN" altLang="en-US" sz="2800" b="1">
                <a:solidFill>
                  <a:schemeClr val="tx1"/>
                </a:solidFill>
                <a:ea typeface="楷体_GB2312" pitchFamily="49" charset="-122"/>
              </a:rPr>
              <a:t>，</a:t>
            </a:r>
            <a:r>
              <a:rPr lang="en-US" altLang="zh-CN" sz="2800" b="1">
                <a:solidFill>
                  <a:schemeClr val="tx1"/>
                </a:solidFill>
                <a:ea typeface="楷体_GB2312" pitchFamily="49" charset="-122"/>
              </a:rPr>
              <a:t>A</a:t>
            </a:r>
            <a:r>
              <a:rPr lang="en-US" altLang="zh-CN" sz="2800" b="1" baseline="-25000">
                <a:solidFill>
                  <a:schemeClr val="tx1"/>
                </a:solidFill>
                <a:ea typeface="楷体_GB2312" pitchFamily="49" charset="-122"/>
              </a:rPr>
              <a:t>1</a:t>
            </a:r>
            <a:r>
              <a:rPr lang="en-US" altLang="zh-CN" sz="2800" b="1">
                <a:solidFill>
                  <a:schemeClr val="tx1"/>
                </a:solidFill>
                <a:ea typeface="楷体_GB2312" pitchFamily="49" charset="-122"/>
              </a:rPr>
              <a:t>=D </a:t>
            </a:r>
            <a:r>
              <a:rPr lang="en-US" altLang="zh-CN" sz="2800" b="1">
                <a:solidFill>
                  <a:schemeClr val="tx1"/>
                </a:solidFill>
                <a:ea typeface="楷体_GB2312" pitchFamily="49" charset="-122"/>
                <a:sym typeface="Symbol" pitchFamily="18" charset="2"/>
              </a:rPr>
              <a:t></a:t>
            </a:r>
            <a:r>
              <a:rPr lang="en-US" altLang="zh-CN" sz="2800" b="1" baseline="-25000">
                <a:solidFill>
                  <a:schemeClr val="tx1"/>
                </a:solidFill>
                <a:ea typeface="楷体_GB2312" pitchFamily="49" charset="-122"/>
              </a:rPr>
              <a:t>5</a:t>
            </a:r>
            <a:r>
              <a:rPr lang="zh-CN" altLang="en-US" sz="2800" b="1">
                <a:solidFill>
                  <a:schemeClr val="tx1"/>
                </a:solidFill>
                <a:ea typeface="楷体_GB2312" pitchFamily="49" charset="-122"/>
              </a:rPr>
              <a:t>，</a:t>
            </a:r>
            <a:r>
              <a:rPr lang="en-US" altLang="zh-CN" sz="2800" b="1">
                <a:solidFill>
                  <a:schemeClr val="tx1"/>
                </a:solidFill>
                <a:ea typeface="楷体_GB2312" pitchFamily="49" charset="-122"/>
              </a:rPr>
              <a:t>A</a:t>
            </a:r>
            <a:r>
              <a:rPr lang="en-US" altLang="zh-CN" sz="2800" b="1" baseline="-25000">
                <a:solidFill>
                  <a:schemeClr val="tx1"/>
                </a:solidFill>
                <a:ea typeface="楷体_GB2312" pitchFamily="49" charset="-122"/>
              </a:rPr>
              <a:t>0</a:t>
            </a:r>
            <a:r>
              <a:rPr lang="zh-CN" altLang="en-US" sz="2800" b="1">
                <a:solidFill>
                  <a:schemeClr val="tx1"/>
                </a:solidFill>
                <a:ea typeface="楷体_GB2312" pitchFamily="49" charset="-122"/>
              </a:rPr>
              <a:t>＝</a:t>
            </a:r>
            <a:r>
              <a:rPr lang="en-US" altLang="zh-CN" sz="2800" b="1">
                <a:solidFill>
                  <a:schemeClr val="tx1"/>
                </a:solidFill>
                <a:ea typeface="楷体_GB2312" pitchFamily="49" charset="-122"/>
              </a:rPr>
              <a:t>D </a:t>
            </a:r>
            <a:r>
              <a:rPr lang="en-US" altLang="zh-CN" sz="2800" b="1">
                <a:solidFill>
                  <a:schemeClr val="tx1"/>
                </a:solidFill>
                <a:ea typeface="楷体_GB2312" pitchFamily="49" charset="-122"/>
                <a:sym typeface="Symbol" pitchFamily="18" charset="2"/>
              </a:rPr>
              <a:t></a:t>
            </a:r>
            <a:r>
              <a:rPr lang="en-US" altLang="zh-CN" sz="2800" b="1" baseline="-25000">
                <a:solidFill>
                  <a:schemeClr val="tx1"/>
                </a:solidFill>
                <a:ea typeface="楷体_GB2312" pitchFamily="49" charset="-122"/>
              </a:rPr>
              <a:t>4</a:t>
            </a:r>
            <a:r>
              <a:rPr lang="zh-CN" altLang="en-US" sz="2800" b="1">
                <a:solidFill>
                  <a:schemeClr val="tx1"/>
                </a:solidFill>
                <a:ea typeface="楷体_GB2312" pitchFamily="49" charset="-122"/>
              </a:rPr>
              <a:t>，</a:t>
            </a:r>
            <a:r>
              <a:rPr lang="en-US" altLang="zh-CN" sz="2800" b="1">
                <a:solidFill>
                  <a:schemeClr val="tx1"/>
                </a:solidFill>
                <a:ea typeface="楷体_GB2312" pitchFamily="49" charset="-122"/>
              </a:rPr>
              <a:t>74LS283(2)</a:t>
            </a:r>
            <a:r>
              <a:rPr lang="zh-CN" altLang="en-US" sz="2800" b="1">
                <a:solidFill>
                  <a:schemeClr val="tx1"/>
                </a:solidFill>
                <a:ea typeface="楷体_GB2312" pitchFamily="49" charset="-122"/>
              </a:rPr>
              <a:t>：</a:t>
            </a:r>
            <a:r>
              <a:rPr lang="en-US" altLang="zh-CN" sz="2800" b="1">
                <a:solidFill>
                  <a:schemeClr val="tx1"/>
                </a:solidFill>
                <a:ea typeface="楷体_GB2312" pitchFamily="49" charset="-122"/>
              </a:rPr>
              <a:t>A</a:t>
            </a:r>
            <a:r>
              <a:rPr lang="en-US" altLang="zh-CN" sz="2800" b="1" baseline="-25000">
                <a:solidFill>
                  <a:schemeClr val="tx1"/>
                </a:solidFill>
                <a:ea typeface="楷体_GB2312" pitchFamily="49" charset="-122"/>
              </a:rPr>
              <a:t>3</a:t>
            </a:r>
            <a:r>
              <a:rPr lang="zh-CN" altLang="en-US" sz="2800" b="1">
                <a:solidFill>
                  <a:schemeClr val="tx1"/>
                </a:solidFill>
                <a:ea typeface="楷体_GB2312" pitchFamily="49" charset="-122"/>
              </a:rPr>
              <a:t>＝</a:t>
            </a:r>
            <a:r>
              <a:rPr lang="en-US" altLang="zh-CN" sz="2800" b="1">
                <a:solidFill>
                  <a:schemeClr val="tx1"/>
                </a:solidFill>
                <a:ea typeface="楷体_GB2312" pitchFamily="49" charset="-122"/>
              </a:rPr>
              <a:t>D </a:t>
            </a:r>
            <a:r>
              <a:rPr lang="en-US" altLang="zh-CN" sz="2800" b="1">
                <a:solidFill>
                  <a:schemeClr val="tx1"/>
                </a:solidFill>
                <a:ea typeface="楷体_GB2312" pitchFamily="49" charset="-122"/>
                <a:sym typeface="Symbol" pitchFamily="18" charset="2"/>
              </a:rPr>
              <a:t></a:t>
            </a:r>
            <a:r>
              <a:rPr lang="en-US" altLang="zh-CN" sz="2800" b="1" baseline="-25000">
                <a:solidFill>
                  <a:schemeClr val="tx1"/>
                </a:solidFill>
                <a:ea typeface="楷体_GB2312" pitchFamily="49" charset="-122"/>
              </a:rPr>
              <a:t>3</a:t>
            </a:r>
            <a:r>
              <a:rPr lang="en-US" altLang="zh-CN" sz="2800" b="1">
                <a:solidFill>
                  <a:schemeClr val="tx1"/>
                </a:solidFill>
                <a:ea typeface="楷体_GB2312" pitchFamily="49" charset="-122"/>
              </a:rPr>
              <a:t>, A</a:t>
            </a:r>
            <a:r>
              <a:rPr lang="en-US" altLang="zh-CN" sz="2800" b="1" baseline="-25000">
                <a:solidFill>
                  <a:schemeClr val="tx1"/>
                </a:solidFill>
                <a:ea typeface="楷体_GB2312" pitchFamily="49" charset="-122"/>
              </a:rPr>
              <a:t>2</a:t>
            </a:r>
            <a:r>
              <a:rPr lang="zh-CN" altLang="en-US" sz="2800" b="1">
                <a:solidFill>
                  <a:schemeClr val="tx1"/>
                </a:solidFill>
                <a:ea typeface="楷体_GB2312" pitchFamily="49" charset="-122"/>
              </a:rPr>
              <a:t>＝</a:t>
            </a:r>
            <a:r>
              <a:rPr lang="en-US" altLang="zh-CN" sz="2800" b="1">
                <a:solidFill>
                  <a:schemeClr val="tx1"/>
                </a:solidFill>
                <a:ea typeface="楷体_GB2312" pitchFamily="49" charset="-122"/>
              </a:rPr>
              <a:t>D </a:t>
            </a:r>
            <a:r>
              <a:rPr lang="en-US" altLang="zh-CN" sz="2800" b="1">
                <a:solidFill>
                  <a:schemeClr val="tx1"/>
                </a:solidFill>
                <a:ea typeface="楷体_GB2312" pitchFamily="49" charset="-122"/>
                <a:sym typeface="Symbol" pitchFamily="18" charset="2"/>
              </a:rPr>
              <a:t></a:t>
            </a:r>
            <a:r>
              <a:rPr lang="en-US" altLang="zh-CN" sz="2800" b="1" baseline="-25000">
                <a:solidFill>
                  <a:schemeClr val="tx1"/>
                </a:solidFill>
                <a:ea typeface="楷体_GB2312" pitchFamily="49" charset="-122"/>
              </a:rPr>
              <a:t>2</a:t>
            </a:r>
            <a:r>
              <a:rPr lang="zh-CN" altLang="en-US" sz="2800" b="1">
                <a:solidFill>
                  <a:schemeClr val="tx1"/>
                </a:solidFill>
                <a:ea typeface="楷体_GB2312" pitchFamily="49" charset="-122"/>
              </a:rPr>
              <a:t>，</a:t>
            </a:r>
            <a:r>
              <a:rPr lang="en-US" altLang="zh-CN" sz="2800" b="1">
                <a:solidFill>
                  <a:schemeClr val="tx1"/>
                </a:solidFill>
                <a:ea typeface="楷体_GB2312" pitchFamily="49" charset="-122"/>
              </a:rPr>
              <a:t>A</a:t>
            </a:r>
            <a:r>
              <a:rPr lang="en-US" altLang="zh-CN" sz="2800" b="1" baseline="-25000">
                <a:solidFill>
                  <a:schemeClr val="tx1"/>
                </a:solidFill>
                <a:ea typeface="楷体_GB2312" pitchFamily="49" charset="-122"/>
              </a:rPr>
              <a:t>1</a:t>
            </a:r>
            <a:r>
              <a:rPr lang="en-US" altLang="zh-CN" sz="2800" b="1">
                <a:solidFill>
                  <a:schemeClr val="tx1"/>
                </a:solidFill>
                <a:ea typeface="楷体_GB2312" pitchFamily="49" charset="-122"/>
              </a:rPr>
              <a:t>=D </a:t>
            </a:r>
            <a:r>
              <a:rPr lang="en-US" altLang="zh-CN" sz="2800" b="1">
                <a:solidFill>
                  <a:schemeClr val="tx1"/>
                </a:solidFill>
                <a:ea typeface="楷体_GB2312" pitchFamily="49" charset="-122"/>
                <a:sym typeface="Symbol" pitchFamily="18" charset="2"/>
              </a:rPr>
              <a:t></a:t>
            </a:r>
            <a:r>
              <a:rPr lang="en-US" altLang="zh-CN" sz="2800" b="1" baseline="-25000">
                <a:solidFill>
                  <a:schemeClr val="tx1"/>
                </a:solidFill>
                <a:ea typeface="楷体_GB2312" pitchFamily="49" charset="-122"/>
              </a:rPr>
              <a:t>1</a:t>
            </a:r>
            <a:r>
              <a:rPr lang="zh-CN" altLang="en-US" sz="2800" b="1">
                <a:solidFill>
                  <a:schemeClr val="tx1"/>
                </a:solidFill>
                <a:ea typeface="楷体_GB2312" pitchFamily="49" charset="-122"/>
              </a:rPr>
              <a:t>，</a:t>
            </a:r>
            <a:r>
              <a:rPr lang="en-US" altLang="zh-CN" sz="2800" b="1">
                <a:solidFill>
                  <a:schemeClr val="tx1"/>
                </a:solidFill>
                <a:ea typeface="楷体_GB2312" pitchFamily="49" charset="-122"/>
              </a:rPr>
              <a:t>A</a:t>
            </a:r>
            <a:r>
              <a:rPr lang="en-US" altLang="zh-CN" sz="2800" b="1" baseline="-25000">
                <a:solidFill>
                  <a:schemeClr val="tx1"/>
                </a:solidFill>
                <a:ea typeface="楷体_GB2312" pitchFamily="49" charset="-122"/>
              </a:rPr>
              <a:t>0</a:t>
            </a:r>
            <a:r>
              <a:rPr lang="zh-CN" altLang="en-US" sz="2800" b="1">
                <a:solidFill>
                  <a:schemeClr val="tx1"/>
                </a:solidFill>
                <a:ea typeface="楷体_GB2312" pitchFamily="49" charset="-122"/>
              </a:rPr>
              <a:t>＝</a:t>
            </a:r>
            <a:r>
              <a:rPr lang="en-US" altLang="zh-CN" sz="2800" b="1">
                <a:solidFill>
                  <a:schemeClr val="tx1"/>
                </a:solidFill>
                <a:ea typeface="楷体_GB2312" pitchFamily="49" charset="-122"/>
              </a:rPr>
              <a:t>D </a:t>
            </a:r>
            <a:r>
              <a:rPr lang="en-US" altLang="zh-CN" sz="2800" b="1">
                <a:solidFill>
                  <a:schemeClr val="tx1"/>
                </a:solidFill>
                <a:ea typeface="楷体_GB2312" pitchFamily="49" charset="-122"/>
                <a:sym typeface="Symbol" pitchFamily="18" charset="2"/>
              </a:rPr>
              <a:t></a:t>
            </a:r>
            <a:r>
              <a:rPr lang="en-US" altLang="zh-CN" sz="2800" b="1" baseline="-25000">
                <a:solidFill>
                  <a:schemeClr val="tx1"/>
                </a:solidFill>
                <a:ea typeface="楷体_GB2312" pitchFamily="49" charset="-122"/>
              </a:rPr>
              <a:t>0</a:t>
            </a:r>
            <a:r>
              <a:rPr lang="zh-CN" altLang="en-US" sz="2800" b="1">
                <a:solidFill>
                  <a:schemeClr val="tx1"/>
                </a:solidFill>
                <a:ea typeface="楷体_GB2312" pitchFamily="49" charset="-122"/>
              </a:rPr>
              <a:t>， </a:t>
            </a:r>
            <a:r>
              <a:rPr lang="en-US" altLang="zh-CN" sz="2800" b="1">
                <a:solidFill>
                  <a:schemeClr val="tx1"/>
                </a:solidFill>
                <a:ea typeface="楷体_GB2312" pitchFamily="49" charset="-122"/>
              </a:rPr>
              <a:t>CI=1,</a:t>
            </a:r>
            <a:r>
              <a:rPr lang="zh-CN" altLang="en-US" sz="2800" b="1">
                <a:solidFill>
                  <a:schemeClr val="tx1"/>
                </a:solidFill>
                <a:ea typeface="楷体_GB2312" pitchFamily="49" charset="-122"/>
              </a:rPr>
              <a:t>做加法后和为 </a:t>
            </a:r>
            <a:r>
              <a:rPr lang="en-US" altLang="zh-CN" sz="2800" b="1">
                <a:solidFill>
                  <a:schemeClr val="tx1"/>
                </a:solidFill>
                <a:ea typeface="楷体_GB2312" pitchFamily="49" charset="-122"/>
              </a:rPr>
              <a:t>Y</a:t>
            </a:r>
            <a:r>
              <a:rPr lang="en-US" altLang="zh-CN" sz="2800" b="1" baseline="-25000">
                <a:solidFill>
                  <a:schemeClr val="tx1"/>
                </a:solidFill>
                <a:ea typeface="楷体_GB2312" pitchFamily="49" charset="-122"/>
              </a:rPr>
              <a:t>7</a:t>
            </a:r>
            <a:r>
              <a:rPr lang="zh-CN" altLang="en-US" sz="2800" b="1">
                <a:solidFill>
                  <a:schemeClr val="tx1"/>
                </a:solidFill>
                <a:ea typeface="楷体_GB2312" pitchFamily="49" charset="-122"/>
              </a:rPr>
              <a:t>～</a:t>
            </a:r>
            <a:r>
              <a:rPr lang="en-US" altLang="zh-CN" sz="2800" b="1">
                <a:solidFill>
                  <a:schemeClr val="tx1"/>
                </a:solidFill>
                <a:ea typeface="楷体_GB2312" pitchFamily="49" charset="-122"/>
              </a:rPr>
              <a:t>Y</a:t>
            </a:r>
            <a:r>
              <a:rPr lang="en-US" altLang="zh-CN" sz="2800" b="1" baseline="-25000">
                <a:solidFill>
                  <a:schemeClr val="tx1"/>
                </a:solidFill>
                <a:ea typeface="楷体_GB2312" pitchFamily="49" charset="-122"/>
              </a:rPr>
              <a:t>0</a:t>
            </a:r>
            <a:r>
              <a:rPr lang="en-US" altLang="zh-CN" sz="2800" b="1">
                <a:solidFill>
                  <a:schemeClr val="tx1"/>
                </a:solidFill>
                <a:ea typeface="楷体_GB2312" pitchFamily="49" charset="-122"/>
              </a:rPr>
              <a:t>=1D </a:t>
            </a:r>
            <a:r>
              <a:rPr lang="en-US" altLang="zh-CN" sz="2800" b="1">
                <a:solidFill>
                  <a:schemeClr val="tx1"/>
                </a:solidFill>
                <a:ea typeface="楷体_GB2312" pitchFamily="49" charset="-122"/>
                <a:sym typeface="Symbol" pitchFamily="18" charset="2"/>
              </a:rPr>
              <a:t></a:t>
            </a:r>
            <a:r>
              <a:rPr lang="en-US" altLang="zh-CN" sz="2800" b="1" baseline="-25000">
                <a:solidFill>
                  <a:schemeClr val="tx1"/>
                </a:solidFill>
                <a:ea typeface="楷体_GB2312" pitchFamily="49" charset="-122"/>
              </a:rPr>
              <a:t>6</a:t>
            </a:r>
            <a:r>
              <a:rPr lang="en-US" altLang="zh-CN" sz="2800" b="1">
                <a:solidFill>
                  <a:schemeClr val="tx1"/>
                </a:solidFill>
                <a:ea typeface="楷体_GB2312" pitchFamily="49" charset="-122"/>
              </a:rPr>
              <a:t>~D </a:t>
            </a:r>
            <a:r>
              <a:rPr lang="en-US" altLang="zh-CN" sz="2800" b="1">
                <a:solidFill>
                  <a:schemeClr val="tx1"/>
                </a:solidFill>
                <a:ea typeface="楷体_GB2312" pitchFamily="49" charset="-122"/>
                <a:sym typeface="Symbol" pitchFamily="18" charset="2"/>
              </a:rPr>
              <a:t></a:t>
            </a:r>
            <a:r>
              <a:rPr lang="en-US" altLang="zh-CN" sz="2800" b="1" baseline="-25000">
                <a:solidFill>
                  <a:schemeClr val="tx1"/>
                </a:solidFill>
                <a:ea typeface="楷体_GB2312" pitchFamily="49" charset="-122"/>
              </a:rPr>
              <a:t>0 </a:t>
            </a:r>
            <a:r>
              <a:rPr lang="en-US" altLang="zh-CN" sz="2800" b="1">
                <a:solidFill>
                  <a:schemeClr val="tx1"/>
                </a:solidFill>
                <a:ea typeface="楷体_GB2312" pitchFamily="49" charset="-122"/>
              </a:rPr>
              <a:t> +1, </a:t>
            </a:r>
          </a:p>
        </p:txBody>
      </p:sp>
      <p:sp>
        <p:nvSpPr>
          <p:cNvPr id="241671" name="Rectangle 7"/>
          <p:cNvSpPr>
            <a:spLocks noChangeArrowheads="1"/>
          </p:cNvSpPr>
          <p:nvPr/>
        </p:nvSpPr>
        <p:spPr bwMode="auto">
          <a:xfrm>
            <a:off x="0" y="0"/>
            <a:ext cx="3244850" cy="536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kumimoji="0" lang="en-US" altLang="zh-CN" sz="3200" u="sng">
                <a:solidFill>
                  <a:schemeClr val="tx1"/>
                </a:solidFill>
                <a:effectLst>
                  <a:outerShdw blurRad="38100" dist="38100" dir="2700000" algn="tl">
                    <a:srgbClr val="FFFFFF"/>
                  </a:outerShdw>
                </a:effectLst>
              </a:rPr>
              <a:t>4.3.4 </a:t>
            </a:r>
            <a:r>
              <a:rPr kumimoji="0" lang="zh-CN" altLang="en-US" sz="3200" u="sng">
                <a:solidFill>
                  <a:schemeClr val="tx1"/>
                </a:solidFill>
                <a:effectLst>
                  <a:outerShdw blurRad="38100" dist="38100" dir="2700000" algn="tl">
                    <a:srgbClr val="FFFFFF"/>
                  </a:outerShdw>
                </a:effectLst>
              </a:rPr>
              <a:t>加法器</a:t>
            </a:r>
          </a:p>
        </p:txBody>
      </p:sp>
      <p:graphicFrame>
        <p:nvGraphicFramePr>
          <p:cNvPr id="241672" name="Object 8"/>
          <p:cNvGraphicFramePr>
            <a:graphicFrameLocks noChangeAspect="1"/>
          </p:cNvGraphicFramePr>
          <p:nvPr/>
        </p:nvGraphicFramePr>
        <p:xfrm>
          <a:off x="323850" y="620713"/>
          <a:ext cx="8077200" cy="3376612"/>
        </p:xfrm>
        <a:graphic>
          <a:graphicData uri="http://schemas.openxmlformats.org/presentationml/2006/ole">
            <mc:AlternateContent xmlns:mc="http://schemas.openxmlformats.org/markup-compatibility/2006">
              <mc:Choice xmlns:v="urn:schemas-microsoft-com:vml" Requires="v">
                <p:oleObj spid="_x0000_s241676" name="Visio" r:id="rId4" imgW="4143756" imgH="1903476" progId="Visio.Drawing.11">
                  <p:embed/>
                </p:oleObj>
              </mc:Choice>
              <mc:Fallback>
                <p:oleObj name="Visio" r:id="rId4" imgW="4143756" imgH="1903476" progId="Visio.Drawing.11">
                  <p:embed/>
                  <p:pic>
                    <p:nvPicPr>
                      <p:cNvPr id="0" name="Object 8"/>
                      <p:cNvPicPr>
                        <a:picLocks noChangeAspect="1" noChangeArrowheads="1"/>
                      </p:cNvPicPr>
                      <p:nvPr/>
                    </p:nvPicPr>
                    <p:blipFill>
                      <a:blip r:embed="rId5">
                        <a:extLst>
                          <a:ext uri="{28A0092B-C50C-407E-A947-70E740481C1C}">
                            <a14:useLocalDpi xmlns:a14="http://schemas.microsoft.com/office/drawing/2010/main" val="0"/>
                          </a:ext>
                        </a:extLst>
                      </a:blip>
                      <a:srcRect b="8986"/>
                      <a:stretch>
                        <a:fillRect/>
                      </a:stretch>
                    </p:blipFill>
                    <p:spPr bwMode="auto">
                      <a:xfrm>
                        <a:off x="323850" y="620713"/>
                        <a:ext cx="8077200" cy="3376612"/>
                      </a:xfrm>
                      <a:prstGeom prst="rect">
                        <a:avLst/>
                      </a:prstGeom>
                      <a:solidFill>
                        <a:srgbClr val="FFFFFF"/>
                      </a:solidFill>
                      <a:ln w="57150" cmpd="thickThin">
                        <a:solidFill>
                          <a:srgbClr val="FF33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41673" name="Text Box 9"/>
          <p:cNvSpPr txBox="1">
            <a:spLocks noChangeArrowheads="1"/>
          </p:cNvSpPr>
          <p:nvPr/>
        </p:nvSpPr>
        <p:spPr bwMode="auto">
          <a:xfrm>
            <a:off x="250825" y="5661025"/>
            <a:ext cx="7164388" cy="946150"/>
          </a:xfrm>
          <a:prstGeom prst="rect">
            <a:avLst/>
          </a:prstGeom>
          <a:solidFill>
            <a:srgbClr val="FF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a:solidFill>
                  <a:schemeClr val="tx1"/>
                </a:solidFill>
              </a:rPr>
              <a:t>故此电路是一个带符号位的二进制求补码电路，</a:t>
            </a:r>
            <a:r>
              <a:rPr lang="en-US" altLang="zh-CN">
                <a:solidFill>
                  <a:schemeClr val="tx1"/>
                </a:solidFill>
              </a:rPr>
              <a:t>Y</a:t>
            </a:r>
            <a:r>
              <a:rPr lang="en-US" altLang="zh-CN" baseline="-25000">
                <a:solidFill>
                  <a:schemeClr val="tx1"/>
                </a:solidFill>
              </a:rPr>
              <a:t>7</a:t>
            </a:r>
            <a:r>
              <a:rPr lang="zh-CN" altLang="en-US">
                <a:solidFill>
                  <a:schemeClr val="tx1"/>
                </a:solidFill>
              </a:rPr>
              <a:t>为符号位，输入二进制数码为</a:t>
            </a:r>
            <a:r>
              <a:rPr lang="en-US" altLang="zh-CN">
                <a:solidFill>
                  <a:schemeClr val="tx1"/>
                </a:solidFill>
              </a:rPr>
              <a:t>D</a:t>
            </a:r>
            <a:r>
              <a:rPr lang="en-US" altLang="zh-CN" baseline="-25000">
                <a:solidFill>
                  <a:schemeClr val="tx1"/>
                </a:solidFill>
              </a:rPr>
              <a:t>6</a:t>
            </a:r>
            <a:r>
              <a:rPr lang="en-US" altLang="zh-CN">
                <a:solidFill>
                  <a:schemeClr val="tx1"/>
                </a:solidFill>
              </a:rPr>
              <a:t>~D</a:t>
            </a:r>
            <a:r>
              <a:rPr lang="en-US" altLang="zh-CN" baseline="-25000">
                <a:solidFill>
                  <a:schemeClr val="tx1"/>
                </a:solidFill>
              </a:rPr>
              <a:t>0</a:t>
            </a:r>
            <a:r>
              <a:rPr lang="en-US" altLang="zh-CN">
                <a:solidFill>
                  <a:schemeClr val="tx1"/>
                </a:solidFill>
              </a:rPr>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241672"/>
                                        </p:tgtEl>
                                        <p:attrNameLst>
                                          <p:attrName>style.visibility</p:attrName>
                                        </p:attrNameLst>
                                      </p:cBhvr>
                                      <p:to>
                                        <p:strVal val="visible"/>
                                      </p:to>
                                    </p:set>
                                    <p:animEffect transition="in" filter="dissolve">
                                      <p:cBhvr>
                                        <p:cTn id="7" dur="1000"/>
                                        <p:tgtEl>
                                          <p:spTgt spid="24167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41666"/>
                                        </p:tgtEl>
                                        <p:attrNameLst>
                                          <p:attrName>style.visibility</p:attrName>
                                        </p:attrNameLst>
                                      </p:cBhvr>
                                      <p:to>
                                        <p:strVal val="visible"/>
                                      </p:to>
                                    </p:set>
                                    <p:animEffect transition="in" filter="fade">
                                      <p:cBhvr>
                                        <p:cTn id="12" dur="1000"/>
                                        <p:tgtEl>
                                          <p:spTgt spid="24166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41673"/>
                                        </p:tgtEl>
                                        <p:attrNameLst>
                                          <p:attrName>style.visibility</p:attrName>
                                        </p:attrNameLst>
                                      </p:cBhvr>
                                      <p:to>
                                        <p:strVal val="visible"/>
                                      </p:to>
                                    </p:set>
                                    <p:animEffect transition="in" filter="fade">
                                      <p:cBhvr>
                                        <p:cTn id="17" dur="1000"/>
                                        <p:tgtEl>
                                          <p:spTgt spid="2416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1666" grpId="0" animBg="1"/>
      <p:bldP spid="241673" grpId="0" animBg="1" autoUpdateAnimBg="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Rectangle 2"/>
          <p:cNvSpPr>
            <a:spLocks noGrp="1" noChangeArrowheads="1"/>
          </p:cNvSpPr>
          <p:nvPr>
            <p:ph type="title"/>
          </p:nvPr>
        </p:nvSpPr>
        <p:spPr>
          <a:xfrm>
            <a:off x="179388" y="476250"/>
            <a:ext cx="6778625" cy="504825"/>
          </a:xfrm>
        </p:spPr>
        <p:txBody>
          <a:bodyPr/>
          <a:lstStyle/>
          <a:p>
            <a:pPr algn="l"/>
            <a:r>
              <a:rPr lang="zh-CN" altLang="en-US" sz="2800" b="1">
                <a:solidFill>
                  <a:srgbClr val="FFFFFF"/>
                </a:solidFill>
                <a:ea typeface="楷体_GB2312" pitchFamily="49" charset="-122"/>
              </a:rPr>
              <a:t>例</a:t>
            </a:r>
            <a:r>
              <a:rPr lang="en-US" altLang="zh-CN" sz="2800" b="1">
                <a:solidFill>
                  <a:srgbClr val="FFFFFF"/>
                </a:solidFill>
                <a:ea typeface="楷体_GB2312" pitchFamily="49" charset="-122"/>
              </a:rPr>
              <a:t>4.3.8   </a:t>
            </a:r>
            <a:r>
              <a:rPr lang="zh-CN" altLang="en-US" sz="2800" b="1">
                <a:solidFill>
                  <a:srgbClr val="FFFFFF"/>
                </a:solidFill>
                <a:ea typeface="楷体_GB2312" pitchFamily="49" charset="-122"/>
              </a:rPr>
              <a:t>将</a:t>
            </a:r>
            <a:r>
              <a:rPr lang="en-US" altLang="zh-CN" sz="2800" b="1">
                <a:solidFill>
                  <a:srgbClr val="FFFFFF"/>
                </a:solidFill>
                <a:ea typeface="楷体_GB2312" pitchFamily="49" charset="-122"/>
              </a:rPr>
              <a:t>BCD</a:t>
            </a:r>
            <a:r>
              <a:rPr lang="zh-CN" altLang="en-US" sz="2800" b="1">
                <a:solidFill>
                  <a:srgbClr val="FFFFFF"/>
                </a:solidFill>
                <a:ea typeface="楷体_GB2312" pitchFamily="49" charset="-122"/>
              </a:rPr>
              <a:t>的</a:t>
            </a:r>
            <a:r>
              <a:rPr lang="en-US" altLang="zh-CN" sz="2800" b="1">
                <a:solidFill>
                  <a:srgbClr val="FFFFFF"/>
                </a:solidFill>
                <a:ea typeface="楷体_GB2312" pitchFamily="49" charset="-122"/>
              </a:rPr>
              <a:t>8421</a:t>
            </a:r>
            <a:r>
              <a:rPr lang="zh-CN" altLang="en-US" sz="2800" b="1">
                <a:solidFill>
                  <a:srgbClr val="FFFFFF"/>
                </a:solidFill>
                <a:ea typeface="楷体_GB2312" pitchFamily="49" charset="-122"/>
              </a:rPr>
              <a:t>码转换为余</a:t>
            </a:r>
            <a:r>
              <a:rPr lang="en-US" altLang="zh-CN" sz="2800" b="1">
                <a:solidFill>
                  <a:srgbClr val="FFFFFF"/>
                </a:solidFill>
                <a:ea typeface="楷体_GB2312" pitchFamily="49" charset="-122"/>
              </a:rPr>
              <a:t>3</a:t>
            </a:r>
            <a:r>
              <a:rPr lang="zh-CN" altLang="en-US" sz="2800" b="1">
                <a:solidFill>
                  <a:srgbClr val="FFFFFF"/>
                </a:solidFill>
                <a:ea typeface="楷体_GB2312" pitchFamily="49" charset="-122"/>
              </a:rPr>
              <a:t>码</a:t>
            </a:r>
          </a:p>
        </p:txBody>
      </p:sp>
      <p:sp>
        <p:nvSpPr>
          <p:cNvPr id="242694" name="Rectangle 6"/>
          <p:cNvSpPr>
            <a:spLocks noChangeArrowheads="1"/>
          </p:cNvSpPr>
          <p:nvPr/>
        </p:nvSpPr>
        <p:spPr bwMode="auto">
          <a:xfrm>
            <a:off x="0" y="0"/>
            <a:ext cx="3244850" cy="536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kumimoji="0" lang="en-US" altLang="zh-CN" sz="3200" u="sng">
                <a:solidFill>
                  <a:schemeClr val="tx1"/>
                </a:solidFill>
                <a:effectLst>
                  <a:outerShdw blurRad="38100" dist="38100" dir="2700000" algn="tl">
                    <a:srgbClr val="FFFFFF"/>
                  </a:outerShdw>
                </a:effectLst>
              </a:rPr>
              <a:t>4.3.4 </a:t>
            </a:r>
            <a:r>
              <a:rPr kumimoji="0" lang="zh-CN" altLang="en-US" sz="3200" u="sng">
                <a:solidFill>
                  <a:schemeClr val="tx1"/>
                </a:solidFill>
                <a:effectLst>
                  <a:outerShdw blurRad="38100" dist="38100" dir="2700000" algn="tl">
                    <a:srgbClr val="FFFFFF"/>
                  </a:outerShdw>
                </a:effectLst>
              </a:rPr>
              <a:t>加法器</a:t>
            </a:r>
          </a:p>
        </p:txBody>
      </p:sp>
      <p:graphicFrame>
        <p:nvGraphicFramePr>
          <p:cNvPr id="242817" name="Group 129"/>
          <p:cNvGraphicFramePr>
            <a:graphicFrameLocks noGrp="1"/>
          </p:cNvGraphicFramePr>
          <p:nvPr/>
        </p:nvGraphicFramePr>
        <p:xfrm>
          <a:off x="4500563" y="1052513"/>
          <a:ext cx="4464050" cy="4743450"/>
        </p:xfrm>
        <a:graphic>
          <a:graphicData uri="http://schemas.openxmlformats.org/drawingml/2006/table">
            <a:tbl>
              <a:tblPr/>
              <a:tblGrid>
                <a:gridCol w="558800"/>
                <a:gridCol w="555625"/>
                <a:gridCol w="557212"/>
                <a:gridCol w="561975"/>
                <a:gridCol w="558800"/>
                <a:gridCol w="557213"/>
                <a:gridCol w="555625"/>
                <a:gridCol w="558800"/>
              </a:tblGrid>
              <a:tr h="360363">
                <a:tc gridSpan="4">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000" b="1" i="0" u="none" strike="noStrike" cap="none" normalizeH="0" baseline="0" smtClean="0">
                          <a:ln>
                            <a:noFill/>
                          </a:ln>
                          <a:solidFill>
                            <a:schemeClr val="tx1"/>
                          </a:solidFill>
                          <a:effectLst/>
                          <a:latin typeface="Times New Roman" pitchFamily="18" charset="0"/>
                          <a:ea typeface="宋体" pitchFamily="2" charset="-122"/>
                        </a:rPr>
                        <a:t>输     入</a:t>
                      </a:r>
                    </a:p>
                  </a:txBody>
                  <a:tcPr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4">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000" b="1" i="0" u="none" strike="noStrike" cap="none" normalizeH="0" baseline="0" smtClean="0">
                          <a:ln>
                            <a:noFill/>
                          </a:ln>
                          <a:solidFill>
                            <a:schemeClr val="tx1"/>
                          </a:solidFill>
                          <a:effectLst/>
                          <a:latin typeface="Times New Roman" pitchFamily="18" charset="0"/>
                          <a:ea typeface="宋体" pitchFamily="2" charset="-122"/>
                        </a:rPr>
                        <a:t>输    出</a:t>
                      </a:r>
                    </a:p>
                  </a:txBody>
                  <a:tcP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r>
              <a:tr h="31432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smtClean="0">
                          <a:ln>
                            <a:noFill/>
                          </a:ln>
                          <a:solidFill>
                            <a:schemeClr val="tx1"/>
                          </a:solidFill>
                          <a:effectLst/>
                          <a:latin typeface="Times New Roman" pitchFamily="18" charset="0"/>
                          <a:ea typeface="宋体" pitchFamily="2" charset="-122"/>
                        </a:rPr>
                        <a:t>D</a:t>
                      </a:r>
                    </a:p>
                  </a:txBody>
                  <a:tcPr horzOverflow="overflow">
                    <a:lnL cap="flat">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smtClean="0">
                          <a:ln>
                            <a:noFill/>
                          </a:ln>
                          <a:solidFill>
                            <a:schemeClr val="tx1"/>
                          </a:solidFill>
                          <a:effectLst/>
                          <a:latin typeface="Times New Roman" pitchFamily="18" charset="0"/>
                          <a:ea typeface="宋体" pitchFamily="2" charset="-122"/>
                        </a:rPr>
                        <a:t>C</a:t>
                      </a:r>
                    </a:p>
                  </a:txBody>
                  <a:tcP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smtClean="0">
                          <a:ln>
                            <a:noFill/>
                          </a:ln>
                          <a:solidFill>
                            <a:schemeClr val="tx1"/>
                          </a:solidFill>
                          <a:effectLst/>
                          <a:latin typeface="Times New Roman" pitchFamily="18" charset="0"/>
                          <a:ea typeface="宋体" pitchFamily="2" charset="-122"/>
                        </a:rPr>
                        <a:t>B</a:t>
                      </a:r>
                    </a:p>
                  </a:txBody>
                  <a:tcP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smtClean="0">
                          <a:ln>
                            <a:noFill/>
                          </a:ln>
                          <a:solidFill>
                            <a:schemeClr val="tx1"/>
                          </a:solidFill>
                          <a:effectLst/>
                          <a:latin typeface="Times New Roman" pitchFamily="18" charset="0"/>
                          <a:ea typeface="宋体" pitchFamily="2" charset="-122"/>
                        </a:rPr>
                        <a:t>A</a:t>
                      </a:r>
                    </a:p>
                  </a:txBody>
                  <a:tcPr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smtClean="0">
                          <a:ln>
                            <a:noFill/>
                          </a:ln>
                          <a:solidFill>
                            <a:schemeClr val="tx1"/>
                          </a:solidFill>
                          <a:effectLst/>
                          <a:latin typeface="Times New Roman" pitchFamily="18" charset="0"/>
                          <a:ea typeface="宋体" pitchFamily="2" charset="-122"/>
                        </a:rPr>
                        <a:t>Y3</a:t>
                      </a:r>
                    </a:p>
                  </a:txBody>
                  <a:tcPr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smtClean="0">
                          <a:ln>
                            <a:noFill/>
                          </a:ln>
                          <a:solidFill>
                            <a:schemeClr val="tx1"/>
                          </a:solidFill>
                          <a:effectLst/>
                          <a:latin typeface="Times New Roman" pitchFamily="18" charset="0"/>
                          <a:ea typeface="宋体" pitchFamily="2" charset="-122"/>
                        </a:rPr>
                        <a:t>Y2</a:t>
                      </a:r>
                    </a:p>
                  </a:txBody>
                  <a:tcP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smtClean="0">
                          <a:ln>
                            <a:noFill/>
                          </a:ln>
                          <a:solidFill>
                            <a:schemeClr val="tx1"/>
                          </a:solidFill>
                          <a:effectLst/>
                          <a:latin typeface="Times New Roman" pitchFamily="18" charset="0"/>
                          <a:ea typeface="宋体" pitchFamily="2" charset="-122"/>
                        </a:rPr>
                        <a:t>Y1</a:t>
                      </a:r>
                    </a:p>
                  </a:txBody>
                  <a:tcP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smtClean="0">
                          <a:ln>
                            <a:noFill/>
                          </a:ln>
                          <a:solidFill>
                            <a:schemeClr val="tx1"/>
                          </a:solidFill>
                          <a:effectLst/>
                          <a:latin typeface="Times New Roman" pitchFamily="18" charset="0"/>
                          <a:ea typeface="宋体" pitchFamily="2" charset="-122"/>
                        </a:rPr>
                        <a:t>Y0</a:t>
                      </a:r>
                    </a:p>
                  </a:txBody>
                  <a:tcPr horzOverflow="overflow">
                    <a:lnL>
                      <a:noFill/>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r>
              <a:tr h="30956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smtClean="0">
                          <a:ln>
                            <a:noFill/>
                          </a:ln>
                          <a:solidFill>
                            <a:schemeClr val="tx1"/>
                          </a:solidFill>
                          <a:effectLst/>
                          <a:latin typeface="Times New Roman" pitchFamily="18" charset="0"/>
                          <a:ea typeface="宋体" pitchFamily="2" charset="-122"/>
                        </a:rPr>
                        <a:t>0</a:t>
                      </a:r>
                    </a:p>
                  </a:txBody>
                  <a:tcPr horzOverflow="overflow">
                    <a:lnL cap="flat">
                      <a:noFill/>
                    </a:lnL>
                    <a:lnR>
                      <a:noFill/>
                    </a:lnR>
                    <a:lnT w="12700" cap="flat" cmpd="sng" algn="ctr">
                      <a:solidFill>
                        <a:schemeClr val="tx1"/>
                      </a:solidFill>
                      <a:prstDash val="solid"/>
                      <a:round/>
                      <a:headEnd type="none" w="med" len="med"/>
                      <a:tailEnd type="none" w="med" len="med"/>
                    </a:lnT>
                    <a:lnB>
                      <a:noFill/>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smtClean="0">
                          <a:ln>
                            <a:noFill/>
                          </a:ln>
                          <a:solidFill>
                            <a:schemeClr val="tx1"/>
                          </a:solidFill>
                          <a:effectLst/>
                          <a:latin typeface="Times New Roman" pitchFamily="18" charset="0"/>
                          <a:ea typeface="宋体" pitchFamily="2" charset="-122"/>
                        </a:rPr>
                        <a:t>0</a:t>
                      </a:r>
                    </a:p>
                  </a:txBody>
                  <a:tcPr horzOverflow="overflow">
                    <a:lnL>
                      <a:noFill/>
                    </a:lnL>
                    <a:lnR>
                      <a:noFill/>
                    </a:lnR>
                    <a:lnT w="12700" cap="flat" cmpd="sng" algn="ctr">
                      <a:solidFill>
                        <a:schemeClr val="tx1"/>
                      </a:solidFill>
                      <a:prstDash val="solid"/>
                      <a:round/>
                      <a:headEnd type="none" w="med" len="med"/>
                      <a:tailEnd type="none" w="med" len="med"/>
                    </a:lnT>
                    <a:lnB>
                      <a:noFill/>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smtClean="0">
                          <a:ln>
                            <a:noFill/>
                          </a:ln>
                          <a:solidFill>
                            <a:schemeClr val="tx1"/>
                          </a:solidFill>
                          <a:effectLst/>
                          <a:latin typeface="Times New Roman" pitchFamily="18" charset="0"/>
                          <a:ea typeface="宋体" pitchFamily="2" charset="-122"/>
                        </a:rPr>
                        <a:t>0</a:t>
                      </a:r>
                    </a:p>
                  </a:txBody>
                  <a:tcPr horzOverflow="overflow">
                    <a:lnL>
                      <a:noFill/>
                    </a:lnL>
                    <a:lnR>
                      <a:noFill/>
                    </a:lnR>
                    <a:lnT w="12700" cap="flat" cmpd="sng" algn="ctr">
                      <a:solidFill>
                        <a:schemeClr val="tx1"/>
                      </a:solidFill>
                      <a:prstDash val="solid"/>
                      <a:round/>
                      <a:headEnd type="none" w="med" len="med"/>
                      <a:tailEnd type="none" w="med" len="med"/>
                    </a:lnT>
                    <a:lnB>
                      <a:noFill/>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smtClean="0">
                          <a:ln>
                            <a:noFill/>
                          </a:ln>
                          <a:solidFill>
                            <a:schemeClr val="tx1"/>
                          </a:solidFill>
                          <a:effectLst/>
                          <a:latin typeface="Times New Roman" pitchFamily="18" charset="0"/>
                          <a:ea typeface="宋体" pitchFamily="2" charset="-122"/>
                        </a:rPr>
                        <a:t>0</a:t>
                      </a:r>
                    </a:p>
                  </a:txBody>
                  <a:tcPr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smtClean="0">
                          <a:ln>
                            <a:noFill/>
                          </a:ln>
                          <a:solidFill>
                            <a:schemeClr val="tx1"/>
                          </a:solidFill>
                          <a:effectLst/>
                          <a:latin typeface="Times New Roman" pitchFamily="18" charset="0"/>
                          <a:ea typeface="宋体" pitchFamily="2" charset="-122"/>
                        </a:rPr>
                        <a:t>0</a:t>
                      </a:r>
                    </a:p>
                  </a:txBody>
                  <a:tcPr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smtClean="0">
                          <a:ln>
                            <a:noFill/>
                          </a:ln>
                          <a:solidFill>
                            <a:schemeClr val="tx1"/>
                          </a:solidFill>
                          <a:effectLst/>
                          <a:latin typeface="Times New Roman" pitchFamily="18" charset="0"/>
                          <a:ea typeface="宋体" pitchFamily="2" charset="-122"/>
                        </a:rPr>
                        <a:t>0</a:t>
                      </a:r>
                    </a:p>
                  </a:txBody>
                  <a:tcPr horzOverflow="overflow">
                    <a:lnL>
                      <a:noFill/>
                    </a:lnL>
                    <a:lnR>
                      <a:noFill/>
                    </a:lnR>
                    <a:lnT w="12700" cap="flat" cmpd="sng" algn="ctr">
                      <a:solidFill>
                        <a:schemeClr val="tx1"/>
                      </a:solidFill>
                      <a:prstDash val="solid"/>
                      <a:round/>
                      <a:headEnd type="none" w="med" len="med"/>
                      <a:tailEnd type="none" w="med" len="med"/>
                    </a:lnT>
                    <a:lnB>
                      <a:noFill/>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smtClean="0">
                          <a:ln>
                            <a:noFill/>
                          </a:ln>
                          <a:solidFill>
                            <a:schemeClr val="tx1"/>
                          </a:solidFill>
                          <a:effectLst/>
                          <a:latin typeface="Times New Roman" pitchFamily="18" charset="0"/>
                          <a:ea typeface="宋体" pitchFamily="2" charset="-122"/>
                        </a:rPr>
                        <a:t>1</a:t>
                      </a:r>
                    </a:p>
                  </a:txBody>
                  <a:tcPr horzOverflow="overflow">
                    <a:lnL>
                      <a:noFill/>
                    </a:lnL>
                    <a:lnR>
                      <a:noFill/>
                    </a:lnR>
                    <a:lnT w="12700" cap="flat" cmpd="sng" algn="ctr">
                      <a:solidFill>
                        <a:schemeClr val="tx1"/>
                      </a:solidFill>
                      <a:prstDash val="solid"/>
                      <a:round/>
                      <a:headEnd type="none" w="med" len="med"/>
                      <a:tailEnd type="none" w="med" len="med"/>
                    </a:lnT>
                    <a:lnB>
                      <a:noFill/>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smtClean="0">
                          <a:ln>
                            <a:noFill/>
                          </a:ln>
                          <a:solidFill>
                            <a:schemeClr val="tx1"/>
                          </a:solidFill>
                          <a:effectLst/>
                          <a:latin typeface="Times New Roman" pitchFamily="18" charset="0"/>
                          <a:ea typeface="宋体" pitchFamily="2" charset="-122"/>
                        </a:rPr>
                        <a:t>1</a:t>
                      </a:r>
                    </a:p>
                  </a:txBody>
                  <a:tcPr horzOverflow="overflow">
                    <a:lnL>
                      <a:noFill/>
                    </a:lnL>
                    <a:lnR cap="flat">
                      <a:noFill/>
                    </a:lnR>
                    <a:lnT w="12700" cap="flat" cmpd="sng" algn="ctr">
                      <a:solidFill>
                        <a:schemeClr val="tx1"/>
                      </a:solidFill>
                      <a:prstDash val="solid"/>
                      <a:round/>
                      <a:headEnd type="none" w="med" len="med"/>
                      <a:tailEnd type="none" w="med" len="med"/>
                    </a:lnT>
                    <a:lnB>
                      <a:noFill/>
                    </a:lnB>
                    <a:lnTlToBr>
                      <a:noFill/>
                    </a:lnTlToBr>
                    <a:lnBlToTr>
                      <a:noFill/>
                    </a:lnBlToTr>
                    <a:solidFill>
                      <a:srgbClr val="FFFFFF"/>
                    </a:solidFill>
                  </a:tcPr>
                </a:tc>
              </a:tr>
              <a:tr h="31273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smtClean="0">
                          <a:ln>
                            <a:noFill/>
                          </a:ln>
                          <a:solidFill>
                            <a:schemeClr val="tx1"/>
                          </a:solidFill>
                          <a:effectLst/>
                          <a:latin typeface="Times New Roman" pitchFamily="18" charset="0"/>
                          <a:ea typeface="宋体" pitchFamily="2" charset="-122"/>
                        </a:rPr>
                        <a:t>0</a:t>
                      </a:r>
                    </a:p>
                  </a:txBody>
                  <a:tcPr horzOverflow="overflow">
                    <a:lnL cap="flat">
                      <a:noFill/>
                    </a:lnL>
                    <a:lnR>
                      <a:noFill/>
                    </a:lnR>
                    <a:lnT>
                      <a:noFill/>
                    </a:lnT>
                    <a:lnB>
                      <a:noFill/>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smtClean="0">
                          <a:ln>
                            <a:noFill/>
                          </a:ln>
                          <a:solidFill>
                            <a:schemeClr val="tx1"/>
                          </a:solidFill>
                          <a:effectLst/>
                          <a:latin typeface="Times New Roman" pitchFamily="18" charset="0"/>
                          <a:ea typeface="宋体" pitchFamily="2" charset="-122"/>
                        </a:rPr>
                        <a:t>0</a:t>
                      </a:r>
                    </a:p>
                  </a:txBody>
                  <a:tcPr horzOverflow="overflow">
                    <a:lnL>
                      <a:noFill/>
                    </a:lnL>
                    <a:lnR>
                      <a:noFill/>
                    </a:lnR>
                    <a:lnT>
                      <a:noFill/>
                    </a:lnT>
                    <a:lnB>
                      <a:noFill/>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smtClean="0">
                          <a:ln>
                            <a:noFill/>
                          </a:ln>
                          <a:solidFill>
                            <a:schemeClr val="tx1"/>
                          </a:solidFill>
                          <a:effectLst/>
                          <a:latin typeface="Times New Roman" pitchFamily="18" charset="0"/>
                          <a:ea typeface="宋体" pitchFamily="2" charset="-122"/>
                        </a:rPr>
                        <a:t>0</a:t>
                      </a:r>
                    </a:p>
                  </a:txBody>
                  <a:tcPr horzOverflow="overflow">
                    <a:lnL>
                      <a:noFill/>
                    </a:lnL>
                    <a:lnR>
                      <a:noFill/>
                    </a:lnR>
                    <a:lnT>
                      <a:noFill/>
                    </a:lnT>
                    <a:lnB>
                      <a:noFill/>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smtClean="0">
                          <a:ln>
                            <a:noFill/>
                          </a:ln>
                          <a:solidFill>
                            <a:schemeClr val="tx1"/>
                          </a:solidFill>
                          <a:effectLst/>
                          <a:latin typeface="Times New Roman" pitchFamily="18" charset="0"/>
                          <a:ea typeface="宋体" pitchFamily="2" charset="-122"/>
                        </a:rPr>
                        <a:t>1</a:t>
                      </a:r>
                    </a:p>
                  </a:txBody>
                  <a:tcPr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smtClean="0">
                          <a:ln>
                            <a:noFill/>
                          </a:ln>
                          <a:solidFill>
                            <a:schemeClr val="tx1"/>
                          </a:solidFill>
                          <a:effectLst/>
                          <a:latin typeface="Times New Roman" pitchFamily="18" charset="0"/>
                          <a:ea typeface="宋体" pitchFamily="2" charset="-122"/>
                        </a:rPr>
                        <a:t>0</a:t>
                      </a:r>
                    </a:p>
                  </a:txBody>
                  <a:tcPr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smtClean="0">
                          <a:ln>
                            <a:noFill/>
                          </a:ln>
                          <a:solidFill>
                            <a:schemeClr val="tx1"/>
                          </a:solidFill>
                          <a:effectLst/>
                          <a:latin typeface="Times New Roman" pitchFamily="18" charset="0"/>
                          <a:ea typeface="宋体" pitchFamily="2" charset="-122"/>
                        </a:rPr>
                        <a:t>1</a:t>
                      </a:r>
                    </a:p>
                  </a:txBody>
                  <a:tcPr horzOverflow="overflow">
                    <a:lnL>
                      <a:noFill/>
                    </a:lnL>
                    <a:lnR>
                      <a:noFill/>
                    </a:lnR>
                    <a:lnT>
                      <a:noFill/>
                    </a:lnT>
                    <a:lnB>
                      <a:noFill/>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smtClean="0">
                          <a:ln>
                            <a:noFill/>
                          </a:ln>
                          <a:solidFill>
                            <a:schemeClr val="tx1"/>
                          </a:solidFill>
                          <a:effectLst/>
                          <a:latin typeface="Times New Roman" pitchFamily="18" charset="0"/>
                          <a:ea typeface="宋体" pitchFamily="2" charset="-122"/>
                        </a:rPr>
                        <a:t>0</a:t>
                      </a:r>
                    </a:p>
                  </a:txBody>
                  <a:tcPr horzOverflow="overflow">
                    <a:lnL>
                      <a:noFill/>
                    </a:lnL>
                    <a:lnR>
                      <a:noFill/>
                    </a:lnR>
                    <a:lnT>
                      <a:noFill/>
                    </a:lnT>
                    <a:lnB>
                      <a:noFill/>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smtClean="0">
                          <a:ln>
                            <a:noFill/>
                          </a:ln>
                          <a:solidFill>
                            <a:schemeClr val="tx1"/>
                          </a:solidFill>
                          <a:effectLst/>
                          <a:latin typeface="Times New Roman" pitchFamily="18" charset="0"/>
                          <a:ea typeface="宋体" pitchFamily="2" charset="-122"/>
                        </a:rPr>
                        <a:t>0</a:t>
                      </a:r>
                    </a:p>
                  </a:txBody>
                  <a:tcPr horzOverflow="overflow">
                    <a:lnL>
                      <a:noFill/>
                    </a:lnL>
                    <a:lnR cap="flat">
                      <a:noFill/>
                    </a:lnR>
                    <a:lnT>
                      <a:noFill/>
                    </a:lnT>
                    <a:lnB>
                      <a:noFill/>
                    </a:lnB>
                    <a:lnTlToBr>
                      <a:noFill/>
                    </a:lnTlToBr>
                    <a:lnBlToTr>
                      <a:noFill/>
                    </a:lnBlToTr>
                    <a:solidFill>
                      <a:srgbClr val="FFFFFF"/>
                    </a:solidFill>
                  </a:tcPr>
                </a:tc>
              </a:tr>
              <a:tr h="31432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smtClean="0">
                          <a:ln>
                            <a:noFill/>
                          </a:ln>
                          <a:solidFill>
                            <a:schemeClr val="tx1"/>
                          </a:solidFill>
                          <a:effectLst/>
                          <a:latin typeface="Times New Roman" pitchFamily="18" charset="0"/>
                          <a:ea typeface="宋体" pitchFamily="2" charset="-122"/>
                        </a:rPr>
                        <a:t>0</a:t>
                      </a:r>
                    </a:p>
                  </a:txBody>
                  <a:tcPr horzOverflow="overflow">
                    <a:lnL cap="flat">
                      <a:noFill/>
                    </a:lnL>
                    <a:lnR>
                      <a:noFill/>
                    </a:lnR>
                    <a:lnT>
                      <a:noFill/>
                    </a:lnT>
                    <a:lnB>
                      <a:noFill/>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smtClean="0">
                          <a:ln>
                            <a:noFill/>
                          </a:ln>
                          <a:solidFill>
                            <a:schemeClr val="tx1"/>
                          </a:solidFill>
                          <a:effectLst/>
                          <a:latin typeface="Times New Roman" pitchFamily="18" charset="0"/>
                          <a:ea typeface="宋体" pitchFamily="2" charset="-122"/>
                        </a:rPr>
                        <a:t>0</a:t>
                      </a:r>
                    </a:p>
                  </a:txBody>
                  <a:tcPr horzOverflow="overflow">
                    <a:lnL>
                      <a:noFill/>
                    </a:lnL>
                    <a:lnR>
                      <a:noFill/>
                    </a:lnR>
                    <a:lnT>
                      <a:noFill/>
                    </a:lnT>
                    <a:lnB>
                      <a:noFill/>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smtClean="0">
                          <a:ln>
                            <a:noFill/>
                          </a:ln>
                          <a:solidFill>
                            <a:schemeClr val="tx1"/>
                          </a:solidFill>
                          <a:effectLst/>
                          <a:latin typeface="Times New Roman" pitchFamily="18" charset="0"/>
                          <a:ea typeface="宋体" pitchFamily="2" charset="-122"/>
                        </a:rPr>
                        <a:t>1</a:t>
                      </a:r>
                    </a:p>
                  </a:txBody>
                  <a:tcPr horzOverflow="overflow">
                    <a:lnL>
                      <a:noFill/>
                    </a:lnL>
                    <a:lnR>
                      <a:noFill/>
                    </a:lnR>
                    <a:lnT>
                      <a:noFill/>
                    </a:lnT>
                    <a:lnB>
                      <a:noFill/>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smtClean="0">
                          <a:ln>
                            <a:noFill/>
                          </a:ln>
                          <a:solidFill>
                            <a:schemeClr val="tx1"/>
                          </a:solidFill>
                          <a:effectLst/>
                          <a:latin typeface="Times New Roman" pitchFamily="18" charset="0"/>
                          <a:ea typeface="宋体" pitchFamily="2" charset="-122"/>
                        </a:rPr>
                        <a:t>0</a:t>
                      </a:r>
                    </a:p>
                  </a:txBody>
                  <a:tcPr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smtClean="0">
                          <a:ln>
                            <a:noFill/>
                          </a:ln>
                          <a:solidFill>
                            <a:schemeClr val="tx1"/>
                          </a:solidFill>
                          <a:effectLst/>
                          <a:latin typeface="Times New Roman" pitchFamily="18" charset="0"/>
                          <a:ea typeface="宋体" pitchFamily="2" charset="-122"/>
                        </a:rPr>
                        <a:t>0</a:t>
                      </a:r>
                    </a:p>
                  </a:txBody>
                  <a:tcPr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smtClean="0">
                          <a:ln>
                            <a:noFill/>
                          </a:ln>
                          <a:solidFill>
                            <a:schemeClr val="tx1"/>
                          </a:solidFill>
                          <a:effectLst/>
                          <a:latin typeface="Times New Roman" pitchFamily="18" charset="0"/>
                          <a:ea typeface="宋体" pitchFamily="2" charset="-122"/>
                        </a:rPr>
                        <a:t>1</a:t>
                      </a:r>
                    </a:p>
                  </a:txBody>
                  <a:tcPr horzOverflow="overflow">
                    <a:lnL>
                      <a:noFill/>
                    </a:lnL>
                    <a:lnR>
                      <a:noFill/>
                    </a:lnR>
                    <a:lnT>
                      <a:noFill/>
                    </a:lnT>
                    <a:lnB>
                      <a:noFill/>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smtClean="0">
                          <a:ln>
                            <a:noFill/>
                          </a:ln>
                          <a:solidFill>
                            <a:schemeClr val="tx1"/>
                          </a:solidFill>
                          <a:effectLst/>
                          <a:latin typeface="Times New Roman" pitchFamily="18" charset="0"/>
                          <a:ea typeface="宋体" pitchFamily="2" charset="-122"/>
                        </a:rPr>
                        <a:t>0</a:t>
                      </a:r>
                    </a:p>
                  </a:txBody>
                  <a:tcPr horzOverflow="overflow">
                    <a:lnL>
                      <a:noFill/>
                    </a:lnL>
                    <a:lnR>
                      <a:noFill/>
                    </a:lnR>
                    <a:lnT>
                      <a:noFill/>
                    </a:lnT>
                    <a:lnB>
                      <a:noFill/>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smtClean="0">
                          <a:ln>
                            <a:noFill/>
                          </a:ln>
                          <a:solidFill>
                            <a:schemeClr val="tx1"/>
                          </a:solidFill>
                          <a:effectLst/>
                          <a:latin typeface="Times New Roman" pitchFamily="18" charset="0"/>
                          <a:ea typeface="宋体" pitchFamily="2" charset="-122"/>
                        </a:rPr>
                        <a:t>1</a:t>
                      </a:r>
                    </a:p>
                  </a:txBody>
                  <a:tcPr horzOverflow="overflow">
                    <a:lnL>
                      <a:noFill/>
                    </a:lnL>
                    <a:lnR cap="flat">
                      <a:noFill/>
                    </a:lnR>
                    <a:lnT>
                      <a:noFill/>
                    </a:lnT>
                    <a:lnB>
                      <a:noFill/>
                    </a:lnB>
                    <a:lnTlToBr>
                      <a:noFill/>
                    </a:lnTlToBr>
                    <a:lnBlToTr>
                      <a:noFill/>
                    </a:lnBlToTr>
                    <a:solidFill>
                      <a:srgbClr val="FFFFFF"/>
                    </a:solidFill>
                  </a:tcPr>
                </a:tc>
              </a:tr>
              <a:tr h="31273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smtClean="0">
                          <a:ln>
                            <a:noFill/>
                          </a:ln>
                          <a:solidFill>
                            <a:schemeClr val="tx1"/>
                          </a:solidFill>
                          <a:effectLst/>
                          <a:latin typeface="Times New Roman" pitchFamily="18" charset="0"/>
                          <a:ea typeface="宋体" pitchFamily="2" charset="-122"/>
                        </a:rPr>
                        <a:t>0</a:t>
                      </a:r>
                    </a:p>
                  </a:txBody>
                  <a:tcPr horzOverflow="overflow">
                    <a:lnL cap="flat">
                      <a:noFill/>
                    </a:lnL>
                    <a:lnR>
                      <a:noFill/>
                    </a:lnR>
                    <a:lnT>
                      <a:noFill/>
                    </a:lnT>
                    <a:lnB>
                      <a:noFill/>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smtClean="0">
                          <a:ln>
                            <a:noFill/>
                          </a:ln>
                          <a:solidFill>
                            <a:schemeClr val="tx1"/>
                          </a:solidFill>
                          <a:effectLst/>
                          <a:latin typeface="Times New Roman" pitchFamily="18" charset="0"/>
                          <a:ea typeface="宋体" pitchFamily="2" charset="-122"/>
                        </a:rPr>
                        <a:t>0</a:t>
                      </a:r>
                    </a:p>
                  </a:txBody>
                  <a:tcPr horzOverflow="overflow">
                    <a:lnL>
                      <a:noFill/>
                    </a:lnL>
                    <a:lnR>
                      <a:noFill/>
                    </a:lnR>
                    <a:lnT>
                      <a:noFill/>
                    </a:lnT>
                    <a:lnB>
                      <a:noFill/>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smtClean="0">
                          <a:ln>
                            <a:noFill/>
                          </a:ln>
                          <a:solidFill>
                            <a:schemeClr val="tx1"/>
                          </a:solidFill>
                          <a:effectLst/>
                          <a:latin typeface="Times New Roman" pitchFamily="18" charset="0"/>
                          <a:ea typeface="宋体" pitchFamily="2" charset="-122"/>
                        </a:rPr>
                        <a:t>1</a:t>
                      </a:r>
                    </a:p>
                  </a:txBody>
                  <a:tcPr horzOverflow="overflow">
                    <a:lnL>
                      <a:noFill/>
                    </a:lnL>
                    <a:lnR>
                      <a:noFill/>
                    </a:lnR>
                    <a:lnT>
                      <a:noFill/>
                    </a:lnT>
                    <a:lnB>
                      <a:noFill/>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smtClean="0">
                          <a:ln>
                            <a:noFill/>
                          </a:ln>
                          <a:solidFill>
                            <a:schemeClr val="tx1"/>
                          </a:solidFill>
                          <a:effectLst/>
                          <a:latin typeface="Times New Roman" pitchFamily="18" charset="0"/>
                          <a:ea typeface="宋体" pitchFamily="2" charset="-122"/>
                        </a:rPr>
                        <a:t>1</a:t>
                      </a:r>
                    </a:p>
                  </a:txBody>
                  <a:tcPr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smtClean="0">
                          <a:ln>
                            <a:noFill/>
                          </a:ln>
                          <a:solidFill>
                            <a:schemeClr val="tx1"/>
                          </a:solidFill>
                          <a:effectLst/>
                          <a:latin typeface="Times New Roman" pitchFamily="18" charset="0"/>
                          <a:ea typeface="宋体" pitchFamily="2" charset="-122"/>
                        </a:rPr>
                        <a:t>0</a:t>
                      </a:r>
                    </a:p>
                  </a:txBody>
                  <a:tcPr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smtClean="0">
                          <a:ln>
                            <a:noFill/>
                          </a:ln>
                          <a:solidFill>
                            <a:schemeClr val="tx1"/>
                          </a:solidFill>
                          <a:effectLst/>
                          <a:latin typeface="Times New Roman" pitchFamily="18" charset="0"/>
                          <a:ea typeface="宋体" pitchFamily="2" charset="-122"/>
                        </a:rPr>
                        <a:t>1</a:t>
                      </a:r>
                    </a:p>
                  </a:txBody>
                  <a:tcPr horzOverflow="overflow">
                    <a:lnL>
                      <a:noFill/>
                    </a:lnL>
                    <a:lnR>
                      <a:noFill/>
                    </a:lnR>
                    <a:lnT>
                      <a:noFill/>
                    </a:lnT>
                    <a:lnB>
                      <a:noFill/>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smtClean="0">
                          <a:ln>
                            <a:noFill/>
                          </a:ln>
                          <a:solidFill>
                            <a:schemeClr val="tx1"/>
                          </a:solidFill>
                          <a:effectLst/>
                          <a:latin typeface="Times New Roman" pitchFamily="18" charset="0"/>
                          <a:ea typeface="宋体" pitchFamily="2" charset="-122"/>
                        </a:rPr>
                        <a:t>1</a:t>
                      </a:r>
                    </a:p>
                  </a:txBody>
                  <a:tcPr horzOverflow="overflow">
                    <a:lnL>
                      <a:noFill/>
                    </a:lnL>
                    <a:lnR>
                      <a:noFill/>
                    </a:lnR>
                    <a:lnT>
                      <a:noFill/>
                    </a:lnT>
                    <a:lnB>
                      <a:noFill/>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smtClean="0">
                          <a:ln>
                            <a:noFill/>
                          </a:ln>
                          <a:solidFill>
                            <a:schemeClr val="tx1"/>
                          </a:solidFill>
                          <a:effectLst/>
                          <a:latin typeface="Times New Roman" pitchFamily="18" charset="0"/>
                          <a:ea typeface="宋体" pitchFamily="2" charset="-122"/>
                        </a:rPr>
                        <a:t>0</a:t>
                      </a:r>
                    </a:p>
                  </a:txBody>
                  <a:tcPr horzOverflow="overflow">
                    <a:lnL>
                      <a:noFill/>
                    </a:lnL>
                    <a:lnR cap="flat">
                      <a:noFill/>
                    </a:lnR>
                    <a:lnT>
                      <a:noFill/>
                    </a:lnT>
                    <a:lnB>
                      <a:noFill/>
                    </a:lnB>
                    <a:lnTlToBr>
                      <a:noFill/>
                    </a:lnTlToBr>
                    <a:lnBlToTr>
                      <a:noFill/>
                    </a:lnBlToTr>
                    <a:solidFill>
                      <a:srgbClr val="FFFFFF"/>
                    </a:solidFill>
                  </a:tcPr>
                </a:tc>
              </a:tr>
              <a:tr h="31273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smtClean="0">
                          <a:ln>
                            <a:noFill/>
                          </a:ln>
                          <a:solidFill>
                            <a:schemeClr val="tx1"/>
                          </a:solidFill>
                          <a:effectLst/>
                          <a:latin typeface="Times New Roman" pitchFamily="18" charset="0"/>
                          <a:ea typeface="宋体" pitchFamily="2" charset="-122"/>
                        </a:rPr>
                        <a:t>0</a:t>
                      </a:r>
                    </a:p>
                  </a:txBody>
                  <a:tcPr horzOverflow="overflow">
                    <a:lnL cap="flat">
                      <a:noFill/>
                    </a:lnL>
                    <a:lnR>
                      <a:noFill/>
                    </a:lnR>
                    <a:lnT>
                      <a:noFill/>
                    </a:lnT>
                    <a:lnB>
                      <a:noFill/>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smtClean="0">
                          <a:ln>
                            <a:noFill/>
                          </a:ln>
                          <a:solidFill>
                            <a:schemeClr val="tx1"/>
                          </a:solidFill>
                          <a:effectLst/>
                          <a:latin typeface="Times New Roman" pitchFamily="18" charset="0"/>
                          <a:ea typeface="宋体" pitchFamily="2" charset="-122"/>
                        </a:rPr>
                        <a:t>1</a:t>
                      </a:r>
                    </a:p>
                  </a:txBody>
                  <a:tcPr horzOverflow="overflow">
                    <a:lnL>
                      <a:noFill/>
                    </a:lnL>
                    <a:lnR>
                      <a:noFill/>
                    </a:lnR>
                    <a:lnT>
                      <a:noFill/>
                    </a:lnT>
                    <a:lnB>
                      <a:noFill/>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smtClean="0">
                          <a:ln>
                            <a:noFill/>
                          </a:ln>
                          <a:solidFill>
                            <a:schemeClr val="tx1"/>
                          </a:solidFill>
                          <a:effectLst/>
                          <a:latin typeface="Times New Roman" pitchFamily="18" charset="0"/>
                          <a:ea typeface="宋体" pitchFamily="2" charset="-122"/>
                        </a:rPr>
                        <a:t>0</a:t>
                      </a:r>
                    </a:p>
                  </a:txBody>
                  <a:tcPr horzOverflow="overflow">
                    <a:lnL>
                      <a:noFill/>
                    </a:lnL>
                    <a:lnR>
                      <a:noFill/>
                    </a:lnR>
                    <a:lnT>
                      <a:noFill/>
                    </a:lnT>
                    <a:lnB>
                      <a:noFill/>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smtClean="0">
                          <a:ln>
                            <a:noFill/>
                          </a:ln>
                          <a:solidFill>
                            <a:schemeClr val="tx1"/>
                          </a:solidFill>
                          <a:effectLst/>
                          <a:latin typeface="Times New Roman" pitchFamily="18" charset="0"/>
                          <a:ea typeface="宋体" pitchFamily="2" charset="-122"/>
                        </a:rPr>
                        <a:t>0</a:t>
                      </a:r>
                    </a:p>
                  </a:txBody>
                  <a:tcPr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smtClean="0">
                          <a:ln>
                            <a:noFill/>
                          </a:ln>
                          <a:solidFill>
                            <a:schemeClr val="tx1"/>
                          </a:solidFill>
                          <a:effectLst/>
                          <a:latin typeface="Times New Roman" pitchFamily="18" charset="0"/>
                          <a:ea typeface="宋体" pitchFamily="2" charset="-122"/>
                        </a:rPr>
                        <a:t>0</a:t>
                      </a:r>
                    </a:p>
                  </a:txBody>
                  <a:tcPr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smtClean="0">
                          <a:ln>
                            <a:noFill/>
                          </a:ln>
                          <a:solidFill>
                            <a:schemeClr val="tx1"/>
                          </a:solidFill>
                          <a:effectLst/>
                          <a:latin typeface="Times New Roman" pitchFamily="18" charset="0"/>
                          <a:ea typeface="宋体" pitchFamily="2" charset="-122"/>
                        </a:rPr>
                        <a:t>1</a:t>
                      </a:r>
                    </a:p>
                  </a:txBody>
                  <a:tcPr horzOverflow="overflow">
                    <a:lnL>
                      <a:noFill/>
                    </a:lnL>
                    <a:lnR>
                      <a:noFill/>
                    </a:lnR>
                    <a:lnT>
                      <a:noFill/>
                    </a:lnT>
                    <a:lnB>
                      <a:noFill/>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smtClean="0">
                          <a:ln>
                            <a:noFill/>
                          </a:ln>
                          <a:solidFill>
                            <a:schemeClr val="tx1"/>
                          </a:solidFill>
                          <a:effectLst/>
                          <a:latin typeface="Times New Roman" pitchFamily="18" charset="0"/>
                          <a:ea typeface="宋体" pitchFamily="2" charset="-122"/>
                        </a:rPr>
                        <a:t>1</a:t>
                      </a:r>
                    </a:p>
                  </a:txBody>
                  <a:tcPr horzOverflow="overflow">
                    <a:lnL>
                      <a:noFill/>
                    </a:lnL>
                    <a:lnR>
                      <a:noFill/>
                    </a:lnR>
                    <a:lnT>
                      <a:noFill/>
                    </a:lnT>
                    <a:lnB>
                      <a:noFill/>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smtClean="0">
                          <a:ln>
                            <a:noFill/>
                          </a:ln>
                          <a:solidFill>
                            <a:schemeClr val="tx1"/>
                          </a:solidFill>
                          <a:effectLst/>
                          <a:latin typeface="Times New Roman" pitchFamily="18" charset="0"/>
                          <a:ea typeface="宋体" pitchFamily="2" charset="-122"/>
                        </a:rPr>
                        <a:t>1</a:t>
                      </a:r>
                    </a:p>
                  </a:txBody>
                  <a:tcPr horzOverflow="overflow">
                    <a:lnL>
                      <a:noFill/>
                    </a:lnL>
                    <a:lnR cap="flat">
                      <a:noFill/>
                    </a:lnR>
                    <a:lnT>
                      <a:noFill/>
                    </a:lnT>
                    <a:lnB>
                      <a:noFill/>
                    </a:lnB>
                    <a:lnTlToBr>
                      <a:noFill/>
                    </a:lnTlToBr>
                    <a:lnBlToTr>
                      <a:noFill/>
                    </a:lnBlToTr>
                    <a:solidFill>
                      <a:srgbClr val="FFFFFF"/>
                    </a:solidFill>
                  </a:tcPr>
                </a:tc>
              </a:tr>
              <a:tr h="31432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smtClean="0">
                          <a:ln>
                            <a:noFill/>
                          </a:ln>
                          <a:solidFill>
                            <a:schemeClr val="tx1"/>
                          </a:solidFill>
                          <a:effectLst/>
                          <a:latin typeface="Times New Roman" pitchFamily="18" charset="0"/>
                          <a:ea typeface="宋体" pitchFamily="2" charset="-122"/>
                        </a:rPr>
                        <a:t>0</a:t>
                      </a:r>
                    </a:p>
                  </a:txBody>
                  <a:tcPr horzOverflow="overflow">
                    <a:lnL cap="flat">
                      <a:noFill/>
                    </a:lnL>
                    <a:lnR>
                      <a:noFill/>
                    </a:lnR>
                    <a:lnT>
                      <a:noFill/>
                    </a:lnT>
                    <a:lnB>
                      <a:noFill/>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smtClean="0">
                          <a:ln>
                            <a:noFill/>
                          </a:ln>
                          <a:solidFill>
                            <a:schemeClr val="tx1"/>
                          </a:solidFill>
                          <a:effectLst/>
                          <a:latin typeface="Times New Roman" pitchFamily="18" charset="0"/>
                          <a:ea typeface="宋体" pitchFamily="2" charset="-122"/>
                        </a:rPr>
                        <a:t>1</a:t>
                      </a:r>
                    </a:p>
                  </a:txBody>
                  <a:tcPr horzOverflow="overflow">
                    <a:lnL>
                      <a:noFill/>
                    </a:lnL>
                    <a:lnR>
                      <a:noFill/>
                    </a:lnR>
                    <a:lnT>
                      <a:noFill/>
                    </a:lnT>
                    <a:lnB>
                      <a:noFill/>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smtClean="0">
                          <a:ln>
                            <a:noFill/>
                          </a:ln>
                          <a:solidFill>
                            <a:schemeClr val="tx1"/>
                          </a:solidFill>
                          <a:effectLst/>
                          <a:latin typeface="Times New Roman" pitchFamily="18" charset="0"/>
                          <a:ea typeface="宋体" pitchFamily="2" charset="-122"/>
                        </a:rPr>
                        <a:t>0</a:t>
                      </a:r>
                    </a:p>
                  </a:txBody>
                  <a:tcPr horzOverflow="overflow">
                    <a:lnL>
                      <a:noFill/>
                    </a:lnL>
                    <a:lnR>
                      <a:noFill/>
                    </a:lnR>
                    <a:lnT>
                      <a:noFill/>
                    </a:lnT>
                    <a:lnB>
                      <a:noFill/>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smtClean="0">
                          <a:ln>
                            <a:noFill/>
                          </a:ln>
                          <a:solidFill>
                            <a:schemeClr val="tx1"/>
                          </a:solidFill>
                          <a:effectLst/>
                          <a:latin typeface="Times New Roman" pitchFamily="18" charset="0"/>
                          <a:ea typeface="宋体" pitchFamily="2" charset="-122"/>
                        </a:rPr>
                        <a:t>1</a:t>
                      </a:r>
                    </a:p>
                  </a:txBody>
                  <a:tcPr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smtClean="0">
                          <a:ln>
                            <a:noFill/>
                          </a:ln>
                          <a:solidFill>
                            <a:schemeClr val="tx1"/>
                          </a:solidFill>
                          <a:effectLst/>
                          <a:latin typeface="Times New Roman" pitchFamily="18" charset="0"/>
                          <a:ea typeface="宋体" pitchFamily="2" charset="-122"/>
                        </a:rPr>
                        <a:t>1</a:t>
                      </a:r>
                    </a:p>
                  </a:txBody>
                  <a:tcPr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smtClean="0">
                          <a:ln>
                            <a:noFill/>
                          </a:ln>
                          <a:solidFill>
                            <a:schemeClr val="tx1"/>
                          </a:solidFill>
                          <a:effectLst/>
                          <a:latin typeface="Times New Roman" pitchFamily="18" charset="0"/>
                          <a:ea typeface="宋体" pitchFamily="2" charset="-122"/>
                        </a:rPr>
                        <a:t>0</a:t>
                      </a:r>
                    </a:p>
                  </a:txBody>
                  <a:tcPr horzOverflow="overflow">
                    <a:lnL>
                      <a:noFill/>
                    </a:lnL>
                    <a:lnR>
                      <a:noFill/>
                    </a:lnR>
                    <a:lnT>
                      <a:noFill/>
                    </a:lnT>
                    <a:lnB>
                      <a:noFill/>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smtClean="0">
                          <a:ln>
                            <a:noFill/>
                          </a:ln>
                          <a:solidFill>
                            <a:schemeClr val="tx1"/>
                          </a:solidFill>
                          <a:effectLst/>
                          <a:latin typeface="Times New Roman" pitchFamily="18" charset="0"/>
                          <a:ea typeface="宋体" pitchFamily="2" charset="-122"/>
                        </a:rPr>
                        <a:t>0</a:t>
                      </a:r>
                    </a:p>
                  </a:txBody>
                  <a:tcPr horzOverflow="overflow">
                    <a:lnL>
                      <a:noFill/>
                    </a:lnL>
                    <a:lnR>
                      <a:noFill/>
                    </a:lnR>
                    <a:lnT>
                      <a:noFill/>
                    </a:lnT>
                    <a:lnB>
                      <a:noFill/>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smtClean="0">
                          <a:ln>
                            <a:noFill/>
                          </a:ln>
                          <a:solidFill>
                            <a:schemeClr val="tx1"/>
                          </a:solidFill>
                          <a:effectLst/>
                          <a:latin typeface="Times New Roman" pitchFamily="18" charset="0"/>
                          <a:ea typeface="宋体" pitchFamily="2" charset="-122"/>
                        </a:rPr>
                        <a:t>0</a:t>
                      </a:r>
                    </a:p>
                  </a:txBody>
                  <a:tcPr horzOverflow="overflow">
                    <a:lnL>
                      <a:noFill/>
                    </a:lnL>
                    <a:lnR cap="flat">
                      <a:noFill/>
                    </a:lnR>
                    <a:lnT>
                      <a:noFill/>
                    </a:lnT>
                    <a:lnB>
                      <a:noFill/>
                    </a:lnB>
                    <a:lnTlToBr>
                      <a:noFill/>
                    </a:lnTlToBr>
                    <a:lnBlToTr>
                      <a:noFill/>
                    </a:lnBlToTr>
                    <a:solidFill>
                      <a:srgbClr val="FFFFFF"/>
                    </a:solidFill>
                  </a:tcPr>
                </a:tc>
              </a:tr>
              <a:tr h="3111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smtClean="0">
                          <a:ln>
                            <a:noFill/>
                          </a:ln>
                          <a:solidFill>
                            <a:schemeClr val="tx1"/>
                          </a:solidFill>
                          <a:effectLst/>
                          <a:latin typeface="Times New Roman" pitchFamily="18" charset="0"/>
                          <a:ea typeface="宋体" pitchFamily="2" charset="-122"/>
                        </a:rPr>
                        <a:t>0</a:t>
                      </a:r>
                    </a:p>
                  </a:txBody>
                  <a:tcPr horzOverflow="overflow">
                    <a:lnL cap="flat">
                      <a:noFill/>
                    </a:lnL>
                    <a:lnR>
                      <a:noFill/>
                    </a:lnR>
                    <a:lnT>
                      <a:noFill/>
                    </a:lnT>
                    <a:lnB>
                      <a:noFill/>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smtClean="0">
                          <a:ln>
                            <a:noFill/>
                          </a:ln>
                          <a:solidFill>
                            <a:schemeClr val="tx1"/>
                          </a:solidFill>
                          <a:effectLst/>
                          <a:latin typeface="Times New Roman" pitchFamily="18" charset="0"/>
                          <a:ea typeface="宋体" pitchFamily="2" charset="-122"/>
                        </a:rPr>
                        <a:t>1</a:t>
                      </a:r>
                    </a:p>
                  </a:txBody>
                  <a:tcPr horzOverflow="overflow">
                    <a:lnL>
                      <a:noFill/>
                    </a:lnL>
                    <a:lnR>
                      <a:noFill/>
                    </a:lnR>
                    <a:lnT>
                      <a:noFill/>
                    </a:lnT>
                    <a:lnB>
                      <a:noFill/>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smtClean="0">
                          <a:ln>
                            <a:noFill/>
                          </a:ln>
                          <a:solidFill>
                            <a:schemeClr val="tx1"/>
                          </a:solidFill>
                          <a:effectLst/>
                          <a:latin typeface="Times New Roman" pitchFamily="18" charset="0"/>
                          <a:ea typeface="宋体" pitchFamily="2" charset="-122"/>
                        </a:rPr>
                        <a:t>1</a:t>
                      </a:r>
                    </a:p>
                  </a:txBody>
                  <a:tcPr horzOverflow="overflow">
                    <a:lnL>
                      <a:noFill/>
                    </a:lnL>
                    <a:lnR>
                      <a:noFill/>
                    </a:lnR>
                    <a:lnT>
                      <a:noFill/>
                    </a:lnT>
                    <a:lnB>
                      <a:noFill/>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smtClean="0">
                          <a:ln>
                            <a:noFill/>
                          </a:ln>
                          <a:solidFill>
                            <a:schemeClr val="tx1"/>
                          </a:solidFill>
                          <a:effectLst/>
                          <a:latin typeface="Times New Roman" pitchFamily="18" charset="0"/>
                          <a:ea typeface="宋体" pitchFamily="2" charset="-122"/>
                        </a:rPr>
                        <a:t>0</a:t>
                      </a:r>
                    </a:p>
                  </a:txBody>
                  <a:tcPr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smtClean="0">
                          <a:ln>
                            <a:noFill/>
                          </a:ln>
                          <a:solidFill>
                            <a:schemeClr val="tx1"/>
                          </a:solidFill>
                          <a:effectLst/>
                          <a:latin typeface="Times New Roman" pitchFamily="18" charset="0"/>
                          <a:ea typeface="宋体" pitchFamily="2" charset="-122"/>
                        </a:rPr>
                        <a:t>1</a:t>
                      </a:r>
                    </a:p>
                  </a:txBody>
                  <a:tcPr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smtClean="0">
                          <a:ln>
                            <a:noFill/>
                          </a:ln>
                          <a:solidFill>
                            <a:schemeClr val="tx1"/>
                          </a:solidFill>
                          <a:effectLst/>
                          <a:latin typeface="Times New Roman" pitchFamily="18" charset="0"/>
                          <a:ea typeface="宋体" pitchFamily="2" charset="-122"/>
                        </a:rPr>
                        <a:t>0</a:t>
                      </a:r>
                    </a:p>
                  </a:txBody>
                  <a:tcPr horzOverflow="overflow">
                    <a:lnL>
                      <a:noFill/>
                    </a:lnL>
                    <a:lnR>
                      <a:noFill/>
                    </a:lnR>
                    <a:lnT>
                      <a:noFill/>
                    </a:lnT>
                    <a:lnB>
                      <a:noFill/>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smtClean="0">
                          <a:ln>
                            <a:noFill/>
                          </a:ln>
                          <a:solidFill>
                            <a:schemeClr val="tx1"/>
                          </a:solidFill>
                          <a:effectLst/>
                          <a:latin typeface="Times New Roman" pitchFamily="18" charset="0"/>
                          <a:ea typeface="宋体" pitchFamily="2" charset="-122"/>
                        </a:rPr>
                        <a:t>0</a:t>
                      </a:r>
                    </a:p>
                  </a:txBody>
                  <a:tcPr horzOverflow="overflow">
                    <a:lnL>
                      <a:noFill/>
                    </a:lnL>
                    <a:lnR>
                      <a:noFill/>
                    </a:lnR>
                    <a:lnT>
                      <a:noFill/>
                    </a:lnT>
                    <a:lnB>
                      <a:noFill/>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smtClean="0">
                          <a:ln>
                            <a:noFill/>
                          </a:ln>
                          <a:solidFill>
                            <a:schemeClr val="tx1"/>
                          </a:solidFill>
                          <a:effectLst/>
                          <a:latin typeface="Times New Roman" pitchFamily="18" charset="0"/>
                          <a:ea typeface="宋体" pitchFamily="2" charset="-122"/>
                        </a:rPr>
                        <a:t>1</a:t>
                      </a:r>
                    </a:p>
                  </a:txBody>
                  <a:tcPr horzOverflow="overflow">
                    <a:lnL>
                      <a:noFill/>
                    </a:lnL>
                    <a:lnR cap="flat">
                      <a:noFill/>
                    </a:lnR>
                    <a:lnT>
                      <a:noFill/>
                    </a:lnT>
                    <a:lnB>
                      <a:noFill/>
                    </a:lnB>
                    <a:lnTlToBr>
                      <a:noFill/>
                    </a:lnTlToBr>
                    <a:lnBlToTr>
                      <a:noFill/>
                    </a:lnBlToTr>
                    <a:solidFill>
                      <a:srgbClr val="FFFFFF"/>
                    </a:solidFill>
                  </a:tcPr>
                </a:tc>
              </a:tr>
              <a:tr h="3111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smtClean="0">
                          <a:ln>
                            <a:noFill/>
                          </a:ln>
                          <a:solidFill>
                            <a:schemeClr val="tx1"/>
                          </a:solidFill>
                          <a:effectLst/>
                          <a:latin typeface="Times New Roman" pitchFamily="18" charset="0"/>
                          <a:ea typeface="宋体" pitchFamily="2" charset="-122"/>
                        </a:rPr>
                        <a:t>0</a:t>
                      </a:r>
                    </a:p>
                  </a:txBody>
                  <a:tcPr horzOverflow="overflow">
                    <a:lnL cap="flat">
                      <a:noFill/>
                    </a:lnL>
                    <a:lnR>
                      <a:noFill/>
                    </a:lnR>
                    <a:lnT>
                      <a:noFill/>
                    </a:lnT>
                    <a:lnB>
                      <a:noFill/>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smtClean="0">
                          <a:ln>
                            <a:noFill/>
                          </a:ln>
                          <a:solidFill>
                            <a:schemeClr val="tx1"/>
                          </a:solidFill>
                          <a:effectLst/>
                          <a:latin typeface="Times New Roman" pitchFamily="18" charset="0"/>
                          <a:ea typeface="宋体" pitchFamily="2" charset="-122"/>
                        </a:rPr>
                        <a:t>1</a:t>
                      </a:r>
                    </a:p>
                  </a:txBody>
                  <a:tcPr horzOverflow="overflow">
                    <a:lnL>
                      <a:noFill/>
                    </a:lnL>
                    <a:lnR>
                      <a:noFill/>
                    </a:lnR>
                    <a:lnT>
                      <a:noFill/>
                    </a:lnT>
                    <a:lnB>
                      <a:noFill/>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smtClean="0">
                          <a:ln>
                            <a:noFill/>
                          </a:ln>
                          <a:solidFill>
                            <a:schemeClr val="tx1"/>
                          </a:solidFill>
                          <a:effectLst/>
                          <a:latin typeface="Times New Roman" pitchFamily="18" charset="0"/>
                          <a:ea typeface="宋体" pitchFamily="2" charset="-122"/>
                        </a:rPr>
                        <a:t>1</a:t>
                      </a:r>
                    </a:p>
                  </a:txBody>
                  <a:tcPr horzOverflow="overflow">
                    <a:lnL>
                      <a:noFill/>
                    </a:lnL>
                    <a:lnR>
                      <a:noFill/>
                    </a:lnR>
                    <a:lnT>
                      <a:noFill/>
                    </a:lnT>
                    <a:lnB>
                      <a:noFill/>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smtClean="0">
                          <a:ln>
                            <a:noFill/>
                          </a:ln>
                          <a:solidFill>
                            <a:schemeClr val="tx1"/>
                          </a:solidFill>
                          <a:effectLst/>
                          <a:latin typeface="Times New Roman" pitchFamily="18" charset="0"/>
                          <a:ea typeface="宋体" pitchFamily="2" charset="-122"/>
                        </a:rPr>
                        <a:t>1</a:t>
                      </a:r>
                    </a:p>
                  </a:txBody>
                  <a:tcPr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smtClean="0">
                          <a:ln>
                            <a:noFill/>
                          </a:ln>
                          <a:solidFill>
                            <a:schemeClr val="tx1"/>
                          </a:solidFill>
                          <a:effectLst/>
                          <a:latin typeface="Times New Roman" pitchFamily="18" charset="0"/>
                          <a:ea typeface="宋体" pitchFamily="2" charset="-122"/>
                        </a:rPr>
                        <a:t>1</a:t>
                      </a:r>
                    </a:p>
                  </a:txBody>
                  <a:tcPr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smtClean="0">
                          <a:ln>
                            <a:noFill/>
                          </a:ln>
                          <a:solidFill>
                            <a:schemeClr val="tx1"/>
                          </a:solidFill>
                          <a:effectLst/>
                          <a:latin typeface="Times New Roman" pitchFamily="18" charset="0"/>
                          <a:ea typeface="宋体" pitchFamily="2" charset="-122"/>
                        </a:rPr>
                        <a:t>0</a:t>
                      </a:r>
                    </a:p>
                  </a:txBody>
                  <a:tcPr horzOverflow="overflow">
                    <a:lnL>
                      <a:noFill/>
                    </a:lnL>
                    <a:lnR>
                      <a:noFill/>
                    </a:lnR>
                    <a:lnT>
                      <a:noFill/>
                    </a:lnT>
                    <a:lnB>
                      <a:noFill/>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smtClean="0">
                          <a:ln>
                            <a:noFill/>
                          </a:ln>
                          <a:solidFill>
                            <a:schemeClr val="tx1"/>
                          </a:solidFill>
                          <a:effectLst/>
                          <a:latin typeface="Times New Roman" pitchFamily="18" charset="0"/>
                          <a:ea typeface="宋体" pitchFamily="2" charset="-122"/>
                        </a:rPr>
                        <a:t>1</a:t>
                      </a:r>
                    </a:p>
                  </a:txBody>
                  <a:tcPr horzOverflow="overflow">
                    <a:lnL>
                      <a:noFill/>
                    </a:lnL>
                    <a:lnR>
                      <a:noFill/>
                    </a:lnR>
                    <a:lnT>
                      <a:noFill/>
                    </a:lnT>
                    <a:lnB>
                      <a:noFill/>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smtClean="0">
                          <a:ln>
                            <a:noFill/>
                          </a:ln>
                          <a:solidFill>
                            <a:schemeClr val="tx1"/>
                          </a:solidFill>
                          <a:effectLst/>
                          <a:latin typeface="Times New Roman" pitchFamily="18" charset="0"/>
                          <a:ea typeface="宋体" pitchFamily="2" charset="-122"/>
                        </a:rPr>
                        <a:t>0</a:t>
                      </a:r>
                    </a:p>
                  </a:txBody>
                  <a:tcPr horzOverflow="overflow">
                    <a:lnL>
                      <a:noFill/>
                    </a:lnL>
                    <a:lnR cap="flat">
                      <a:noFill/>
                    </a:lnR>
                    <a:lnT>
                      <a:noFill/>
                    </a:lnT>
                    <a:lnB>
                      <a:noFill/>
                    </a:lnB>
                    <a:lnTlToBr>
                      <a:noFill/>
                    </a:lnTlToBr>
                    <a:lnBlToTr>
                      <a:noFill/>
                    </a:lnBlToTr>
                    <a:solidFill>
                      <a:srgbClr val="FFFFFF"/>
                    </a:solidFill>
                  </a:tcPr>
                </a:tc>
              </a:tr>
              <a:tr h="31432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smtClean="0">
                          <a:ln>
                            <a:noFill/>
                          </a:ln>
                          <a:solidFill>
                            <a:schemeClr val="tx1"/>
                          </a:solidFill>
                          <a:effectLst/>
                          <a:latin typeface="Times New Roman" pitchFamily="18" charset="0"/>
                          <a:ea typeface="宋体" pitchFamily="2" charset="-122"/>
                        </a:rPr>
                        <a:t>1</a:t>
                      </a:r>
                    </a:p>
                  </a:txBody>
                  <a:tcPr horzOverflow="overflow">
                    <a:lnL cap="flat">
                      <a:noFill/>
                    </a:lnL>
                    <a:lnR>
                      <a:noFill/>
                    </a:lnR>
                    <a:lnT>
                      <a:noFill/>
                    </a:lnT>
                    <a:lnB>
                      <a:noFill/>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smtClean="0">
                          <a:ln>
                            <a:noFill/>
                          </a:ln>
                          <a:solidFill>
                            <a:schemeClr val="tx1"/>
                          </a:solidFill>
                          <a:effectLst/>
                          <a:latin typeface="Times New Roman" pitchFamily="18" charset="0"/>
                          <a:ea typeface="宋体" pitchFamily="2" charset="-122"/>
                        </a:rPr>
                        <a:t>0</a:t>
                      </a:r>
                    </a:p>
                  </a:txBody>
                  <a:tcPr horzOverflow="overflow">
                    <a:lnL>
                      <a:noFill/>
                    </a:lnL>
                    <a:lnR>
                      <a:noFill/>
                    </a:lnR>
                    <a:lnT>
                      <a:noFill/>
                    </a:lnT>
                    <a:lnB>
                      <a:noFill/>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smtClean="0">
                          <a:ln>
                            <a:noFill/>
                          </a:ln>
                          <a:solidFill>
                            <a:schemeClr val="tx1"/>
                          </a:solidFill>
                          <a:effectLst/>
                          <a:latin typeface="Times New Roman" pitchFamily="18" charset="0"/>
                          <a:ea typeface="宋体" pitchFamily="2" charset="-122"/>
                        </a:rPr>
                        <a:t>0</a:t>
                      </a:r>
                    </a:p>
                  </a:txBody>
                  <a:tcPr horzOverflow="overflow">
                    <a:lnL>
                      <a:noFill/>
                    </a:lnL>
                    <a:lnR>
                      <a:noFill/>
                    </a:lnR>
                    <a:lnT>
                      <a:noFill/>
                    </a:lnT>
                    <a:lnB>
                      <a:noFill/>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smtClean="0">
                          <a:ln>
                            <a:noFill/>
                          </a:ln>
                          <a:solidFill>
                            <a:schemeClr val="tx1"/>
                          </a:solidFill>
                          <a:effectLst/>
                          <a:latin typeface="Times New Roman" pitchFamily="18" charset="0"/>
                          <a:ea typeface="宋体" pitchFamily="2" charset="-122"/>
                        </a:rPr>
                        <a:t>0</a:t>
                      </a:r>
                    </a:p>
                  </a:txBody>
                  <a:tcPr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smtClean="0">
                          <a:ln>
                            <a:noFill/>
                          </a:ln>
                          <a:solidFill>
                            <a:schemeClr val="tx1"/>
                          </a:solidFill>
                          <a:effectLst/>
                          <a:latin typeface="Times New Roman" pitchFamily="18" charset="0"/>
                          <a:ea typeface="宋体" pitchFamily="2" charset="-122"/>
                        </a:rPr>
                        <a:t>1</a:t>
                      </a:r>
                    </a:p>
                  </a:txBody>
                  <a:tcPr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smtClean="0">
                          <a:ln>
                            <a:noFill/>
                          </a:ln>
                          <a:solidFill>
                            <a:schemeClr val="tx1"/>
                          </a:solidFill>
                          <a:effectLst/>
                          <a:latin typeface="Times New Roman" pitchFamily="18" charset="0"/>
                          <a:ea typeface="宋体" pitchFamily="2" charset="-122"/>
                        </a:rPr>
                        <a:t>0</a:t>
                      </a:r>
                    </a:p>
                  </a:txBody>
                  <a:tcPr horzOverflow="overflow">
                    <a:lnL>
                      <a:noFill/>
                    </a:lnL>
                    <a:lnR>
                      <a:noFill/>
                    </a:lnR>
                    <a:lnT>
                      <a:noFill/>
                    </a:lnT>
                    <a:lnB>
                      <a:noFill/>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smtClean="0">
                          <a:ln>
                            <a:noFill/>
                          </a:ln>
                          <a:solidFill>
                            <a:schemeClr val="tx1"/>
                          </a:solidFill>
                          <a:effectLst/>
                          <a:latin typeface="Times New Roman" pitchFamily="18" charset="0"/>
                          <a:ea typeface="宋体" pitchFamily="2" charset="-122"/>
                        </a:rPr>
                        <a:t>1</a:t>
                      </a:r>
                    </a:p>
                  </a:txBody>
                  <a:tcPr horzOverflow="overflow">
                    <a:lnL>
                      <a:noFill/>
                    </a:lnL>
                    <a:lnR>
                      <a:noFill/>
                    </a:lnR>
                    <a:lnT>
                      <a:noFill/>
                    </a:lnT>
                    <a:lnB>
                      <a:noFill/>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smtClean="0">
                          <a:ln>
                            <a:noFill/>
                          </a:ln>
                          <a:solidFill>
                            <a:schemeClr val="tx1"/>
                          </a:solidFill>
                          <a:effectLst/>
                          <a:latin typeface="Times New Roman" pitchFamily="18" charset="0"/>
                          <a:ea typeface="宋体" pitchFamily="2" charset="-122"/>
                        </a:rPr>
                        <a:t>1</a:t>
                      </a:r>
                    </a:p>
                  </a:txBody>
                  <a:tcPr horzOverflow="overflow">
                    <a:lnL>
                      <a:noFill/>
                    </a:lnL>
                    <a:lnR cap="flat">
                      <a:noFill/>
                    </a:lnR>
                    <a:lnT>
                      <a:noFill/>
                    </a:lnT>
                    <a:lnB>
                      <a:noFill/>
                    </a:lnB>
                    <a:lnTlToBr>
                      <a:noFill/>
                    </a:lnTlToBr>
                    <a:lnBlToTr>
                      <a:noFill/>
                    </a:lnBlToTr>
                    <a:solidFill>
                      <a:srgbClr val="FFFFFF"/>
                    </a:solidFill>
                  </a:tcPr>
                </a:tc>
              </a:tr>
              <a:tr h="31273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smtClean="0">
                          <a:ln>
                            <a:noFill/>
                          </a:ln>
                          <a:solidFill>
                            <a:schemeClr val="tx1"/>
                          </a:solidFill>
                          <a:effectLst/>
                          <a:latin typeface="Times New Roman" pitchFamily="18" charset="0"/>
                          <a:ea typeface="宋体" pitchFamily="2" charset="-122"/>
                        </a:rPr>
                        <a:t>1</a:t>
                      </a:r>
                    </a:p>
                  </a:txBody>
                  <a:tcPr horzOverflow="overflow">
                    <a:lnL cap="flat">
                      <a:noFill/>
                    </a:lnL>
                    <a:lnR>
                      <a:noFill/>
                    </a:lnR>
                    <a:lnT>
                      <a:noFill/>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smtClean="0">
                          <a:ln>
                            <a:noFill/>
                          </a:ln>
                          <a:solidFill>
                            <a:schemeClr val="tx1"/>
                          </a:solidFill>
                          <a:effectLst/>
                          <a:latin typeface="Times New Roman" pitchFamily="18" charset="0"/>
                          <a:ea typeface="宋体" pitchFamily="2" charset="-122"/>
                        </a:rPr>
                        <a:t>0</a:t>
                      </a:r>
                    </a:p>
                  </a:txBody>
                  <a:tcPr horzOverflow="overflow">
                    <a:lnL>
                      <a:noFill/>
                    </a:lnL>
                    <a:lnR>
                      <a:noFill/>
                    </a:lnR>
                    <a:lnT>
                      <a:noFill/>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smtClean="0">
                          <a:ln>
                            <a:noFill/>
                          </a:ln>
                          <a:solidFill>
                            <a:schemeClr val="tx1"/>
                          </a:solidFill>
                          <a:effectLst/>
                          <a:latin typeface="Times New Roman" pitchFamily="18" charset="0"/>
                          <a:ea typeface="宋体" pitchFamily="2" charset="-122"/>
                        </a:rPr>
                        <a:t>0</a:t>
                      </a:r>
                    </a:p>
                  </a:txBody>
                  <a:tcPr horzOverflow="overflow">
                    <a:lnL>
                      <a:noFill/>
                    </a:lnL>
                    <a:lnR>
                      <a:noFill/>
                    </a:lnR>
                    <a:lnT>
                      <a:noFill/>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smtClean="0">
                          <a:ln>
                            <a:noFill/>
                          </a:ln>
                          <a:solidFill>
                            <a:schemeClr val="tx1"/>
                          </a:solidFill>
                          <a:effectLst/>
                          <a:latin typeface="Times New Roman" pitchFamily="18" charset="0"/>
                          <a:ea typeface="宋体" pitchFamily="2" charset="-122"/>
                        </a:rPr>
                        <a:t>1</a:t>
                      </a:r>
                    </a:p>
                  </a:txBody>
                  <a:tcPr horzOverflow="overflow">
                    <a:lnL>
                      <a:noFill/>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smtClean="0">
                          <a:ln>
                            <a:noFill/>
                          </a:ln>
                          <a:solidFill>
                            <a:schemeClr val="tx1"/>
                          </a:solidFill>
                          <a:effectLst/>
                          <a:latin typeface="Times New Roman" pitchFamily="18" charset="0"/>
                          <a:ea typeface="宋体" pitchFamily="2" charset="-122"/>
                        </a:rPr>
                        <a:t>1</a:t>
                      </a:r>
                    </a:p>
                  </a:txBody>
                  <a:tcPr horzOverflow="overflow">
                    <a:lnL w="12700" cap="flat" cmpd="sng" algn="ctr">
                      <a:solidFill>
                        <a:schemeClr val="tx1"/>
                      </a:solidFill>
                      <a:prstDash val="solid"/>
                      <a:round/>
                      <a:headEnd type="none" w="med" len="med"/>
                      <a:tailEnd type="none" w="med" len="med"/>
                    </a:lnL>
                    <a:lnR>
                      <a:noFill/>
                    </a:lnR>
                    <a:lnT>
                      <a:noFill/>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smtClean="0">
                          <a:ln>
                            <a:noFill/>
                          </a:ln>
                          <a:solidFill>
                            <a:schemeClr val="tx1"/>
                          </a:solidFill>
                          <a:effectLst/>
                          <a:latin typeface="Times New Roman" pitchFamily="18" charset="0"/>
                          <a:ea typeface="宋体" pitchFamily="2" charset="-122"/>
                        </a:rPr>
                        <a:t>1</a:t>
                      </a:r>
                    </a:p>
                  </a:txBody>
                  <a:tcPr horzOverflow="overflow">
                    <a:lnL>
                      <a:noFill/>
                    </a:lnL>
                    <a:lnR>
                      <a:noFill/>
                    </a:lnR>
                    <a:lnT>
                      <a:noFill/>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smtClean="0">
                          <a:ln>
                            <a:noFill/>
                          </a:ln>
                          <a:solidFill>
                            <a:schemeClr val="tx1"/>
                          </a:solidFill>
                          <a:effectLst/>
                          <a:latin typeface="Times New Roman" pitchFamily="18" charset="0"/>
                          <a:ea typeface="宋体" pitchFamily="2" charset="-122"/>
                        </a:rPr>
                        <a:t>0</a:t>
                      </a:r>
                    </a:p>
                  </a:txBody>
                  <a:tcPr horzOverflow="overflow">
                    <a:lnL>
                      <a:noFill/>
                    </a:lnL>
                    <a:lnR>
                      <a:noFill/>
                    </a:lnR>
                    <a:lnT>
                      <a:noFill/>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smtClean="0">
                          <a:ln>
                            <a:noFill/>
                          </a:ln>
                          <a:solidFill>
                            <a:schemeClr val="tx1"/>
                          </a:solidFill>
                          <a:effectLst/>
                          <a:latin typeface="Times New Roman" pitchFamily="18" charset="0"/>
                          <a:ea typeface="宋体" pitchFamily="2" charset="-122"/>
                        </a:rPr>
                        <a:t>0</a:t>
                      </a:r>
                    </a:p>
                  </a:txBody>
                  <a:tcPr horzOverflow="overflow">
                    <a:lnL>
                      <a:noFill/>
                    </a:lnL>
                    <a:lnR cap="flat">
                      <a:noFill/>
                    </a:lnR>
                    <a:lnT>
                      <a:noFill/>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r>
            </a:tbl>
          </a:graphicData>
        </a:graphic>
      </p:graphicFrame>
      <p:sp>
        <p:nvSpPr>
          <p:cNvPr id="242818" name="Text Box 130"/>
          <p:cNvSpPr txBox="1">
            <a:spLocks noChangeArrowheads="1"/>
          </p:cNvSpPr>
          <p:nvPr/>
        </p:nvSpPr>
        <p:spPr bwMode="auto">
          <a:xfrm>
            <a:off x="179388" y="908050"/>
            <a:ext cx="3960812"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a:t>解：其真值表如右表所示，则</a:t>
            </a:r>
          </a:p>
        </p:txBody>
      </p:sp>
      <p:graphicFrame>
        <p:nvGraphicFramePr>
          <p:cNvPr id="242819" name="Object 131"/>
          <p:cNvGraphicFramePr>
            <a:graphicFrameLocks noChangeAspect="1"/>
          </p:cNvGraphicFramePr>
          <p:nvPr/>
        </p:nvGraphicFramePr>
        <p:xfrm>
          <a:off x="468313" y="1916113"/>
          <a:ext cx="3455987" cy="504825"/>
        </p:xfrm>
        <a:graphic>
          <a:graphicData uri="http://schemas.openxmlformats.org/presentationml/2006/ole">
            <mc:AlternateContent xmlns:mc="http://schemas.openxmlformats.org/markup-compatibility/2006">
              <mc:Choice xmlns:v="urn:schemas-microsoft-com:vml" Requires="v">
                <p:oleObj spid="_x0000_s242826" name="公式" r:id="rId4" imgW="1562040" imgH="228600" progId="Equation.3">
                  <p:embed/>
                </p:oleObj>
              </mc:Choice>
              <mc:Fallback>
                <p:oleObj name="公式" r:id="rId4" imgW="1562040" imgH="228600" progId="Equation.3">
                  <p:embed/>
                  <p:pic>
                    <p:nvPicPr>
                      <p:cNvPr id="0" name="Object 13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8313" y="1916113"/>
                        <a:ext cx="3455987" cy="504825"/>
                      </a:xfrm>
                      <a:prstGeom prst="rect">
                        <a:avLst/>
                      </a:prstGeom>
                      <a:solidFill>
                        <a:srgbClr val="FFFFFF"/>
                      </a:solidFill>
                      <a:ln w="57150" cmpd="thickThin">
                        <a:solidFill>
                          <a:srgbClr val="FF3399"/>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42820" name="Text Box 132"/>
          <p:cNvSpPr txBox="1">
            <a:spLocks noChangeArrowheads="1"/>
          </p:cNvSpPr>
          <p:nvPr/>
        </p:nvSpPr>
        <p:spPr bwMode="auto">
          <a:xfrm>
            <a:off x="0" y="2492375"/>
            <a:ext cx="4572000"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a:t>故实现的电路如图</a:t>
            </a:r>
            <a:r>
              <a:rPr lang="en-US" altLang="zh-CN"/>
              <a:t>4.3.32</a:t>
            </a:r>
            <a:r>
              <a:rPr lang="zh-CN" altLang="en-US"/>
              <a:t>所示</a:t>
            </a:r>
          </a:p>
        </p:txBody>
      </p:sp>
      <p:grpSp>
        <p:nvGrpSpPr>
          <p:cNvPr id="242823" name="Group 135"/>
          <p:cNvGrpSpPr>
            <a:grpSpLocks/>
          </p:cNvGrpSpPr>
          <p:nvPr/>
        </p:nvGrpSpPr>
        <p:grpSpPr bwMode="auto">
          <a:xfrm>
            <a:off x="755650" y="3141663"/>
            <a:ext cx="3354388" cy="3421062"/>
            <a:chOff x="476" y="1888"/>
            <a:chExt cx="2113" cy="2155"/>
          </a:xfrm>
        </p:grpSpPr>
        <p:pic>
          <p:nvPicPr>
            <p:cNvPr id="242821" name="Picture 133"/>
            <p:cNvPicPr>
              <a:picLocks noChangeAspect="1" noChangeArrowheads="1"/>
            </p:cNvPicPr>
            <p:nvPr/>
          </p:nvPicPr>
          <p:blipFill>
            <a:blip r:embed="rId6" cstate="print">
              <a:extLst>
                <a:ext uri="{28A0092B-C50C-407E-A947-70E740481C1C}">
                  <a14:useLocalDpi xmlns:a14="http://schemas.microsoft.com/office/drawing/2010/main" val="0"/>
                </a:ext>
              </a:extLst>
            </a:blip>
            <a:srcRect l="10635" r="8235"/>
            <a:stretch>
              <a:fillRect/>
            </a:stretch>
          </p:blipFill>
          <p:spPr bwMode="auto">
            <a:xfrm>
              <a:off x="521" y="1888"/>
              <a:ext cx="2068" cy="2115"/>
            </a:xfrm>
            <a:prstGeom prst="rect">
              <a:avLst/>
            </a:prstGeom>
            <a:noFill/>
            <a:ln w="57150" cmpd="thickThin">
              <a:solidFill>
                <a:srgbClr val="FF3399"/>
              </a:solidFill>
              <a:miter lim="800000"/>
              <a:headEnd/>
              <a:tailEnd/>
            </a:ln>
            <a:extLst>
              <a:ext uri="{909E8E84-426E-40DD-AFC4-6F175D3DCCD1}">
                <a14:hiddenFill xmlns:a14="http://schemas.microsoft.com/office/drawing/2010/main">
                  <a:solidFill>
                    <a:srgbClr val="FFFFFF"/>
                  </a:solidFill>
                </a14:hiddenFill>
              </a:ext>
            </a:extLst>
          </p:spPr>
        </p:pic>
        <p:sp>
          <p:nvSpPr>
            <p:cNvPr id="242822" name="Rectangle 134"/>
            <p:cNvSpPr>
              <a:spLocks noChangeArrowheads="1"/>
            </p:cNvSpPr>
            <p:nvPr/>
          </p:nvSpPr>
          <p:spPr bwMode="auto">
            <a:xfrm>
              <a:off x="476" y="3793"/>
              <a:ext cx="677"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a:solidFill>
                    <a:schemeClr val="tx1"/>
                  </a:solidFill>
                </a:rPr>
                <a:t>图</a:t>
              </a:r>
              <a:r>
                <a:rPr lang="en-US" altLang="zh-CN" sz="2000">
                  <a:solidFill>
                    <a:schemeClr val="tx1"/>
                  </a:solidFill>
                </a:rPr>
                <a:t>4.3.32</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42690"/>
                                        </p:tgtEl>
                                        <p:attrNameLst>
                                          <p:attrName>style.visibility</p:attrName>
                                        </p:attrNameLst>
                                      </p:cBhvr>
                                      <p:to>
                                        <p:strVal val="visible"/>
                                      </p:to>
                                    </p:set>
                                    <p:animEffect transition="in" filter="box(in)">
                                      <p:cBhvr>
                                        <p:cTn id="7" dur="1000"/>
                                        <p:tgtEl>
                                          <p:spTgt spid="24269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42818"/>
                                        </p:tgtEl>
                                        <p:attrNameLst>
                                          <p:attrName>style.visibility</p:attrName>
                                        </p:attrNameLst>
                                      </p:cBhvr>
                                      <p:to>
                                        <p:strVal val="visible"/>
                                      </p:to>
                                    </p:set>
                                    <p:animEffect transition="in" filter="wipe(left)">
                                      <p:cBhvr>
                                        <p:cTn id="12" dur="1000"/>
                                        <p:tgtEl>
                                          <p:spTgt spid="24281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242817"/>
                                        </p:tgtEl>
                                        <p:attrNameLst>
                                          <p:attrName>style.visibility</p:attrName>
                                        </p:attrNameLst>
                                      </p:cBhvr>
                                      <p:to>
                                        <p:strVal val="visible"/>
                                      </p:to>
                                    </p:set>
                                    <p:animEffect transition="in" filter="fade">
                                      <p:cBhvr>
                                        <p:cTn id="17" dur="1000"/>
                                        <p:tgtEl>
                                          <p:spTgt spid="242817"/>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nodeType="clickEffect">
                                  <p:stCondLst>
                                    <p:cond delay="0"/>
                                  </p:stCondLst>
                                  <p:childTnLst>
                                    <p:set>
                                      <p:cBhvr>
                                        <p:cTn id="21" dur="1" fill="hold">
                                          <p:stCondLst>
                                            <p:cond delay="0"/>
                                          </p:stCondLst>
                                        </p:cTn>
                                        <p:tgtEl>
                                          <p:spTgt spid="242819"/>
                                        </p:tgtEl>
                                        <p:attrNameLst>
                                          <p:attrName>style.visibility</p:attrName>
                                        </p:attrNameLst>
                                      </p:cBhvr>
                                      <p:to>
                                        <p:strVal val="visible"/>
                                      </p:to>
                                    </p:set>
                                    <p:animEffect transition="in" filter="fade">
                                      <p:cBhvr>
                                        <p:cTn id="22" dur="1000"/>
                                        <p:tgtEl>
                                          <p:spTgt spid="242819"/>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6" presetClass="entr" presetSubtype="26" fill="hold" grpId="0" nodeType="clickEffect">
                                  <p:stCondLst>
                                    <p:cond delay="0"/>
                                  </p:stCondLst>
                                  <p:childTnLst>
                                    <p:set>
                                      <p:cBhvr>
                                        <p:cTn id="26" dur="1" fill="hold">
                                          <p:stCondLst>
                                            <p:cond delay="0"/>
                                          </p:stCondLst>
                                        </p:cTn>
                                        <p:tgtEl>
                                          <p:spTgt spid="242820"/>
                                        </p:tgtEl>
                                        <p:attrNameLst>
                                          <p:attrName>style.visibility</p:attrName>
                                        </p:attrNameLst>
                                      </p:cBhvr>
                                      <p:to>
                                        <p:strVal val="visible"/>
                                      </p:to>
                                    </p:set>
                                    <p:animEffect transition="in" filter="barn(inHorizontal)">
                                      <p:cBhvr>
                                        <p:cTn id="27" dur="1000"/>
                                        <p:tgtEl>
                                          <p:spTgt spid="242820"/>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9" presetClass="entr" presetSubtype="0" fill="hold" nodeType="clickEffect">
                                  <p:stCondLst>
                                    <p:cond delay="0"/>
                                  </p:stCondLst>
                                  <p:childTnLst>
                                    <p:set>
                                      <p:cBhvr>
                                        <p:cTn id="31" dur="1" fill="hold">
                                          <p:stCondLst>
                                            <p:cond delay="0"/>
                                          </p:stCondLst>
                                        </p:cTn>
                                        <p:tgtEl>
                                          <p:spTgt spid="242823"/>
                                        </p:tgtEl>
                                        <p:attrNameLst>
                                          <p:attrName>style.visibility</p:attrName>
                                        </p:attrNameLst>
                                      </p:cBhvr>
                                      <p:to>
                                        <p:strVal val="visible"/>
                                      </p:to>
                                    </p:set>
                                    <p:animEffect transition="in" filter="dissolve">
                                      <p:cBhvr>
                                        <p:cTn id="32" dur="1000"/>
                                        <p:tgtEl>
                                          <p:spTgt spid="2428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2690" grpId="0"/>
      <p:bldP spid="242818" grpId="0"/>
      <p:bldP spid="242820" grpId="0"/>
    </p:bldLst>
  </p:timing>
</p:sld>
</file>

<file path=ppt/slides/slide10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5234" name="Rectangle 2"/>
          <p:cNvSpPr>
            <a:spLocks noGrp="1" noChangeArrowheads="1"/>
          </p:cNvSpPr>
          <p:nvPr>
            <p:ph type="title"/>
          </p:nvPr>
        </p:nvSpPr>
        <p:spPr>
          <a:xfrm>
            <a:off x="0" y="0"/>
            <a:ext cx="3838575" cy="609600"/>
          </a:xfrm>
        </p:spPr>
        <p:txBody>
          <a:bodyPr/>
          <a:lstStyle/>
          <a:p>
            <a:pPr algn="l">
              <a:spcBef>
                <a:spcPct val="50000"/>
              </a:spcBef>
            </a:pPr>
            <a:r>
              <a:rPr lang="en-US" altLang="zh-CN" sz="3200" b="1" u="sng">
                <a:solidFill>
                  <a:schemeClr val="tx1"/>
                </a:solidFill>
                <a:effectLst>
                  <a:outerShdw blurRad="38100" dist="38100" dir="2700000" algn="tl">
                    <a:srgbClr val="FFFFFF"/>
                  </a:outerShdw>
                </a:effectLst>
                <a:ea typeface="楷体_GB2312" pitchFamily="49" charset="-122"/>
              </a:rPr>
              <a:t>3.3.5 </a:t>
            </a:r>
            <a:r>
              <a:rPr lang="zh-CN" altLang="en-US" sz="3200" b="1" u="sng">
                <a:solidFill>
                  <a:schemeClr val="tx1"/>
                </a:solidFill>
                <a:effectLst>
                  <a:outerShdw blurRad="38100" dist="38100" dir="2700000" algn="tl">
                    <a:srgbClr val="FFFFFF"/>
                  </a:outerShdw>
                </a:effectLst>
                <a:ea typeface="楷体_GB2312" pitchFamily="49" charset="-122"/>
              </a:rPr>
              <a:t>数值比较器</a:t>
            </a:r>
          </a:p>
        </p:txBody>
      </p:sp>
      <p:sp>
        <p:nvSpPr>
          <p:cNvPr id="95236" name="Text Box 4"/>
          <p:cNvSpPr txBox="1">
            <a:spLocks noChangeArrowheads="1"/>
          </p:cNvSpPr>
          <p:nvPr/>
        </p:nvSpPr>
        <p:spPr bwMode="auto">
          <a:xfrm>
            <a:off x="323850" y="549275"/>
            <a:ext cx="8497888"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a:t>实现比较两个数值大小的逻辑电路即为比较器。</a:t>
            </a:r>
          </a:p>
        </p:txBody>
      </p:sp>
      <p:sp>
        <p:nvSpPr>
          <p:cNvPr id="95237" name="Text Box 5"/>
          <p:cNvSpPr txBox="1">
            <a:spLocks noChangeArrowheads="1"/>
          </p:cNvSpPr>
          <p:nvPr/>
        </p:nvSpPr>
        <p:spPr bwMode="auto">
          <a:xfrm>
            <a:off x="323850" y="1052513"/>
            <a:ext cx="51054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u="sng"/>
              <a:t>一 、</a:t>
            </a:r>
            <a:r>
              <a:rPr lang="en-US" altLang="zh-CN" u="sng"/>
              <a:t>1</a:t>
            </a:r>
            <a:r>
              <a:rPr lang="zh-CN" altLang="en-US" u="sng"/>
              <a:t>位数值比较器</a:t>
            </a:r>
          </a:p>
        </p:txBody>
      </p:sp>
      <p:sp>
        <p:nvSpPr>
          <p:cNvPr id="95245" name="Rectangle 13"/>
          <p:cNvSpPr>
            <a:spLocks noChangeArrowheads="1"/>
          </p:cNvSpPr>
          <p:nvPr/>
        </p:nvSpPr>
        <p:spPr bwMode="auto">
          <a:xfrm>
            <a:off x="250825" y="1557338"/>
            <a:ext cx="8497888"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20000"/>
              </a:spcBef>
            </a:pPr>
            <a:r>
              <a:rPr kumimoji="0" lang="zh-CN" altLang="en-US"/>
              <a:t>设有一位二进制数</a:t>
            </a:r>
            <a:r>
              <a:rPr kumimoji="0" lang="en-US" altLang="zh-CN"/>
              <a:t>A</a:t>
            </a:r>
            <a:r>
              <a:rPr kumimoji="0" lang="zh-CN" altLang="en-US"/>
              <a:t>和</a:t>
            </a:r>
            <a:r>
              <a:rPr kumimoji="0" lang="en-US" altLang="zh-CN"/>
              <a:t>B</a:t>
            </a:r>
            <a:r>
              <a:rPr kumimoji="0" lang="zh-CN" altLang="en-US"/>
              <a:t>比较有三种可能结果</a:t>
            </a:r>
          </a:p>
        </p:txBody>
      </p:sp>
      <p:graphicFrame>
        <p:nvGraphicFramePr>
          <p:cNvPr id="95246" name="Object 14"/>
          <p:cNvGraphicFramePr>
            <a:graphicFrameLocks noChangeAspect="1"/>
          </p:cNvGraphicFramePr>
          <p:nvPr/>
        </p:nvGraphicFramePr>
        <p:xfrm>
          <a:off x="755650" y="2205038"/>
          <a:ext cx="6205538" cy="1635125"/>
        </p:xfrm>
        <a:graphic>
          <a:graphicData uri="http://schemas.openxmlformats.org/presentationml/2006/ole">
            <mc:AlternateContent xmlns:mc="http://schemas.openxmlformats.org/markup-compatibility/2006">
              <mc:Choice xmlns:v="urn:schemas-microsoft-com:vml" Requires="v">
                <p:oleObj spid="_x0000_s95254" name="公式" r:id="rId4" imgW="2844720" imgH="749160" progId="Equation.3">
                  <p:embed/>
                </p:oleObj>
              </mc:Choice>
              <mc:Fallback>
                <p:oleObj name="公式" r:id="rId4" imgW="2844720" imgH="749160" progId="Equation.3">
                  <p:embed/>
                  <p:pic>
                    <p:nvPicPr>
                      <p:cNvPr id="0" name="Object 1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5650" y="2205038"/>
                        <a:ext cx="6205538" cy="1635125"/>
                      </a:xfrm>
                      <a:prstGeom prst="rect">
                        <a:avLst/>
                      </a:prstGeom>
                      <a:solidFill>
                        <a:srgbClr val="FFFFFF"/>
                      </a:solidFill>
                      <a:ln w="57150" cmpd="thickThin">
                        <a:solidFill>
                          <a:srgbClr val="FF3399"/>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5248" name="Text Box 16"/>
          <p:cNvSpPr txBox="1">
            <a:spLocks noChangeArrowheads="1"/>
          </p:cNvSpPr>
          <p:nvPr/>
        </p:nvSpPr>
        <p:spPr bwMode="auto">
          <a:xfrm>
            <a:off x="250825" y="3933825"/>
            <a:ext cx="63373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a:t>实现的电路如图</a:t>
            </a:r>
            <a:r>
              <a:rPr lang="en-US" altLang="zh-CN"/>
              <a:t>4.3.33</a:t>
            </a:r>
            <a:r>
              <a:rPr lang="zh-CN" altLang="en-US"/>
              <a:t>所示</a:t>
            </a:r>
          </a:p>
        </p:txBody>
      </p:sp>
      <p:grpSp>
        <p:nvGrpSpPr>
          <p:cNvPr id="95251" name="Group 19"/>
          <p:cNvGrpSpPr>
            <a:grpSpLocks/>
          </p:cNvGrpSpPr>
          <p:nvPr/>
        </p:nvGrpSpPr>
        <p:grpSpPr bwMode="auto">
          <a:xfrm>
            <a:off x="395288" y="4581525"/>
            <a:ext cx="7993062" cy="2068513"/>
            <a:chOff x="158" y="3017"/>
            <a:chExt cx="5035" cy="1303"/>
          </a:xfrm>
        </p:grpSpPr>
        <p:pic>
          <p:nvPicPr>
            <p:cNvPr id="95250" name="Picture 18" descr="4-3-3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8" y="3017"/>
              <a:ext cx="5035" cy="1303"/>
            </a:xfrm>
            <a:prstGeom prst="rect">
              <a:avLst/>
            </a:prstGeom>
            <a:noFill/>
            <a:ln w="57150" cmpd="thickThin">
              <a:solidFill>
                <a:srgbClr val="FF3399"/>
              </a:solidFill>
              <a:miter lim="800000"/>
              <a:headEnd/>
              <a:tailEnd/>
            </a:ln>
            <a:extLst>
              <a:ext uri="{909E8E84-426E-40DD-AFC4-6F175D3DCCD1}">
                <a14:hiddenFill xmlns:a14="http://schemas.microsoft.com/office/drawing/2010/main">
                  <a:solidFill>
                    <a:srgbClr val="FFFFFF"/>
                  </a:solidFill>
                </a14:hiddenFill>
              </a:ext>
            </a:extLst>
          </p:spPr>
        </p:pic>
        <p:sp>
          <p:nvSpPr>
            <p:cNvPr id="95249" name="Rectangle 17"/>
            <p:cNvSpPr>
              <a:spLocks noChangeArrowheads="1"/>
            </p:cNvSpPr>
            <p:nvPr/>
          </p:nvSpPr>
          <p:spPr bwMode="auto">
            <a:xfrm>
              <a:off x="2925" y="4032"/>
              <a:ext cx="789"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2400">
                  <a:solidFill>
                    <a:schemeClr val="tx1"/>
                  </a:solidFill>
                </a:rPr>
                <a:t>图</a:t>
              </a:r>
              <a:r>
                <a:rPr lang="en-US" altLang="zh-CN" sz="2400">
                  <a:solidFill>
                    <a:schemeClr val="tx1"/>
                  </a:solidFill>
                </a:rPr>
                <a:t>4.3.33</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95234"/>
                                        </p:tgtEl>
                                        <p:attrNameLst>
                                          <p:attrName>style.visibility</p:attrName>
                                        </p:attrNameLst>
                                      </p:cBhvr>
                                      <p:to>
                                        <p:strVal val="visible"/>
                                      </p:to>
                                    </p:set>
                                    <p:anim calcmode="lin" valueType="num">
                                      <p:cBhvr>
                                        <p:cTn id="7" dur="1000" fill="hold"/>
                                        <p:tgtEl>
                                          <p:spTgt spid="95234"/>
                                        </p:tgtEl>
                                        <p:attrNameLst>
                                          <p:attrName>ppt_w</p:attrName>
                                        </p:attrNameLst>
                                      </p:cBhvr>
                                      <p:tavLst>
                                        <p:tav tm="0">
                                          <p:val>
                                            <p:fltVal val="0"/>
                                          </p:val>
                                        </p:tav>
                                        <p:tav tm="100000">
                                          <p:val>
                                            <p:strVal val="#ppt_w"/>
                                          </p:val>
                                        </p:tav>
                                      </p:tavLst>
                                    </p:anim>
                                    <p:anim calcmode="lin" valueType="num">
                                      <p:cBhvr>
                                        <p:cTn id="8" dur="1000" fill="hold"/>
                                        <p:tgtEl>
                                          <p:spTgt spid="95234"/>
                                        </p:tgtEl>
                                        <p:attrNameLst>
                                          <p:attrName>ppt_h</p:attrName>
                                        </p:attrNameLst>
                                      </p:cBhvr>
                                      <p:tavLst>
                                        <p:tav tm="0">
                                          <p:val>
                                            <p:fltVal val="0"/>
                                          </p:val>
                                        </p:tav>
                                        <p:tav tm="100000">
                                          <p:val>
                                            <p:strVal val="#ppt_h"/>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2" presetClass="entr" presetSubtype="8" fill="hold" grpId="0" nodeType="clickEffect">
                                  <p:stCondLst>
                                    <p:cond delay="0"/>
                                  </p:stCondLst>
                                  <p:childTnLst>
                                    <p:set>
                                      <p:cBhvr>
                                        <p:cTn id="12" dur="1" fill="hold">
                                          <p:stCondLst>
                                            <p:cond delay="0"/>
                                          </p:stCondLst>
                                        </p:cTn>
                                        <p:tgtEl>
                                          <p:spTgt spid="95236"/>
                                        </p:tgtEl>
                                        <p:attrNameLst>
                                          <p:attrName>style.visibility</p:attrName>
                                        </p:attrNameLst>
                                      </p:cBhvr>
                                      <p:to>
                                        <p:strVal val="visible"/>
                                      </p:to>
                                    </p:set>
                                    <p:animEffect transition="in" filter="wipe(left)">
                                      <p:cBhvr>
                                        <p:cTn id="13" dur="1000"/>
                                        <p:tgtEl>
                                          <p:spTgt spid="95236"/>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4" presetClass="entr" presetSubtype="16" fill="hold" grpId="0" nodeType="clickEffect">
                                  <p:stCondLst>
                                    <p:cond delay="0"/>
                                  </p:stCondLst>
                                  <p:childTnLst>
                                    <p:set>
                                      <p:cBhvr>
                                        <p:cTn id="17" dur="1" fill="hold">
                                          <p:stCondLst>
                                            <p:cond delay="0"/>
                                          </p:stCondLst>
                                        </p:cTn>
                                        <p:tgtEl>
                                          <p:spTgt spid="95237"/>
                                        </p:tgtEl>
                                        <p:attrNameLst>
                                          <p:attrName>style.visibility</p:attrName>
                                        </p:attrNameLst>
                                      </p:cBhvr>
                                      <p:to>
                                        <p:strVal val="visible"/>
                                      </p:to>
                                    </p:set>
                                    <p:animEffect transition="in" filter="box(in)">
                                      <p:cBhvr>
                                        <p:cTn id="18" dur="1000"/>
                                        <p:tgtEl>
                                          <p:spTgt spid="95237"/>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29" presetClass="entr" presetSubtype="0" fill="hold" grpId="0" nodeType="clickEffect">
                                  <p:stCondLst>
                                    <p:cond delay="0"/>
                                  </p:stCondLst>
                                  <p:childTnLst>
                                    <p:set>
                                      <p:cBhvr>
                                        <p:cTn id="22" dur="1" fill="hold">
                                          <p:stCondLst>
                                            <p:cond delay="0"/>
                                          </p:stCondLst>
                                        </p:cTn>
                                        <p:tgtEl>
                                          <p:spTgt spid="95245"/>
                                        </p:tgtEl>
                                        <p:attrNameLst>
                                          <p:attrName>style.visibility</p:attrName>
                                        </p:attrNameLst>
                                      </p:cBhvr>
                                      <p:to>
                                        <p:strVal val="visible"/>
                                      </p:to>
                                    </p:set>
                                    <p:anim calcmode="lin" valueType="num">
                                      <p:cBhvr>
                                        <p:cTn id="23" dur="1000" fill="hold"/>
                                        <p:tgtEl>
                                          <p:spTgt spid="95245"/>
                                        </p:tgtEl>
                                        <p:attrNameLst>
                                          <p:attrName>ppt_x</p:attrName>
                                        </p:attrNameLst>
                                      </p:cBhvr>
                                      <p:tavLst>
                                        <p:tav tm="0">
                                          <p:val>
                                            <p:strVal val="#ppt_x-.2"/>
                                          </p:val>
                                        </p:tav>
                                        <p:tav tm="100000">
                                          <p:val>
                                            <p:strVal val="#ppt_x"/>
                                          </p:val>
                                        </p:tav>
                                      </p:tavLst>
                                    </p:anim>
                                    <p:anim calcmode="lin" valueType="num">
                                      <p:cBhvr>
                                        <p:cTn id="24" dur="1000" fill="hold"/>
                                        <p:tgtEl>
                                          <p:spTgt spid="95245"/>
                                        </p:tgtEl>
                                        <p:attrNameLst>
                                          <p:attrName>ppt_y</p:attrName>
                                        </p:attrNameLst>
                                      </p:cBhvr>
                                      <p:tavLst>
                                        <p:tav tm="0">
                                          <p:val>
                                            <p:strVal val="#ppt_y"/>
                                          </p:val>
                                        </p:tav>
                                        <p:tav tm="100000">
                                          <p:val>
                                            <p:strVal val="#ppt_y"/>
                                          </p:val>
                                        </p:tav>
                                      </p:tavLst>
                                    </p:anim>
                                    <p:animEffect transition="in" filter="wipe(right)" prLst="gradientSize: 0.1">
                                      <p:cBhvr>
                                        <p:cTn id="25" dur="1000"/>
                                        <p:tgtEl>
                                          <p:spTgt spid="95245"/>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10" presetClass="entr" presetSubtype="0" fill="hold" nodeType="clickEffect">
                                  <p:stCondLst>
                                    <p:cond delay="0"/>
                                  </p:stCondLst>
                                  <p:childTnLst>
                                    <p:set>
                                      <p:cBhvr>
                                        <p:cTn id="29" dur="1" fill="hold">
                                          <p:stCondLst>
                                            <p:cond delay="0"/>
                                          </p:stCondLst>
                                        </p:cTn>
                                        <p:tgtEl>
                                          <p:spTgt spid="95246"/>
                                        </p:tgtEl>
                                        <p:attrNameLst>
                                          <p:attrName>style.visibility</p:attrName>
                                        </p:attrNameLst>
                                      </p:cBhvr>
                                      <p:to>
                                        <p:strVal val="visible"/>
                                      </p:to>
                                    </p:set>
                                    <p:animEffect transition="in" filter="fade">
                                      <p:cBhvr>
                                        <p:cTn id="30" dur="1000"/>
                                        <p:tgtEl>
                                          <p:spTgt spid="95246"/>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4" presetClass="entr" presetSubtype="16" fill="hold" grpId="0" nodeType="clickEffect">
                                  <p:stCondLst>
                                    <p:cond delay="0"/>
                                  </p:stCondLst>
                                  <p:childTnLst>
                                    <p:set>
                                      <p:cBhvr>
                                        <p:cTn id="34" dur="1" fill="hold">
                                          <p:stCondLst>
                                            <p:cond delay="0"/>
                                          </p:stCondLst>
                                        </p:cTn>
                                        <p:tgtEl>
                                          <p:spTgt spid="95248"/>
                                        </p:tgtEl>
                                        <p:attrNameLst>
                                          <p:attrName>style.visibility</p:attrName>
                                        </p:attrNameLst>
                                      </p:cBhvr>
                                      <p:to>
                                        <p:strVal val="visible"/>
                                      </p:to>
                                    </p:set>
                                    <p:animEffect transition="in" filter="box(in)">
                                      <p:cBhvr>
                                        <p:cTn id="35" dur="1000"/>
                                        <p:tgtEl>
                                          <p:spTgt spid="95248"/>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9" presetClass="entr" presetSubtype="0" fill="hold" nodeType="clickEffect">
                                  <p:stCondLst>
                                    <p:cond delay="0"/>
                                  </p:stCondLst>
                                  <p:childTnLst>
                                    <p:set>
                                      <p:cBhvr>
                                        <p:cTn id="39" dur="1" fill="hold">
                                          <p:stCondLst>
                                            <p:cond delay="0"/>
                                          </p:stCondLst>
                                        </p:cTn>
                                        <p:tgtEl>
                                          <p:spTgt spid="95251"/>
                                        </p:tgtEl>
                                        <p:attrNameLst>
                                          <p:attrName>style.visibility</p:attrName>
                                        </p:attrNameLst>
                                      </p:cBhvr>
                                      <p:to>
                                        <p:strVal val="visible"/>
                                      </p:to>
                                    </p:set>
                                    <p:animEffect transition="in" filter="dissolve">
                                      <p:cBhvr>
                                        <p:cTn id="40" dur="1000"/>
                                        <p:tgtEl>
                                          <p:spTgt spid="952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234" grpId="0" autoUpdateAnimBg="0"/>
      <p:bldP spid="95236" grpId="0" autoUpdateAnimBg="0"/>
      <p:bldP spid="95237" grpId="0" autoUpdateAnimBg="0"/>
      <p:bldP spid="95245" grpId="0"/>
      <p:bldP spid="95248" grpId="0"/>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738" name="Rectangle 2"/>
          <p:cNvSpPr>
            <a:spLocks noGrp="1" noChangeArrowheads="1"/>
          </p:cNvSpPr>
          <p:nvPr>
            <p:ph type="title"/>
          </p:nvPr>
        </p:nvSpPr>
        <p:spPr>
          <a:xfrm>
            <a:off x="250825" y="692150"/>
            <a:ext cx="3959225" cy="504825"/>
          </a:xfrm>
        </p:spPr>
        <p:txBody>
          <a:bodyPr/>
          <a:lstStyle/>
          <a:p>
            <a:pPr algn="l"/>
            <a:r>
              <a:rPr lang="zh-CN" altLang="en-US" sz="2800" b="1" u="sng">
                <a:solidFill>
                  <a:srgbClr val="FFFFFF"/>
                </a:solidFill>
                <a:ea typeface="楷体_GB2312" pitchFamily="49" charset="-122"/>
              </a:rPr>
              <a:t>二 、  多位数值比较器</a:t>
            </a:r>
          </a:p>
        </p:txBody>
      </p:sp>
      <p:sp>
        <p:nvSpPr>
          <p:cNvPr id="244740" name="Rectangle 4"/>
          <p:cNvSpPr>
            <a:spLocks noChangeArrowheads="1"/>
          </p:cNvSpPr>
          <p:nvPr/>
        </p:nvSpPr>
        <p:spPr bwMode="auto">
          <a:xfrm>
            <a:off x="323850" y="2708275"/>
            <a:ext cx="8820150"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0" lang="zh-CN" altLang="en-US"/>
              <a:t>例如：比较两个</a:t>
            </a:r>
            <a:r>
              <a:rPr kumimoji="0" lang="en-US" altLang="zh-CN"/>
              <a:t>4</a:t>
            </a:r>
            <a:r>
              <a:rPr kumimoji="0" lang="zh-CN" altLang="en-US"/>
              <a:t>为二进制数</a:t>
            </a:r>
            <a:r>
              <a:rPr kumimoji="0" lang="en-US" altLang="zh-CN" i="1"/>
              <a:t>A</a:t>
            </a:r>
            <a:r>
              <a:rPr kumimoji="0" lang="en-US" altLang="zh-CN" baseline="-25000"/>
              <a:t>3 </a:t>
            </a:r>
            <a:r>
              <a:rPr kumimoji="0" lang="en-US" altLang="zh-CN" i="1"/>
              <a:t>A</a:t>
            </a:r>
            <a:r>
              <a:rPr kumimoji="0" lang="en-US" altLang="zh-CN" baseline="-25000"/>
              <a:t>2</a:t>
            </a:r>
            <a:r>
              <a:rPr kumimoji="0" lang="en-US" altLang="zh-CN"/>
              <a:t> </a:t>
            </a:r>
            <a:r>
              <a:rPr kumimoji="0" lang="en-US" altLang="zh-CN" i="1"/>
              <a:t>A</a:t>
            </a:r>
            <a:r>
              <a:rPr kumimoji="0" lang="en-US" altLang="zh-CN" baseline="-25000"/>
              <a:t>1</a:t>
            </a:r>
            <a:r>
              <a:rPr kumimoji="0" lang="en-US" altLang="zh-CN"/>
              <a:t> </a:t>
            </a:r>
            <a:r>
              <a:rPr kumimoji="0" lang="en-US" altLang="zh-CN" i="1"/>
              <a:t>A</a:t>
            </a:r>
            <a:r>
              <a:rPr kumimoji="0" lang="en-US" altLang="zh-CN" baseline="-25000"/>
              <a:t>0</a:t>
            </a:r>
            <a:r>
              <a:rPr kumimoji="0" lang="zh-CN" altLang="en-US"/>
              <a:t>和</a:t>
            </a:r>
            <a:r>
              <a:rPr kumimoji="0" lang="en-US" altLang="zh-CN" i="1"/>
              <a:t>B</a:t>
            </a:r>
            <a:r>
              <a:rPr kumimoji="0" lang="en-US" altLang="zh-CN" baseline="-25000"/>
              <a:t>3</a:t>
            </a:r>
            <a:r>
              <a:rPr kumimoji="0" lang="en-US" altLang="zh-CN"/>
              <a:t> </a:t>
            </a:r>
            <a:r>
              <a:rPr kumimoji="0" lang="en-US" altLang="zh-CN" i="1"/>
              <a:t>B</a:t>
            </a:r>
            <a:r>
              <a:rPr kumimoji="0" lang="en-US" altLang="zh-CN" baseline="-25000"/>
              <a:t>2</a:t>
            </a:r>
            <a:r>
              <a:rPr kumimoji="0" lang="en-US" altLang="zh-CN"/>
              <a:t> </a:t>
            </a:r>
            <a:r>
              <a:rPr kumimoji="0" lang="en-US" altLang="zh-CN" i="1"/>
              <a:t>B</a:t>
            </a:r>
            <a:r>
              <a:rPr kumimoji="0" lang="en-US" altLang="zh-CN" baseline="-25000"/>
              <a:t>1</a:t>
            </a:r>
            <a:r>
              <a:rPr kumimoji="0" lang="en-US" altLang="zh-CN"/>
              <a:t> </a:t>
            </a:r>
            <a:r>
              <a:rPr kumimoji="0" lang="en-US" altLang="zh-CN" i="1"/>
              <a:t>B</a:t>
            </a:r>
            <a:r>
              <a:rPr kumimoji="0" lang="en-US" altLang="zh-CN" baseline="-25000"/>
              <a:t>0</a:t>
            </a:r>
            <a:r>
              <a:rPr kumimoji="0" lang="zh-CN" altLang="en-US"/>
              <a:t>，输出为</a:t>
            </a:r>
            <a:r>
              <a:rPr kumimoji="0" lang="en-US" altLang="zh-CN" i="1"/>
              <a:t>Y</a:t>
            </a:r>
            <a:r>
              <a:rPr kumimoji="0" lang="zh-CN" altLang="en-US" baseline="-25000"/>
              <a:t>（</a:t>
            </a:r>
            <a:r>
              <a:rPr kumimoji="0" lang="en-US" altLang="zh-CN" baseline="-25000"/>
              <a:t>A&gt;B)</a:t>
            </a:r>
            <a:r>
              <a:rPr kumimoji="0" lang="zh-CN" altLang="en-US"/>
              <a:t>、 </a:t>
            </a:r>
            <a:r>
              <a:rPr kumimoji="0" lang="en-US" altLang="zh-CN" i="1"/>
              <a:t>Y</a:t>
            </a:r>
            <a:r>
              <a:rPr kumimoji="0" lang="zh-CN" altLang="en-US" baseline="-25000"/>
              <a:t>（</a:t>
            </a:r>
            <a:r>
              <a:rPr kumimoji="0" lang="en-US" altLang="zh-CN" baseline="-25000"/>
              <a:t>A=B)</a:t>
            </a:r>
            <a:r>
              <a:rPr kumimoji="0" lang="zh-CN" altLang="en-US"/>
              <a:t>和</a:t>
            </a:r>
            <a:r>
              <a:rPr kumimoji="0" lang="en-US" altLang="zh-CN" i="1"/>
              <a:t>Y</a:t>
            </a:r>
            <a:r>
              <a:rPr kumimoji="0" lang="zh-CN" altLang="en-US" baseline="-25000"/>
              <a:t>（</a:t>
            </a:r>
            <a:r>
              <a:rPr kumimoji="0" lang="en-US" altLang="zh-CN" baseline="-25000"/>
              <a:t>A&lt;B)</a:t>
            </a:r>
            <a:r>
              <a:rPr kumimoji="0" lang="zh-CN" altLang="en-US"/>
              <a:t>。则</a:t>
            </a:r>
          </a:p>
        </p:txBody>
      </p:sp>
      <p:sp>
        <p:nvSpPr>
          <p:cNvPr id="244741" name="Text Box 5"/>
          <p:cNvSpPr txBox="1">
            <a:spLocks noChangeArrowheads="1"/>
          </p:cNvSpPr>
          <p:nvPr/>
        </p:nvSpPr>
        <p:spPr bwMode="auto">
          <a:xfrm>
            <a:off x="250825" y="1700213"/>
            <a:ext cx="8569325"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a:t>        </a:t>
            </a:r>
            <a:r>
              <a:rPr lang="zh-CN" altLang="en-US"/>
              <a:t>在比较两个多位数的大小时，必须自高位向低位逐位比较。</a:t>
            </a:r>
          </a:p>
        </p:txBody>
      </p:sp>
      <p:sp>
        <p:nvSpPr>
          <p:cNvPr id="244743" name="Rectangle 7"/>
          <p:cNvSpPr>
            <a:spLocks noChangeArrowheads="1"/>
          </p:cNvSpPr>
          <p:nvPr/>
        </p:nvSpPr>
        <p:spPr bwMode="auto">
          <a:xfrm>
            <a:off x="0" y="0"/>
            <a:ext cx="3838575"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spcBef>
                <a:spcPct val="50000"/>
              </a:spcBef>
            </a:pPr>
            <a:r>
              <a:rPr kumimoji="0" lang="en-US" altLang="zh-CN" sz="3200" u="sng">
                <a:solidFill>
                  <a:schemeClr val="tx1"/>
                </a:solidFill>
                <a:effectLst>
                  <a:outerShdw blurRad="38100" dist="38100" dir="2700000" algn="tl">
                    <a:srgbClr val="FFFFFF"/>
                  </a:outerShdw>
                </a:effectLst>
              </a:rPr>
              <a:t>3.3.5 </a:t>
            </a:r>
            <a:r>
              <a:rPr kumimoji="0" lang="zh-CN" altLang="en-US" sz="3200" u="sng">
                <a:solidFill>
                  <a:schemeClr val="tx1"/>
                </a:solidFill>
                <a:effectLst>
                  <a:outerShdw blurRad="38100" dist="38100" dir="2700000" algn="tl">
                    <a:srgbClr val="FFFFFF"/>
                  </a:outerShdw>
                </a:effectLst>
              </a:rPr>
              <a:t>数值比较器</a:t>
            </a:r>
          </a:p>
        </p:txBody>
      </p:sp>
      <p:graphicFrame>
        <p:nvGraphicFramePr>
          <p:cNvPr id="244744" name="Object 8"/>
          <p:cNvGraphicFramePr>
            <a:graphicFrameLocks noChangeAspect="1"/>
          </p:cNvGraphicFramePr>
          <p:nvPr/>
        </p:nvGraphicFramePr>
        <p:xfrm>
          <a:off x="323850" y="4076700"/>
          <a:ext cx="8424863" cy="2328863"/>
        </p:xfrm>
        <a:graphic>
          <a:graphicData uri="http://schemas.openxmlformats.org/presentationml/2006/ole">
            <mc:AlternateContent xmlns:mc="http://schemas.openxmlformats.org/markup-compatibility/2006">
              <mc:Choice xmlns:v="urn:schemas-microsoft-com:vml" Requires="v">
                <p:oleObj spid="_x0000_s244748" name="公式" r:id="rId4" imgW="3492360" imgH="965160" progId="Equation.3">
                  <p:embed/>
                </p:oleObj>
              </mc:Choice>
              <mc:Fallback>
                <p:oleObj name="公式" r:id="rId4" imgW="3492360" imgH="965160" progId="Equation.3">
                  <p:embed/>
                  <p:pic>
                    <p:nvPicPr>
                      <p:cNvPr id="0" name="Object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3850" y="4076700"/>
                        <a:ext cx="8424863" cy="2328863"/>
                      </a:xfrm>
                      <a:prstGeom prst="rect">
                        <a:avLst/>
                      </a:prstGeom>
                      <a:solidFill>
                        <a:srgbClr val="FFFFFF"/>
                      </a:solidFill>
                      <a:ln w="57150" cmpd="thickThin">
                        <a:solidFill>
                          <a:srgbClr val="FF3399"/>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44745" name="Text Box 9"/>
          <p:cNvSpPr txBox="1">
            <a:spLocks noChangeArrowheads="1"/>
          </p:cNvSpPr>
          <p:nvPr/>
        </p:nvSpPr>
        <p:spPr bwMode="auto">
          <a:xfrm>
            <a:off x="395288" y="1268413"/>
            <a:ext cx="432117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a:t>1.</a:t>
            </a:r>
            <a:r>
              <a:rPr lang="zh-CN" altLang="en-US"/>
              <a:t>多位比较器的原理</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44738"/>
                                        </p:tgtEl>
                                        <p:attrNameLst>
                                          <p:attrName>style.visibility</p:attrName>
                                        </p:attrNameLst>
                                      </p:cBhvr>
                                      <p:to>
                                        <p:strVal val="visible"/>
                                      </p:to>
                                    </p:set>
                                    <p:animEffect transition="in" filter="box(in)">
                                      <p:cBhvr>
                                        <p:cTn id="7" dur="1000"/>
                                        <p:tgtEl>
                                          <p:spTgt spid="24473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44745"/>
                                        </p:tgtEl>
                                        <p:attrNameLst>
                                          <p:attrName>style.visibility</p:attrName>
                                        </p:attrNameLst>
                                      </p:cBhvr>
                                      <p:to>
                                        <p:strVal val="visible"/>
                                      </p:to>
                                    </p:set>
                                    <p:animEffect transition="in" filter="wipe(left)">
                                      <p:cBhvr>
                                        <p:cTn id="12" dur="1000"/>
                                        <p:tgtEl>
                                          <p:spTgt spid="24474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9" presetClass="entr" presetSubtype="0" fill="hold" grpId="0" nodeType="clickEffect">
                                  <p:stCondLst>
                                    <p:cond delay="0"/>
                                  </p:stCondLst>
                                  <p:childTnLst>
                                    <p:set>
                                      <p:cBhvr>
                                        <p:cTn id="16" dur="1" fill="hold">
                                          <p:stCondLst>
                                            <p:cond delay="0"/>
                                          </p:stCondLst>
                                        </p:cTn>
                                        <p:tgtEl>
                                          <p:spTgt spid="244741"/>
                                        </p:tgtEl>
                                        <p:attrNameLst>
                                          <p:attrName>style.visibility</p:attrName>
                                        </p:attrNameLst>
                                      </p:cBhvr>
                                      <p:to>
                                        <p:strVal val="visible"/>
                                      </p:to>
                                    </p:set>
                                    <p:anim calcmode="lin" valueType="num">
                                      <p:cBhvr>
                                        <p:cTn id="17" dur="1000" fill="hold"/>
                                        <p:tgtEl>
                                          <p:spTgt spid="244741"/>
                                        </p:tgtEl>
                                        <p:attrNameLst>
                                          <p:attrName>ppt_x</p:attrName>
                                        </p:attrNameLst>
                                      </p:cBhvr>
                                      <p:tavLst>
                                        <p:tav tm="0">
                                          <p:val>
                                            <p:strVal val="#ppt_x-.2"/>
                                          </p:val>
                                        </p:tav>
                                        <p:tav tm="100000">
                                          <p:val>
                                            <p:strVal val="#ppt_x"/>
                                          </p:val>
                                        </p:tav>
                                      </p:tavLst>
                                    </p:anim>
                                    <p:anim calcmode="lin" valueType="num">
                                      <p:cBhvr>
                                        <p:cTn id="18" dur="1000" fill="hold"/>
                                        <p:tgtEl>
                                          <p:spTgt spid="244741"/>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44741"/>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16" presetClass="entr" presetSubtype="26" fill="hold" grpId="0" nodeType="clickEffect">
                                  <p:stCondLst>
                                    <p:cond delay="0"/>
                                  </p:stCondLst>
                                  <p:childTnLst>
                                    <p:set>
                                      <p:cBhvr>
                                        <p:cTn id="23" dur="1" fill="hold">
                                          <p:stCondLst>
                                            <p:cond delay="0"/>
                                          </p:stCondLst>
                                        </p:cTn>
                                        <p:tgtEl>
                                          <p:spTgt spid="244740"/>
                                        </p:tgtEl>
                                        <p:attrNameLst>
                                          <p:attrName>style.visibility</p:attrName>
                                        </p:attrNameLst>
                                      </p:cBhvr>
                                      <p:to>
                                        <p:strVal val="visible"/>
                                      </p:to>
                                    </p:set>
                                    <p:animEffect transition="in" filter="barn(inHorizontal)">
                                      <p:cBhvr>
                                        <p:cTn id="24" dur="1000"/>
                                        <p:tgtEl>
                                          <p:spTgt spid="244740"/>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10" presetClass="entr" presetSubtype="0" fill="hold" nodeType="clickEffect">
                                  <p:stCondLst>
                                    <p:cond delay="0"/>
                                  </p:stCondLst>
                                  <p:childTnLst>
                                    <p:set>
                                      <p:cBhvr>
                                        <p:cTn id="28" dur="1" fill="hold">
                                          <p:stCondLst>
                                            <p:cond delay="0"/>
                                          </p:stCondLst>
                                        </p:cTn>
                                        <p:tgtEl>
                                          <p:spTgt spid="244744"/>
                                        </p:tgtEl>
                                        <p:attrNameLst>
                                          <p:attrName>style.visibility</p:attrName>
                                        </p:attrNameLst>
                                      </p:cBhvr>
                                      <p:to>
                                        <p:strVal val="visible"/>
                                      </p:to>
                                    </p:set>
                                    <p:animEffect transition="in" filter="fade">
                                      <p:cBhvr>
                                        <p:cTn id="29" dur="1000"/>
                                        <p:tgtEl>
                                          <p:spTgt spid="2447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4738" grpId="0"/>
      <p:bldP spid="244740" grpId="0"/>
      <p:bldP spid="244741" grpId="0" autoUpdateAnimBg="0"/>
      <p:bldP spid="244745" grpId="0"/>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7" name="Rectangle 17"/>
          <p:cNvSpPr>
            <a:spLocks noChangeArrowheads="1"/>
          </p:cNvSpPr>
          <p:nvPr/>
        </p:nvSpPr>
        <p:spPr bwMode="auto">
          <a:xfrm>
            <a:off x="0" y="0"/>
            <a:ext cx="3635375" cy="1125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spcBef>
                <a:spcPct val="50000"/>
              </a:spcBef>
            </a:pPr>
            <a:r>
              <a:rPr kumimoji="0" lang="en-US" altLang="zh-CN" sz="3200" u="sng">
                <a:solidFill>
                  <a:schemeClr val="tx1"/>
                </a:solidFill>
                <a:effectLst>
                  <a:outerShdw blurRad="38100" dist="38100" dir="2700000" algn="tl">
                    <a:srgbClr val="FFFFFF"/>
                  </a:outerShdw>
                </a:effectLst>
              </a:rPr>
              <a:t>3.3.5 </a:t>
            </a:r>
            <a:r>
              <a:rPr kumimoji="0" lang="zh-CN" altLang="en-US" sz="3200" u="sng">
                <a:solidFill>
                  <a:schemeClr val="tx1"/>
                </a:solidFill>
                <a:effectLst>
                  <a:outerShdw blurRad="38100" dist="38100" dir="2700000" algn="tl">
                    <a:srgbClr val="FFFFFF"/>
                  </a:outerShdw>
                </a:effectLst>
              </a:rPr>
              <a:t>数值比较器</a:t>
            </a:r>
          </a:p>
        </p:txBody>
      </p:sp>
      <p:sp>
        <p:nvSpPr>
          <p:cNvPr id="245762" name="Rectangle 2"/>
          <p:cNvSpPr>
            <a:spLocks noGrp="1" noChangeArrowheads="1"/>
          </p:cNvSpPr>
          <p:nvPr>
            <p:ph type="title"/>
          </p:nvPr>
        </p:nvSpPr>
        <p:spPr>
          <a:xfrm>
            <a:off x="179388" y="1268413"/>
            <a:ext cx="2592387" cy="1655762"/>
          </a:xfrm>
        </p:spPr>
        <p:txBody>
          <a:bodyPr/>
          <a:lstStyle/>
          <a:p>
            <a:pPr algn="l"/>
            <a:r>
              <a:rPr lang="zh-CN" altLang="en-US" sz="2800" b="1">
                <a:solidFill>
                  <a:srgbClr val="FFFFFF"/>
                </a:solidFill>
                <a:ea typeface="楷体_GB2312" pitchFamily="49" charset="-122"/>
              </a:rPr>
              <a:t>图</a:t>
            </a:r>
            <a:r>
              <a:rPr lang="en-US" altLang="zh-CN" sz="2800" b="1">
                <a:solidFill>
                  <a:srgbClr val="FFFFFF"/>
                </a:solidFill>
                <a:ea typeface="楷体_GB2312" pitchFamily="49" charset="-122"/>
              </a:rPr>
              <a:t>4.3.34</a:t>
            </a:r>
            <a:r>
              <a:rPr lang="zh-CN" altLang="en-US" sz="2800" b="1">
                <a:solidFill>
                  <a:srgbClr val="FFFFFF"/>
                </a:solidFill>
                <a:ea typeface="楷体_GB2312" pitchFamily="49" charset="-122"/>
              </a:rPr>
              <a:t>为集成</a:t>
            </a:r>
            <a:r>
              <a:rPr lang="en-US" altLang="zh-CN" sz="2800" b="1">
                <a:solidFill>
                  <a:srgbClr val="FFFFFF"/>
                </a:solidFill>
                <a:ea typeface="楷体_GB2312" pitchFamily="49" charset="-122"/>
              </a:rPr>
              <a:t>4</a:t>
            </a:r>
            <a:r>
              <a:rPr lang="zh-CN" altLang="en-US" sz="2800" b="1">
                <a:solidFill>
                  <a:srgbClr val="FFFFFF"/>
                </a:solidFill>
                <a:ea typeface="楷体_GB2312" pitchFamily="49" charset="-122"/>
              </a:rPr>
              <a:t>位二进制比较器</a:t>
            </a:r>
            <a:r>
              <a:rPr lang="en-US" altLang="zh-CN" sz="2800" b="1">
                <a:solidFill>
                  <a:srgbClr val="FFFFFF"/>
                </a:solidFill>
                <a:ea typeface="楷体_GB2312" pitchFamily="49" charset="-122"/>
              </a:rPr>
              <a:t>CC14585</a:t>
            </a:r>
            <a:r>
              <a:rPr lang="zh-CN" altLang="en-US" sz="2800" b="1">
                <a:solidFill>
                  <a:srgbClr val="FFFFFF"/>
                </a:solidFill>
                <a:ea typeface="楷体_GB2312" pitchFamily="49" charset="-122"/>
              </a:rPr>
              <a:t>的内部逻辑电路</a:t>
            </a:r>
          </a:p>
        </p:txBody>
      </p:sp>
      <p:grpSp>
        <p:nvGrpSpPr>
          <p:cNvPr id="245776" name="Group 16"/>
          <p:cNvGrpSpPr>
            <a:grpSpLocks/>
          </p:cNvGrpSpPr>
          <p:nvPr/>
        </p:nvGrpSpPr>
        <p:grpSpPr bwMode="auto">
          <a:xfrm>
            <a:off x="2771775" y="0"/>
            <a:ext cx="6372225" cy="6858000"/>
            <a:chOff x="1610" y="119"/>
            <a:chExt cx="3992" cy="4082"/>
          </a:xfrm>
        </p:grpSpPr>
        <p:pic>
          <p:nvPicPr>
            <p:cNvPr id="245766" name="Picture 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643" y="119"/>
              <a:ext cx="3959" cy="4082"/>
            </a:xfrm>
            <a:prstGeom prst="rect">
              <a:avLst/>
            </a:prstGeom>
            <a:noFill/>
            <a:ln w="57150" cmpd="thickThin">
              <a:solidFill>
                <a:srgbClr val="FF3399"/>
              </a:solidFill>
              <a:miter lim="800000"/>
              <a:headEnd/>
              <a:tailEnd/>
            </a:ln>
            <a:extLst>
              <a:ext uri="{909E8E84-426E-40DD-AFC4-6F175D3DCCD1}">
                <a14:hiddenFill xmlns:a14="http://schemas.microsoft.com/office/drawing/2010/main">
                  <a:solidFill>
                    <a:srgbClr val="FFFFFF"/>
                  </a:solidFill>
                </a14:hiddenFill>
              </a:ext>
            </a:extLst>
          </p:spPr>
        </p:pic>
        <p:sp>
          <p:nvSpPr>
            <p:cNvPr id="245767" name="Rectangle 7"/>
            <p:cNvSpPr>
              <a:spLocks noChangeArrowheads="1"/>
            </p:cNvSpPr>
            <p:nvPr/>
          </p:nvSpPr>
          <p:spPr bwMode="auto">
            <a:xfrm>
              <a:off x="1610" y="3158"/>
              <a:ext cx="1134" cy="1043"/>
            </a:xfrm>
            <a:prstGeom prst="rect">
              <a:avLst/>
            </a:prstGeom>
            <a:solidFill>
              <a:srgbClr val="66FF33">
                <a:alpha val="1400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5768" name="Rectangle 8"/>
            <p:cNvSpPr>
              <a:spLocks noChangeArrowheads="1"/>
            </p:cNvSpPr>
            <p:nvPr/>
          </p:nvSpPr>
          <p:spPr bwMode="auto">
            <a:xfrm>
              <a:off x="4468" y="1344"/>
              <a:ext cx="635" cy="408"/>
            </a:xfrm>
            <a:prstGeom prst="rect">
              <a:avLst/>
            </a:prstGeom>
            <a:solidFill>
              <a:srgbClr val="FF6600">
                <a:alpha val="1600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5769" name="Rectangle 9"/>
            <p:cNvSpPr>
              <a:spLocks noChangeArrowheads="1"/>
            </p:cNvSpPr>
            <p:nvPr/>
          </p:nvSpPr>
          <p:spPr bwMode="auto">
            <a:xfrm>
              <a:off x="4468" y="3022"/>
              <a:ext cx="589" cy="771"/>
            </a:xfrm>
            <a:prstGeom prst="rect">
              <a:avLst/>
            </a:prstGeom>
            <a:solidFill>
              <a:srgbClr val="FF6600">
                <a:alpha val="1600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5770" name="Line 10"/>
            <p:cNvSpPr>
              <a:spLocks noChangeShapeType="1"/>
            </p:cNvSpPr>
            <p:nvPr/>
          </p:nvSpPr>
          <p:spPr bwMode="auto">
            <a:xfrm>
              <a:off x="2517" y="4065"/>
              <a:ext cx="1588" cy="0"/>
            </a:xfrm>
            <a:prstGeom prst="line">
              <a:avLst/>
            </a:prstGeom>
            <a:noFill/>
            <a:ln w="38100">
              <a:solidFill>
                <a:srgbClr val="FF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5771" name="Line 11"/>
            <p:cNvSpPr>
              <a:spLocks noChangeShapeType="1"/>
            </p:cNvSpPr>
            <p:nvPr/>
          </p:nvSpPr>
          <p:spPr bwMode="auto">
            <a:xfrm>
              <a:off x="1973" y="4065"/>
              <a:ext cx="301" cy="0"/>
            </a:xfrm>
            <a:prstGeom prst="line">
              <a:avLst/>
            </a:prstGeom>
            <a:noFill/>
            <a:ln w="38100">
              <a:solidFill>
                <a:srgbClr val="FF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5772" name="Line 12"/>
            <p:cNvSpPr>
              <a:spLocks noChangeShapeType="1"/>
            </p:cNvSpPr>
            <p:nvPr/>
          </p:nvSpPr>
          <p:spPr bwMode="auto">
            <a:xfrm>
              <a:off x="4105" y="3657"/>
              <a:ext cx="0" cy="408"/>
            </a:xfrm>
            <a:prstGeom prst="line">
              <a:avLst/>
            </a:prstGeom>
            <a:noFill/>
            <a:ln w="38100">
              <a:solidFill>
                <a:srgbClr val="FF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5773" name="Line 13"/>
            <p:cNvSpPr>
              <a:spLocks noChangeShapeType="1"/>
            </p:cNvSpPr>
            <p:nvPr/>
          </p:nvSpPr>
          <p:spPr bwMode="auto">
            <a:xfrm>
              <a:off x="4105" y="3657"/>
              <a:ext cx="45" cy="0"/>
            </a:xfrm>
            <a:prstGeom prst="line">
              <a:avLst/>
            </a:prstGeom>
            <a:noFill/>
            <a:ln w="38100">
              <a:solidFill>
                <a:srgbClr val="FF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5774" name="Rectangle 14"/>
            <p:cNvSpPr>
              <a:spLocks noChangeArrowheads="1"/>
            </p:cNvSpPr>
            <p:nvPr/>
          </p:nvSpPr>
          <p:spPr bwMode="auto">
            <a:xfrm>
              <a:off x="4604" y="164"/>
              <a:ext cx="897" cy="3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solidFill>
                    <a:schemeClr val="tx1"/>
                  </a:solidFill>
                </a:rPr>
                <a:t>图</a:t>
              </a:r>
              <a:r>
                <a:rPr lang="en-US" altLang="zh-CN">
                  <a:solidFill>
                    <a:schemeClr val="tx1"/>
                  </a:solidFill>
                </a:rPr>
                <a:t>4.3.34</a:t>
              </a:r>
            </a:p>
          </p:txBody>
        </p:sp>
      </p:grpSp>
      <p:sp>
        <p:nvSpPr>
          <p:cNvPr id="245778" name="Text Box 18"/>
          <p:cNvSpPr txBox="1">
            <a:spLocks noChangeArrowheads="1"/>
          </p:cNvSpPr>
          <p:nvPr/>
        </p:nvSpPr>
        <p:spPr bwMode="auto">
          <a:xfrm>
            <a:off x="179388" y="3068638"/>
            <a:ext cx="2592387" cy="180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a:t>它有三个附加输入端</a:t>
            </a:r>
            <a:r>
              <a:rPr lang="en-US" altLang="zh-CN" i="1"/>
              <a:t>I</a:t>
            </a:r>
            <a:r>
              <a:rPr lang="en-US" altLang="zh-CN" baseline="-25000"/>
              <a:t>(A&lt;B)</a:t>
            </a:r>
            <a:r>
              <a:rPr lang="zh-CN" altLang="en-US"/>
              <a:t>、 </a:t>
            </a:r>
            <a:r>
              <a:rPr lang="en-US" altLang="zh-CN" i="1"/>
              <a:t>I</a:t>
            </a:r>
            <a:r>
              <a:rPr lang="en-US" altLang="zh-CN" baseline="-25000"/>
              <a:t>(A</a:t>
            </a:r>
            <a:r>
              <a:rPr lang="zh-CN" altLang="en-US" baseline="-25000"/>
              <a:t>＝</a:t>
            </a:r>
            <a:r>
              <a:rPr lang="en-US" altLang="zh-CN" baseline="-25000"/>
              <a:t>B)</a:t>
            </a:r>
            <a:r>
              <a:rPr lang="en-US" altLang="zh-CN"/>
              <a:t> </a:t>
            </a:r>
            <a:r>
              <a:rPr lang="zh-CN" altLang="en-US"/>
              <a:t>和</a:t>
            </a:r>
            <a:r>
              <a:rPr lang="en-US" altLang="zh-CN" i="1"/>
              <a:t>I</a:t>
            </a:r>
            <a:r>
              <a:rPr lang="en-US" altLang="zh-CN" baseline="-25000"/>
              <a:t>(A&gt;B)</a:t>
            </a:r>
            <a:r>
              <a:rPr lang="en-US" altLang="zh-CN"/>
              <a:t/>
            </a:r>
            <a:br>
              <a:rPr lang="en-US" altLang="zh-CN"/>
            </a:br>
            <a:r>
              <a:rPr lang="zh-CN" altLang="en-US"/>
              <a:t>，用于扩展</a:t>
            </a:r>
            <a:endParaRPr lang="zh-CN" altLang="en-US" baseline="-25000"/>
          </a:p>
        </p:txBody>
      </p:sp>
      <p:graphicFrame>
        <p:nvGraphicFramePr>
          <p:cNvPr id="245779" name="Object 19"/>
          <p:cNvGraphicFramePr>
            <a:graphicFrameLocks noChangeAspect="1"/>
          </p:cNvGraphicFramePr>
          <p:nvPr/>
        </p:nvGraphicFramePr>
        <p:xfrm>
          <a:off x="4787900" y="188913"/>
          <a:ext cx="4140200" cy="1722437"/>
        </p:xfrm>
        <a:graphic>
          <a:graphicData uri="http://schemas.openxmlformats.org/presentationml/2006/ole">
            <mc:AlternateContent xmlns:mc="http://schemas.openxmlformats.org/markup-compatibility/2006">
              <mc:Choice xmlns:v="urn:schemas-microsoft-com:vml" Requires="v">
                <p:oleObj spid="_x0000_s245782" name="公式" r:id="rId5" imgW="1828800" imgH="761760" progId="Equation.3">
                  <p:embed/>
                </p:oleObj>
              </mc:Choice>
              <mc:Fallback>
                <p:oleObj name="公式" r:id="rId5" imgW="1828800" imgH="761760" progId="Equation.3">
                  <p:embed/>
                  <p:pic>
                    <p:nvPicPr>
                      <p:cNvPr id="0" name="Object 1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87900" y="188913"/>
                        <a:ext cx="4140200" cy="1722437"/>
                      </a:xfrm>
                      <a:prstGeom prst="rect">
                        <a:avLst/>
                      </a:prstGeom>
                      <a:solidFill>
                        <a:schemeClr val="accent2"/>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45762"/>
                                        </p:tgtEl>
                                        <p:attrNameLst>
                                          <p:attrName>style.visibility</p:attrName>
                                        </p:attrNameLst>
                                      </p:cBhvr>
                                      <p:to>
                                        <p:strVal val="visible"/>
                                      </p:to>
                                    </p:set>
                                    <p:animEffect transition="in" filter="box(in)">
                                      <p:cBhvr>
                                        <p:cTn id="7" dur="1000"/>
                                        <p:tgtEl>
                                          <p:spTgt spid="24576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245776"/>
                                        </p:tgtEl>
                                        <p:attrNameLst>
                                          <p:attrName>style.visibility</p:attrName>
                                        </p:attrNameLst>
                                      </p:cBhvr>
                                      <p:to>
                                        <p:strVal val="visible"/>
                                      </p:to>
                                    </p:set>
                                    <p:animEffect transition="in" filter="dissolve">
                                      <p:cBhvr>
                                        <p:cTn id="12" dur="1000"/>
                                        <p:tgtEl>
                                          <p:spTgt spid="24577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9" presetClass="entr" presetSubtype="0" fill="hold" grpId="0" nodeType="clickEffect">
                                  <p:stCondLst>
                                    <p:cond delay="0"/>
                                  </p:stCondLst>
                                  <p:childTnLst>
                                    <p:set>
                                      <p:cBhvr>
                                        <p:cTn id="16" dur="1" fill="hold">
                                          <p:stCondLst>
                                            <p:cond delay="0"/>
                                          </p:stCondLst>
                                        </p:cTn>
                                        <p:tgtEl>
                                          <p:spTgt spid="245778"/>
                                        </p:tgtEl>
                                        <p:attrNameLst>
                                          <p:attrName>style.visibility</p:attrName>
                                        </p:attrNameLst>
                                      </p:cBhvr>
                                      <p:to>
                                        <p:strVal val="visible"/>
                                      </p:to>
                                    </p:set>
                                    <p:anim calcmode="lin" valueType="num">
                                      <p:cBhvr>
                                        <p:cTn id="17" dur="1000" fill="hold"/>
                                        <p:tgtEl>
                                          <p:spTgt spid="245778"/>
                                        </p:tgtEl>
                                        <p:attrNameLst>
                                          <p:attrName>ppt_x</p:attrName>
                                        </p:attrNameLst>
                                      </p:cBhvr>
                                      <p:tavLst>
                                        <p:tav tm="0">
                                          <p:val>
                                            <p:strVal val="#ppt_x-.2"/>
                                          </p:val>
                                        </p:tav>
                                        <p:tav tm="100000">
                                          <p:val>
                                            <p:strVal val="#ppt_x"/>
                                          </p:val>
                                        </p:tav>
                                      </p:tavLst>
                                    </p:anim>
                                    <p:anim calcmode="lin" valueType="num">
                                      <p:cBhvr>
                                        <p:cTn id="18" dur="1000" fill="hold"/>
                                        <p:tgtEl>
                                          <p:spTgt spid="245778"/>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45778"/>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10" presetClass="entr" presetSubtype="0" fill="hold" nodeType="clickEffect">
                                  <p:stCondLst>
                                    <p:cond delay="0"/>
                                  </p:stCondLst>
                                  <p:childTnLst>
                                    <p:set>
                                      <p:cBhvr>
                                        <p:cTn id="23" dur="1" fill="hold">
                                          <p:stCondLst>
                                            <p:cond delay="0"/>
                                          </p:stCondLst>
                                        </p:cTn>
                                        <p:tgtEl>
                                          <p:spTgt spid="245779"/>
                                        </p:tgtEl>
                                        <p:attrNameLst>
                                          <p:attrName>style.visibility</p:attrName>
                                        </p:attrNameLst>
                                      </p:cBhvr>
                                      <p:to>
                                        <p:strVal val="visible"/>
                                      </p:to>
                                    </p:set>
                                    <p:animEffect transition="in" filter="fade">
                                      <p:cBhvr>
                                        <p:cTn id="24" dur="1000"/>
                                        <p:tgtEl>
                                          <p:spTgt spid="2457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762" grpId="0"/>
      <p:bldP spid="245778" grpId="0"/>
    </p:bldLst>
  </p:timing>
</p:sld>
</file>

<file path=ppt/slides/slide10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aphicFrame>
        <p:nvGraphicFramePr>
          <p:cNvPr id="96264" name="Object 8"/>
          <p:cNvGraphicFramePr>
            <a:graphicFrameLocks noChangeAspect="1"/>
          </p:cNvGraphicFramePr>
          <p:nvPr/>
        </p:nvGraphicFramePr>
        <p:xfrm>
          <a:off x="5656263" y="188913"/>
          <a:ext cx="3313112" cy="6119812"/>
        </p:xfrm>
        <a:graphic>
          <a:graphicData uri="http://schemas.openxmlformats.org/presentationml/2006/ole">
            <mc:AlternateContent xmlns:mc="http://schemas.openxmlformats.org/markup-compatibility/2006">
              <mc:Choice xmlns:v="urn:schemas-microsoft-com:vml" Requires="v">
                <p:oleObj spid="_x0000_s96276" name="Visio" r:id="rId4" imgW="1428902" imgH="2314346" progId="Visio.Drawing.11">
                  <p:embed/>
                </p:oleObj>
              </mc:Choice>
              <mc:Fallback>
                <p:oleObj name="Visio" r:id="rId4" imgW="1428902" imgH="2314346" progId="Visio.Drawing.11">
                  <p:embed/>
                  <p:pic>
                    <p:nvPicPr>
                      <p:cNvPr id="0" name="Object 8"/>
                      <p:cNvPicPr>
                        <a:picLocks noChangeAspect="1" noChangeArrowheads="1"/>
                      </p:cNvPicPr>
                      <p:nvPr/>
                    </p:nvPicPr>
                    <p:blipFill>
                      <a:blip r:embed="rId5">
                        <a:extLst>
                          <a:ext uri="{28A0092B-C50C-407E-A947-70E740481C1C}">
                            <a14:useLocalDpi xmlns:a14="http://schemas.microsoft.com/office/drawing/2010/main" val="0"/>
                          </a:ext>
                        </a:extLst>
                      </a:blip>
                      <a:srcRect l="6416" r="8484" b="2907"/>
                      <a:stretch>
                        <a:fillRect/>
                      </a:stretch>
                    </p:blipFill>
                    <p:spPr bwMode="auto">
                      <a:xfrm>
                        <a:off x="5656263" y="188913"/>
                        <a:ext cx="3313112" cy="6119812"/>
                      </a:xfrm>
                      <a:prstGeom prst="rect">
                        <a:avLst/>
                      </a:prstGeom>
                      <a:solidFill>
                        <a:srgbClr val="FFFFFF"/>
                      </a:solidFill>
                      <a:ln w="57150" cmpd="thickThin">
                        <a:solidFill>
                          <a:srgbClr val="FF33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6265" name="Text Box 9"/>
          <p:cNvSpPr txBox="1">
            <a:spLocks noChangeArrowheads="1"/>
          </p:cNvSpPr>
          <p:nvPr/>
        </p:nvSpPr>
        <p:spPr bwMode="auto">
          <a:xfrm>
            <a:off x="179388" y="1557338"/>
            <a:ext cx="5400675" cy="2227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a:t>其中：</a:t>
            </a:r>
            <a:r>
              <a:rPr lang="en-US" altLang="zh-CN" i="1"/>
              <a:t>Y</a:t>
            </a:r>
            <a:r>
              <a:rPr lang="zh-CN" altLang="en-US" baseline="-25000"/>
              <a:t>（</a:t>
            </a:r>
            <a:r>
              <a:rPr lang="en-US" altLang="zh-CN" baseline="-25000"/>
              <a:t>A&lt;B)</a:t>
            </a:r>
            <a:r>
              <a:rPr lang="zh-CN" altLang="en-US"/>
              <a:t>、</a:t>
            </a:r>
            <a:r>
              <a:rPr lang="en-US" altLang="zh-CN" i="1"/>
              <a:t>Y</a:t>
            </a:r>
            <a:r>
              <a:rPr lang="zh-CN" altLang="en-US" baseline="-25000"/>
              <a:t>（</a:t>
            </a:r>
            <a:r>
              <a:rPr lang="en-US" altLang="zh-CN" baseline="-25000"/>
              <a:t>A=B)</a:t>
            </a:r>
            <a:r>
              <a:rPr lang="zh-CN" altLang="en-US"/>
              <a:t>和</a:t>
            </a:r>
            <a:r>
              <a:rPr lang="en-US" altLang="zh-CN" i="1"/>
              <a:t>Y</a:t>
            </a:r>
            <a:r>
              <a:rPr lang="zh-CN" altLang="en-US" baseline="-25000"/>
              <a:t>（</a:t>
            </a:r>
            <a:r>
              <a:rPr lang="en-US" altLang="zh-CN" baseline="-25000"/>
              <a:t>A&gt;B)</a:t>
            </a:r>
            <a:r>
              <a:rPr lang="zh-CN" altLang="en-US"/>
              <a:t>为比较结果输出端；</a:t>
            </a:r>
            <a:r>
              <a:rPr lang="en-US" altLang="zh-CN" i="1"/>
              <a:t>A</a:t>
            </a:r>
            <a:r>
              <a:rPr lang="en-US" altLang="zh-CN" baseline="-25000"/>
              <a:t>3</a:t>
            </a:r>
            <a:r>
              <a:rPr lang="zh-CN" altLang="en-US"/>
              <a:t>～</a:t>
            </a:r>
            <a:r>
              <a:rPr lang="en-US" altLang="zh-CN" i="1"/>
              <a:t>A</a:t>
            </a:r>
            <a:r>
              <a:rPr lang="en-US" altLang="zh-CN" baseline="-25000"/>
              <a:t>0</a:t>
            </a:r>
            <a:r>
              <a:rPr lang="zh-CN" altLang="en-US"/>
              <a:t>及</a:t>
            </a:r>
            <a:r>
              <a:rPr lang="en-US" altLang="zh-CN" i="1"/>
              <a:t>B</a:t>
            </a:r>
            <a:r>
              <a:rPr lang="en-US" altLang="zh-CN" baseline="-25000"/>
              <a:t>3</a:t>
            </a:r>
            <a:r>
              <a:rPr lang="en-US" altLang="zh-CN"/>
              <a:t>~</a:t>
            </a:r>
            <a:r>
              <a:rPr lang="en-US" altLang="zh-CN" i="1"/>
              <a:t>B</a:t>
            </a:r>
            <a:r>
              <a:rPr lang="en-US" altLang="zh-CN" baseline="-25000"/>
              <a:t>0</a:t>
            </a:r>
            <a:r>
              <a:rPr lang="zh-CN" altLang="en-US"/>
              <a:t>为两个相比较的</a:t>
            </a:r>
            <a:r>
              <a:rPr lang="en-US" altLang="zh-CN"/>
              <a:t>4</a:t>
            </a:r>
            <a:r>
              <a:rPr lang="zh-CN" altLang="en-US"/>
              <a:t>位数码输入端； </a:t>
            </a:r>
            <a:r>
              <a:rPr lang="en-US" altLang="zh-CN" i="1"/>
              <a:t>I</a:t>
            </a:r>
            <a:r>
              <a:rPr lang="zh-CN" altLang="en-US" baseline="-25000"/>
              <a:t>（</a:t>
            </a:r>
            <a:r>
              <a:rPr lang="en-US" altLang="zh-CN" baseline="-25000"/>
              <a:t>A&lt;B)</a:t>
            </a:r>
            <a:r>
              <a:rPr lang="zh-CN" altLang="en-US"/>
              <a:t>、</a:t>
            </a:r>
            <a:r>
              <a:rPr lang="en-US" altLang="zh-CN" i="1"/>
              <a:t>I</a:t>
            </a:r>
            <a:r>
              <a:rPr lang="zh-CN" altLang="en-US" baseline="-25000"/>
              <a:t>（</a:t>
            </a:r>
            <a:r>
              <a:rPr lang="en-US" altLang="zh-CN" baseline="-25000"/>
              <a:t>A</a:t>
            </a:r>
            <a:r>
              <a:rPr lang="zh-CN" altLang="en-US" baseline="-25000"/>
              <a:t>＝</a:t>
            </a:r>
            <a:r>
              <a:rPr lang="en-US" altLang="zh-CN" baseline="-25000"/>
              <a:t>B)</a:t>
            </a:r>
            <a:r>
              <a:rPr lang="zh-CN" altLang="en-US"/>
              <a:t>和</a:t>
            </a:r>
            <a:r>
              <a:rPr lang="en-US" altLang="zh-CN" i="1"/>
              <a:t>I</a:t>
            </a:r>
            <a:r>
              <a:rPr lang="zh-CN" altLang="en-US" baseline="-25000"/>
              <a:t>（</a:t>
            </a:r>
            <a:r>
              <a:rPr lang="en-US" altLang="zh-CN" baseline="-25000"/>
              <a:t>A&gt;B)</a:t>
            </a:r>
            <a:r>
              <a:rPr lang="zh-CN" altLang="en-US"/>
              <a:t>为扩展端。</a:t>
            </a:r>
          </a:p>
        </p:txBody>
      </p:sp>
      <p:sp>
        <p:nvSpPr>
          <p:cNvPr id="96268" name="Rectangle 12"/>
          <p:cNvSpPr>
            <a:spLocks noGrp="1" noChangeArrowheads="1"/>
          </p:cNvSpPr>
          <p:nvPr>
            <p:ph type="title"/>
          </p:nvPr>
        </p:nvSpPr>
        <p:spPr>
          <a:xfrm>
            <a:off x="179388" y="620713"/>
            <a:ext cx="5338762" cy="777875"/>
          </a:xfrm>
        </p:spPr>
        <p:txBody>
          <a:bodyPr/>
          <a:lstStyle/>
          <a:p>
            <a:pPr algn="l"/>
            <a:r>
              <a:rPr lang="zh-CN" altLang="en-US" sz="2800" b="1">
                <a:solidFill>
                  <a:srgbClr val="FFFFFF"/>
                </a:solidFill>
                <a:ea typeface="楷体_GB2312" pitchFamily="49" charset="-122"/>
              </a:rPr>
              <a:t>其逻辑图形符号如图</a:t>
            </a:r>
            <a:r>
              <a:rPr lang="en-US" altLang="zh-CN" sz="2800" b="1">
                <a:solidFill>
                  <a:srgbClr val="FFFFFF"/>
                </a:solidFill>
                <a:ea typeface="楷体_GB2312" pitchFamily="49" charset="-122"/>
              </a:rPr>
              <a:t>4.3.35</a:t>
            </a:r>
            <a:r>
              <a:rPr lang="zh-CN" altLang="en-US" sz="2800" b="1">
                <a:solidFill>
                  <a:srgbClr val="FFFFFF"/>
                </a:solidFill>
                <a:ea typeface="楷体_GB2312" pitchFamily="49" charset="-122"/>
              </a:rPr>
              <a:t>所示</a:t>
            </a:r>
          </a:p>
        </p:txBody>
      </p:sp>
      <p:sp>
        <p:nvSpPr>
          <p:cNvPr id="96269" name="Rectangle 13"/>
          <p:cNvSpPr>
            <a:spLocks noChangeArrowheads="1"/>
          </p:cNvSpPr>
          <p:nvPr/>
        </p:nvSpPr>
        <p:spPr bwMode="auto">
          <a:xfrm>
            <a:off x="179388" y="0"/>
            <a:ext cx="3635375"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spcBef>
                <a:spcPct val="50000"/>
              </a:spcBef>
            </a:pPr>
            <a:r>
              <a:rPr kumimoji="0" lang="en-US" altLang="zh-CN" sz="3200" u="sng">
                <a:solidFill>
                  <a:schemeClr val="tx1"/>
                </a:solidFill>
                <a:effectLst>
                  <a:outerShdw blurRad="38100" dist="38100" dir="2700000" algn="tl">
                    <a:srgbClr val="FFFFFF"/>
                  </a:outerShdw>
                </a:effectLst>
              </a:rPr>
              <a:t>3.3.5 </a:t>
            </a:r>
            <a:r>
              <a:rPr kumimoji="0" lang="zh-CN" altLang="en-US" sz="3200" u="sng">
                <a:solidFill>
                  <a:schemeClr val="tx1"/>
                </a:solidFill>
                <a:effectLst>
                  <a:outerShdw blurRad="38100" dist="38100" dir="2700000" algn="tl">
                    <a:srgbClr val="FFFFFF"/>
                  </a:outerShdw>
                </a:effectLst>
              </a:rPr>
              <a:t>数值比较器</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96268"/>
                                        </p:tgtEl>
                                        <p:attrNameLst>
                                          <p:attrName>style.visibility</p:attrName>
                                        </p:attrNameLst>
                                      </p:cBhvr>
                                      <p:to>
                                        <p:strVal val="visible"/>
                                      </p:to>
                                    </p:set>
                                    <p:animEffect transition="in" filter="box(in)">
                                      <p:cBhvr>
                                        <p:cTn id="7" dur="1000"/>
                                        <p:tgtEl>
                                          <p:spTgt spid="9626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96264"/>
                                        </p:tgtEl>
                                        <p:attrNameLst>
                                          <p:attrName>style.visibility</p:attrName>
                                        </p:attrNameLst>
                                      </p:cBhvr>
                                      <p:to>
                                        <p:strVal val="visible"/>
                                      </p:to>
                                    </p:set>
                                    <p:animEffect transition="in" filter="dissolve">
                                      <p:cBhvr>
                                        <p:cTn id="12" dur="1000"/>
                                        <p:tgtEl>
                                          <p:spTgt spid="9626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96265"/>
                                        </p:tgtEl>
                                        <p:attrNameLst>
                                          <p:attrName>style.visibility</p:attrName>
                                        </p:attrNameLst>
                                      </p:cBhvr>
                                      <p:to>
                                        <p:strVal val="visible"/>
                                      </p:to>
                                    </p:set>
                                    <p:anim calcmode="lin" valueType="num">
                                      <p:cBhvr additive="base">
                                        <p:cTn id="17" dur="500" fill="hold"/>
                                        <p:tgtEl>
                                          <p:spTgt spid="96265"/>
                                        </p:tgtEl>
                                        <p:attrNameLst>
                                          <p:attrName>ppt_x</p:attrName>
                                        </p:attrNameLst>
                                      </p:cBhvr>
                                      <p:tavLst>
                                        <p:tav tm="0">
                                          <p:val>
                                            <p:strVal val="#ppt_x"/>
                                          </p:val>
                                        </p:tav>
                                        <p:tav tm="100000">
                                          <p:val>
                                            <p:strVal val="#ppt_x"/>
                                          </p:val>
                                        </p:tav>
                                      </p:tavLst>
                                    </p:anim>
                                    <p:anim calcmode="lin" valueType="num">
                                      <p:cBhvr additive="base">
                                        <p:cTn id="18" dur="500" fill="hold"/>
                                        <p:tgtEl>
                                          <p:spTgt spid="96265"/>
                                        </p:tgtEl>
                                        <p:attrNameLst>
                                          <p:attrName>ppt_y</p:attrName>
                                        </p:attrNameLst>
                                      </p:cBhvr>
                                      <p:tavLst>
                                        <p:tav tm="0">
                                          <p:val>
                                            <p:strVal val="1+#ppt_h/2"/>
                                          </p:val>
                                        </p:tav>
                                        <p:tav tm="100000">
                                          <p:val>
                                            <p:strVal val="#ppt_y"/>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16" presetClass="entr" presetSubtype="26" fill="hold" grpId="1" nodeType="clickEffect">
                                  <p:stCondLst>
                                    <p:cond delay="0"/>
                                  </p:stCondLst>
                                  <p:childTnLst>
                                    <p:set>
                                      <p:cBhvr>
                                        <p:cTn id="22" dur="1" fill="hold">
                                          <p:stCondLst>
                                            <p:cond delay="0"/>
                                          </p:stCondLst>
                                        </p:cTn>
                                        <p:tgtEl>
                                          <p:spTgt spid="96265"/>
                                        </p:tgtEl>
                                        <p:attrNameLst>
                                          <p:attrName>style.visibility</p:attrName>
                                        </p:attrNameLst>
                                      </p:cBhvr>
                                      <p:to>
                                        <p:strVal val="visible"/>
                                      </p:to>
                                    </p:set>
                                    <p:animEffect transition="in" filter="barn(inHorizontal)">
                                      <p:cBhvr>
                                        <p:cTn id="23" dur="1000"/>
                                        <p:tgtEl>
                                          <p:spTgt spid="962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265" grpId="0" autoUpdateAnimBg="0"/>
      <p:bldP spid="96265" grpId="1"/>
      <p:bldP spid="96268" grpId="0"/>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786" name="Rectangle 2"/>
          <p:cNvSpPr>
            <a:spLocks noGrp="1" noChangeArrowheads="1"/>
          </p:cNvSpPr>
          <p:nvPr>
            <p:ph type="title"/>
          </p:nvPr>
        </p:nvSpPr>
        <p:spPr>
          <a:xfrm>
            <a:off x="250825" y="476250"/>
            <a:ext cx="3600450" cy="561975"/>
          </a:xfrm>
        </p:spPr>
        <p:txBody>
          <a:bodyPr/>
          <a:lstStyle/>
          <a:p>
            <a:pPr algn="l"/>
            <a:r>
              <a:rPr lang="zh-CN" altLang="en-US" sz="2800" b="1">
                <a:solidFill>
                  <a:srgbClr val="FFFFFF"/>
                </a:solidFill>
                <a:ea typeface="楷体_GB2312" pitchFamily="49" charset="-122"/>
              </a:rPr>
              <a:t>其输出端的逻辑式为</a:t>
            </a:r>
          </a:p>
        </p:txBody>
      </p:sp>
      <p:graphicFrame>
        <p:nvGraphicFramePr>
          <p:cNvPr id="246788" name="Object 4"/>
          <p:cNvGraphicFramePr>
            <a:graphicFrameLocks noChangeAspect="1"/>
          </p:cNvGraphicFramePr>
          <p:nvPr/>
        </p:nvGraphicFramePr>
        <p:xfrm>
          <a:off x="250825" y="1125538"/>
          <a:ext cx="8455025" cy="4106862"/>
        </p:xfrm>
        <a:graphic>
          <a:graphicData uri="http://schemas.openxmlformats.org/presentationml/2006/ole">
            <mc:AlternateContent xmlns:mc="http://schemas.openxmlformats.org/markup-compatibility/2006">
              <mc:Choice xmlns:v="urn:schemas-microsoft-com:vml" Requires="v">
                <p:oleObj spid="_x0000_s246793" name="公式" r:id="rId4" imgW="3504960" imgH="1701720" progId="Equation.3">
                  <p:embed/>
                </p:oleObj>
              </mc:Choice>
              <mc:Fallback>
                <p:oleObj name="公式" r:id="rId4" imgW="3504960" imgH="1701720" progId="Equation.3">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0825" y="1125538"/>
                        <a:ext cx="8455025" cy="4106862"/>
                      </a:xfrm>
                      <a:prstGeom prst="rect">
                        <a:avLst/>
                      </a:prstGeom>
                      <a:solidFill>
                        <a:srgbClr val="FFFFFF"/>
                      </a:solidFill>
                      <a:ln w="57150" cmpd="thickThin">
                        <a:solidFill>
                          <a:srgbClr val="FF3399"/>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46789" name="Rectangle 5"/>
          <p:cNvSpPr>
            <a:spLocks noChangeArrowheads="1"/>
          </p:cNvSpPr>
          <p:nvPr/>
        </p:nvSpPr>
        <p:spPr bwMode="auto">
          <a:xfrm>
            <a:off x="179388" y="0"/>
            <a:ext cx="3635375"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spcBef>
                <a:spcPct val="50000"/>
              </a:spcBef>
            </a:pPr>
            <a:r>
              <a:rPr kumimoji="0" lang="en-US" altLang="zh-CN" sz="3200" u="sng">
                <a:solidFill>
                  <a:schemeClr val="tx1"/>
                </a:solidFill>
                <a:effectLst>
                  <a:outerShdw blurRad="38100" dist="38100" dir="2700000" algn="tl">
                    <a:srgbClr val="FFFFFF"/>
                  </a:outerShdw>
                </a:effectLst>
              </a:rPr>
              <a:t>3.3.5 </a:t>
            </a:r>
            <a:r>
              <a:rPr kumimoji="0" lang="zh-CN" altLang="en-US" sz="3200" u="sng">
                <a:solidFill>
                  <a:schemeClr val="tx1"/>
                </a:solidFill>
                <a:effectLst>
                  <a:outerShdw blurRad="38100" dist="38100" dir="2700000" algn="tl">
                    <a:srgbClr val="FFFFFF"/>
                  </a:outerShdw>
                </a:effectLst>
              </a:rPr>
              <a:t>数值比较器</a:t>
            </a:r>
          </a:p>
        </p:txBody>
      </p:sp>
      <p:sp>
        <p:nvSpPr>
          <p:cNvPr id="246790" name="Text Box 6"/>
          <p:cNvSpPr txBox="1">
            <a:spLocks noChangeArrowheads="1"/>
          </p:cNvSpPr>
          <p:nvPr/>
        </p:nvSpPr>
        <p:spPr bwMode="auto">
          <a:xfrm>
            <a:off x="323850" y="5373688"/>
            <a:ext cx="4968875" cy="116046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a:solidFill>
                  <a:schemeClr val="tx1"/>
                </a:solidFill>
              </a:rPr>
              <a:t>当比较两个</a:t>
            </a:r>
            <a:r>
              <a:rPr lang="en-US" altLang="zh-CN">
                <a:solidFill>
                  <a:schemeClr val="tx1"/>
                </a:solidFill>
              </a:rPr>
              <a:t>4</a:t>
            </a:r>
            <a:r>
              <a:rPr lang="zh-CN" altLang="en-US">
                <a:solidFill>
                  <a:schemeClr val="tx1"/>
                </a:solidFill>
              </a:rPr>
              <a:t>位数时，应使</a:t>
            </a:r>
          </a:p>
          <a:p>
            <a:pPr>
              <a:spcBef>
                <a:spcPct val="50000"/>
              </a:spcBef>
            </a:pPr>
            <a:r>
              <a:rPr lang="en-US" altLang="zh-CN">
                <a:solidFill>
                  <a:schemeClr val="tx1"/>
                </a:solidFill>
              </a:rPr>
              <a:t>I</a:t>
            </a:r>
            <a:r>
              <a:rPr lang="zh-CN" altLang="en-US" baseline="-25000">
                <a:solidFill>
                  <a:schemeClr val="tx1"/>
                </a:solidFill>
              </a:rPr>
              <a:t>（</a:t>
            </a:r>
            <a:r>
              <a:rPr lang="en-US" altLang="zh-CN" baseline="-25000">
                <a:solidFill>
                  <a:schemeClr val="tx1"/>
                </a:solidFill>
              </a:rPr>
              <a:t>A&lt;B)</a:t>
            </a:r>
            <a:r>
              <a:rPr lang="en-US" altLang="zh-CN">
                <a:solidFill>
                  <a:schemeClr val="tx1"/>
                </a:solidFill>
              </a:rPr>
              <a:t>=I</a:t>
            </a:r>
            <a:r>
              <a:rPr lang="en-US" altLang="zh-CN" baseline="-25000">
                <a:solidFill>
                  <a:schemeClr val="tx1"/>
                </a:solidFill>
              </a:rPr>
              <a:t>(A&gt;B)</a:t>
            </a:r>
            <a:r>
              <a:rPr lang="en-US" altLang="zh-CN">
                <a:solidFill>
                  <a:schemeClr val="tx1"/>
                </a:solidFill>
              </a:rPr>
              <a:t>=0</a:t>
            </a:r>
            <a:r>
              <a:rPr lang="zh-CN" altLang="en-US">
                <a:solidFill>
                  <a:schemeClr val="tx1"/>
                </a:solidFill>
              </a:rPr>
              <a:t>，</a:t>
            </a:r>
            <a:r>
              <a:rPr lang="en-US" altLang="zh-CN">
                <a:solidFill>
                  <a:schemeClr val="tx1"/>
                </a:solidFill>
              </a:rPr>
              <a:t>I</a:t>
            </a:r>
            <a:r>
              <a:rPr lang="en-US" altLang="zh-CN" baseline="-25000">
                <a:solidFill>
                  <a:schemeClr val="tx1"/>
                </a:solidFill>
              </a:rPr>
              <a:t>(A=B)</a:t>
            </a:r>
            <a:r>
              <a:rPr lang="en-US" altLang="zh-CN">
                <a:solidFill>
                  <a:schemeClr val="tx1"/>
                </a:solidFill>
              </a:rPr>
              <a:t>=1</a:t>
            </a:r>
            <a:r>
              <a:rPr lang="zh-CN" altLang="en-US">
                <a:solidFill>
                  <a:schemeClr val="tx1"/>
                </a:solidFill>
              </a:rPr>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46786"/>
                                        </p:tgtEl>
                                        <p:attrNameLst>
                                          <p:attrName>style.visibility</p:attrName>
                                        </p:attrNameLst>
                                      </p:cBhvr>
                                      <p:to>
                                        <p:strVal val="visible"/>
                                      </p:to>
                                    </p:set>
                                    <p:animEffect transition="in" filter="wipe(left)">
                                      <p:cBhvr>
                                        <p:cTn id="7" dur="1000"/>
                                        <p:tgtEl>
                                          <p:spTgt spid="24678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246788"/>
                                        </p:tgtEl>
                                        <p:attrNameLst>
                                          <p:attrName>style.visibility</p:attrName>
                                        </p:attrNameLst>
                                      </p:cBhvr>
                                      <p:to>
                                        <p:strVal val="visible"/>
                                      </p:to>
                                    </p:set>
                                    <p:animEffect transition="in" filter="fade">
                                      <p:cBhvr>
                                        <p:cTn id="12" dur="1000"/>
                                        <p:tgtEl>
                                          <p:spTgt spid="24678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246790"/>
                                        </p:tgtEl>
                                        <p:attrNameLst>
                                          <p:attrName>style.visibility</p:attrName>
                                        </p:attrNameLst>
                                      </p:cBhvr>
                                      <p:to>
                                        <p:strVal val="visible"/>
                                      </p:to>
                                    </p:set>
                                    <p:animEffect transition="in" filter="checkerboard(across)">
                                      <p:cBhvr>
                                        <p:cTn id="17" dur="1000"/>
                                        <p:tgtEl>
                                          <p:spTgt spid="2467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6786" grpId="0"/>
      <p:bldP spid="246790" grpId="0" animBg="1" autoUpdateAnimBg="0"/>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11" name="Text Box 7"/>
          <p:cNvSpPr txBox="1">
            <a:spLocks noChangeArrowheads="1"/>
          </p:cNvSpPr>
          <p:nvPr/>
        </p:nvSpPr>
        <p:spPr bwMode="auto">
          <a:xfrm>
            <a:off x="152400" y="549275"/>
            <a:ext cx="89916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a:t>例</a:t>
            </a:r>
            <a:r>
              <a:rPr lang="en-US" altLang="zh-CN"/>
              <a:t>4.3.9 </a:t>
            </a:r>
            <a:r>
              <a:rPr lang="zh-CN" altLang="en-US"/>
              <a:t>试用两片</a:t>
            </a:r>
            <a:r>
              <a:rPr lang="en-US" altLang="zh-CN"/>
              <a:t>CC14585</a:t>
            </a:r>
            <a:r>
              <a:rPr lang="zh-CN" altLang="en-US"/>
              <a:t>组成一个</a:t>
            </a:r>
            <a:r>
              <a:rPr lang="en-US" altLang="zh-CN"/>
              <a:t>8</a:t>
            </a:r>
            <a:r>
              <a:rPr lang="zh-CN" altLang="en-US"/>
              <a:t>位数值比较器。</a:t>
            </a:r>
          </a:p>
        </p:txBody>
      </p:sp>
      <p:sp>
        <p:nvSpPr>
          <p:cNvPr id="98313" name="Text Box 9"/>
          <p:cNvSpPr txBox="1">
            <a:spLocks noChangeArrowheads="1"/>
          </p:cNvSpPr>
          <p:nvPr/>
        </p:nvSpPr>
        <p:spPr bwMode="auto">
          <a:xfrm>
            <a:off x="250825" y="1052513"/>
            <a:ext cx="59055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a:t>解：其实现的电路如图</a:t>
            </a:r>
            <a:r>
              <a:rPr lang="en-US" altLang="zh-CN"/>
              <a:t>4.3.35</a:t>
            </a:r>
            <a:r>
              <a:rPr lang="zh-CN" altLang="en-US"/>
              <a:t>所示。</a:t>
            </a:r>
          </a:p>
        </p:txBody>
      </p:sp>
      <p:grpSp>
        <p:nvGrpSpPr>
          <p:cNvPr id="98318" name="Group 14"/>
          <p:cNvGrpSpPr>
            <a:grpSpLocks/>
          </p:cNvGrpSpPr>
          <p:nvPr/>
        </p:nvGrpSpPr>
        <p:grpSpPr bwMode="auto">
          <a:xfrm>
            <a:off x="0" y="1844675"/>
            <a:ext cx="9144000" cy="4264025"/>
            <a:chOff x="0" y="1162"/>
            <a:chExt cx="5760" cy="2686"/>
          </a:xfrm>
        </p:grpSpPr>
        <p:pic>
          <p:nvPicPr>
            <p:cNvPr id="98314" name="Picture 10"/>
            <p:cNvPicPr>
              <a:picLocks noChangeAspect="1" noChangeArrowheads="1"/>
            </p:cNvPicPr>
            <p:nvPr/>
          </p:nvPicPr>
          <p:blipFill>
            <a:blip r:embed="rId3" cstate="print">
              <a:extLst>
                <a:ext uri="{28A0092B-C50C-407E-A947-70E740481C1C}">
                  <a14:useLocalDpi xmlns:a14="http://schemas.microsoft.com/office/drawing/2010/main" val="0"/>
                </a:ext>
              </a:extLst>
            </a:blip>
            <a:srcRect l="1671" r="1671"/>
            <a:stretch>
              <a:fillRect/>
            </a:stretch>
          </p:blipFill>
          <p:spPr bwMode="auto">
            <a:xfrm>
              <a:off x="0" y="1162"/>
              <a:ext cx="5760" cy="2676"/>
            </a:xfrm>
            <a:prstGeom prst="rect">
              <a:avLst/>
            </a:prstGeom>
            <a:solidFill>
              <a:schemeClr val="bg1"/>
            </a:solidFill>
            <a:ln w="57150" cmpd="thickThin">
              <a:solidFill>
                <a:srgbClr val="FF3399"/>
              </a:solidFill>
              <a:miter lim="800000"/>
              <a:headEnd/>
              <a:tailEnd/>
            </a:ln>
          </p:spPr>
        </p:pic>
        <p:sp>
          <p:nvSpPr>
            <p:cNvPr id="98315" name="Rectangle 11"/>
            <p:cNvSpPr>
              <a:spLocks noChangeArrowheads="1"/>
            </p:cNvSpPr>
            <p:nvPr/>
          </p:nvSpPr>
          <p:spPr bwMode="auto">
            <a:xfrm>
              <a:off x="4859" y="3521"/>
              <a:ext cx="901"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solidFill>
                    <a:schemeClr val="tx1"/>
                  </a:solidFill>
                </a:rPr>
                <a:t>图</a:t>
              </a:r>
              <a:r>
                <a:rPr lang="en-US" altLang="zh-CN">
                  <a:solidFill>
                    <a:schemeClr val="tx1"/>
                  </a:solidFill>
                </a:rPr>
                <a:t>4.3.35</a:t>
              </a:r>
            </a:p>
          </p:txBody>
        </p:sp>
      </p:grpSp>
      <p:sp>
        <p:nvSpPr>
          <p:cNvPr id="98317" name="Rectangle 13"/>
          <p:cNvSpPr>
            <a:spLocks noChangeArrowheads="1"/>
          </p:cNvSpPr>
          <p:nvPr/>
        </p:nvSpPr>
        <p:spPr bwMode="auto">
          <a:xfrm>
            <a:off x="179388" y="0"/>
            <a:ext cx="3635375"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spcBef>
                <a:spcPct val="50000"/>
              </a:spcBef>
            </a:pPr>
            <a:r>
              <a:rPr kumimoji="0" lang="en-US" altLang="zh-CN" sz="3200" u="sng">
                <a:solidFill>
                  <a:schemeClr val="tx1"/>
                </a:solidFill>
                <a:effectLst>
                  <a:outerShdw blurRad="38100" dist="38100" dir="2700000" algn="tl">
                    <a:srgbClr val="FFFFFF"/>
                  </a:outerShdw>
                </a:effectLst>
              </a:rPr>
              <a:t>3.3.5 </a:t>
            </a:r>
            <a:r>
              <a:rPr kumimoji="0" lang="zh-CN" altLang="en-US" sz="3200" u="sng">
                <a:solidFill>
                  <a:schemeClr val="tx1"/>
                </a:solidFill>
                <a:effectLst>
                  <a:outerShdw blurRad="38100" dist="38100" dir="2700000" algn="tl">
                    <a:srgbClr val="FFFFFF"/>
                  </a:outerShdw>
                </a:effectLst>
              </a:rPr>
              <a:t>数值比较器</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98311"/>
                                        </p:tgtEl>
                                        <p:attrNameLst>
                                          <p:attrName>style.visibility</p:attrName>
                                        </p:attrNameLst>
                                      </p:cBhvr>
                                      <p:to>
                                        <p:strVal val="visible"/>
                                      </p:to>
                                    </p:set>
                                    <p:animEffect transition="in" filter="box(in)">
                                      <p:cBhvr>
                                        <p:cTn id="7" dur="1000"/>
                                        <p:tgtEl>
                                          <p:spTgt spid="9831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98313"/>
                                        </p:tgtEl>
                                        <p:attrNameLst>
                                          <p:attrName>style.visibility</p:attrName>
                                        </p:attrNameLst>
                                      </p:cBhvr>
                                      <p:to>
                                        <p:strVal val="visible"/>
                                      </p:to>
                                    </p:set>
                                    <p:animEffect transition="in" filter="wipe(left)">
                                      <p:cBhvr>
                                        <p:cTn id="12" dur="1000"/>
                                        <p:tgtEl>
                                          <p:spTgt spid="9831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nodeType="clickEffect">
                                  <p:stCondLst>
                                    <p:cond delay="0"/>
                                  </p:stCondLst>
                                  <p:childTnLst>
                                    <p:set>
                                      <p:cBhvr>
                                        <p:cTn id="16" dur="1" fill="hold">
                                          <p:stCondLst>
                                            <p:cond delay="0"/>
                                          </p:stCondLst>
                                        </p:cTn>
                                        <p:tgtEl>
                                          <p:spTgt spid="98318"/>
                                        </p:tgtEl>
                                        <p:attrNameLst>
                                          <p:attrName>style.visibility</p:attrName>
                                        </p:attrNameLst>
                                      </p:cBhvr>
                                      <p:to>
                                        <p:strVal val="visible"/>
                                      </p:to>
                                    </p:set>
                                    <p:animEffect transition="in" filter="dissolve">
                                      <p:cBhvr>
                                        <p:cTn id="17" dur="1000"/>
                                        <p:tgtEl>
                                          <p:spTgt spid="983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311" grpId="0" autoUpdateAnimBg="0"/>
      <p:bldP spid="98313" grpId="0" autoUpdateAnimBg="0"/>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10" name="Rectangle 2"/>
          <p:cNvSpPr>
            <a:spLocks noGrp="1" noChangeArrowheads="1"/>
          </p:cNvSpPr>
          <p:nvPr>
            <p:ph type="title"/>
          </p:nvPr>
        </p:nvSpPr>
        <p:spPr>
          <a:xfrm>
            <a:off x="0" y="4941888"/>
            <a:ext cx="8229600" cy="1512887"/>
          </a:xfrm>
          <a:solidFill>
            <a:schemeClr val="bg1"/>
          </a:solidFill>
        </p:spPr>
        <p:txBody>
          <a:bodyPr/>
          <a:lstStyle/>
          <a:p>
            <a:pPr algn="l"/>
            <a:r>
              <a:rPr lang="zh-CN" altLang="en-US" sz="2800" b="1">
                <a:solidFill>
                  <a:schemeClr val="tx1"/>
                </a:solidFill>
                <a:ea typeface="楷体_GB2312" pitchFamily="49" charset="-122"/>
              </a:rPr>
              <a:t>当</a:t>
            </a:r>
            <a:r>
              <a:rPr lang="en-US" altLang="zh-CN" sz="2800" b="1">
                <a:solidFill>
                  <a:schemeClr val="tx1"/>
                </a:solidFill>
                <a:ea typeface="楷体_GB2312" pitchFamily="49" charset="-122"/>
              </a:rPr>
              <a:t>C&gt;D,CC14585(2)</a:t>
            </a:r>
            <a:r>
              <a:rPr lang="zh-CN" altLang="en-US" sz="2800" b="1">
                <a:solidFill>
                  <a:schemeClr val="tx1"/>
                </a:solidFill>
                <a:ea typeface="楷体_GB2312" pitchFamily="49" charset="-122"/>
              </a:rPr>
              <a:t>的</a:t>
            </a:r>
            <a:r>
              <a:rPr lang="en-US" altLang="zh-CN" sz="2800" b="1">
                <a:solidFill>
                  <a:schemeClr val="tx1"/>
                </a:solidFill>
                <a:ea typeface="楷体_GB2312" pitchFamily="49" charset="-122"/>
              </a:rPr>
              <a:t>Y</a:t>
            </a:r>
            <a:r>
              <a:rPr lang="zh-CN" altLang="en-US" sz="2800" b="1" baseline="-25000">
                <a:solidFill>
                  <a:schemeClr val="tx1"/>
                </a:solidFill>
                <a:ea typeface="楷体_GB2312" pitchFamily="49" charset="-122"/>
              </a:rPr>
              <a:t>（</a:t>
            </a:r>
            <a:r>
              <a:rPr lang="en-US" altLang="zh-CN" sz="2800" b="1" baseline="-25000">
                <a:solidFill>
                  <a:schemeClr val="tx1"/>
                </a:solidFill>
                <a:ea typeface="楷体_GB2312" pitchFamily="49" charset="-122"/>
              </a:rPr>
              <a:t>C&gt;D)</a:t>
            </a:r>
            <a:r>
              <a:rPr lang="en-US" altLang="zh-CN" sz="2800" b="1">
                <a:solidFill>
                  <a:schemeClr val="tx1"/>
                </a:solidFill>
                <a:ea typeface="楷体_GB2312" pitchFamily="49" charset="-122"/>
              </a:rPr>
              <a:t>=1,</a:t>
            </a:r>
            <a:r>
              <a:rPr lang="zh-CN" altLang="en-US" sz="2800" b="1">
                <a:solidFill>
                  <a:schemeClr val="tx1"/>
                </a:solidFill>
                <a:ea typeface="楷体_GB2312" pitchFamily="49" charset="-122"/>
              </a:rPr>
              <a:t>此时可能</a:t>
            </a:r>
            <a:r>
              <a:rPr lang="en-US" altLang="zh-CN" sz="2800" b="1">
                <a:solidFill>
                  <a:schemeClr val="tx1"/>
                </a:solidFill>
                <a:ea typeface="楷体_GB2312" pitchFamily="49" charset="-122"/>
              </a:rPr>
              <a:t>C</a:t>
            </a:r>
            <a:r>
              <a:rPr lang="en-US" altLang="zh-CN" sz="2800" b="1" baseline="-25000">
                <a:solidFill>
                  <a:schemeClr val="tx1"/>
                </a:solidFill>
                <a:ea typeface="楷体_GB2312" pitchFamily="49" charset="-122"/>
              </a:rPr>
              <a:t>7</a:t>
            </a:r>
            <a:r>
              <a:rPr lang="zh-CN" altLang="en-US" sz="2800" b="1">
                <a:solidFill>
                  <a:schemeClr val="tx1"/>
                </a:solidFill>
                <a:ea typeface="楷体_GB2312" pitchFamily="49" charset="-122"/>
              </a:rPr>
              <a:t>～ </a:t>
            </a:r>
            <a:r>
              <a:rPr lang="en-US" altLang="zh-CN" sz="2800" b="1">
                <a:solidFill>
                  <a:schemeClr val="tx1"/>
                </a:solidFill>
                <a:ea typeface="楷体_GB2312" pitchFamily="49" charset="-122"/>
              </a:rPr>
              <a:t>C</a:t>
            </a:r>
            <a:r>
              <a:rPr lang="en-US" altLang="zh-CN" sz="2800" b="1" baseline="-25000">
                <a:solidFill>
                  <a:schemeClr val="tx1"/>
                </a:solidFill>
                <a:ea typeface="楷体_GB2312" pitchFamily="49" charset="-122"/>
              </a:rPr>
              <a:t>6</a:t>
            </a:r>
            <a:r>
              <a:rPr lang="en-US" altLang="zh-CN" sz="2800" b="1">
                <a:solidFill>
                  <a:schemeClr val="tx1"/>
                </a:solidFill>
                <a:ea typeface="楷体_GB2312" pitchFamily="49" charset="-122"/>
              </a:rPr>
              <a:t>&gt; D</a:t>
            </a:r>
            <a:r>
              <a:rPr lang="en-US" altLang="zh-CN" sz="2800" b="1" baseline="-25000">
                <a:solidFill>
                  <a:schemeClr val="tx1"/>
                </a:solidFill>
                <a:ea typeface="楷体_GB2312" pitchFamily="49" charset="-122"/>
              </a:rPr>
              <a:t>7</a:t>
            </a:r>
            <a:r>
              <a:rPr lang="zh-CN" altLang="en-US" sz="2800" b="1">
                <a:solidFill>
                  <a:schemeClr val="tx1"/>
                </a:solidFill>
                <a:ea typeface="楷体_GB2312" pitchFamily="49" charset="-122"/>
              </a:rPr>
              <a:t>～ </a:t>
            </a:r>
            <a:r>
              <a:rPr lang="en-US" altLang="zh-CN" sz="2800" b="1">
                <a:solidFill>
                  <a:schemeClr val="tx1"/>
                </a:solidFill>
                <a:ea typeface="楷体_GB2312" pitchFamily="49" charset="-122"/>
              </a:rPr>
              <a:t>D</a:t>
            </a:r>
            <a:r>
              <a:rPr lang="en-US" altLang="zh-CN" sz="2800" b="1" baseline="-25000">
                <a:solidFill>
                  <a:schemeClr val="tx1"/>
                </a:solidFill>
                <a:ea typeface="楷体_GB2312" pitchFamily="49" charset="-122"/>
              </a:rPr>
              <a:t>6</a:t>
            </a:r>
            <a:r>
              <a:rPr lang="en-US" altLang="zh-CN" sz="2800" b="1">
                <a:solidFill>
                  <a:schemeClr val="tx1"/>
                </a:solidFill>
                <a:ea typeface="楷体_GB2312" pitchFamily="49" charset="-122"/>
              </a:rPr>
              <a:t>,</a:t>
            </a:r>
            <a:r>
              <a:rPr lang="zh-CN" altLang="en-US" sz="2800" b="1">
                <a:solidFill>
                  <a:schemeClr val="tx1"/>
                </a:solidFill>
                <a:ea typeface="楷体_GB2312" pitchFamily="49" charset="-122"/>
              </a:rPr>
              <a:t>若</a:t>
            </a:r>
            <a:r>
              <a:rPr lang="en-US" altLang="zh-CN" sz="2800" b="1">
                <a:solidFill>
                  <a:schemeClr val="tx1"/>
                </a:solidFill>
                <a:ea typeface="楷体_GB2312" pitchFamily="49" charset="-122"/>
              </a:rPr>
              <a:t>C</a:t>
            </a:r>
            <a:r>
              <a:rPr lang="en-US" altLang="zh-CN" sz="2800" b="1" baseline="-25000">
                <a:solidFill>
                  <a:schemeClr val="tx1"/>
                </a:solidFill>
                <a:ea typeface="楷体_GB2312" pitchFamily="49" charset="-122"/>
              </a:rPr>
              <a:t>7</a:t>
            </a:r>
            <a:r>
              <a:rPr lang="zh-CN" altLang="en-US" sz="2800" b="1">
                <a:solidFill>
                  <a:schemeClr val="tx1"/>
                </a:solidFill>
                <a:ea typeface="楷体_GB2312" pitchFamily="49" charset="-122"/>
              </a:rPr>
              <a:t>～ </a:t>
            </a:r>
            <a:r>
              <a:rPr lang="en-US" altLang="zh-CN" sz="2800" b="1">
                <a:solidFill>
                  <a:schemeClr val="tx1"/>
                </a:solidFill>
                <a:ea typeface="楷体_GB2312" pitchFamily="49" charset="-122"/>
              </a:rPr>
              <a:t>C</a:t>
            </a:r>
            <a:r>
              <a:rPr lang="en-US" altLang="zh-CN" sz="2800" b="1" baseline="-25000">
                <a:solidFill>
                  <a:schemeClr val="tx1"/>
                </a:solidFill>
                <a:ea typeface="楷体_GB2312" pitchFamily="49" charset="-122"/>
              </a:rPr>
              <a:t>6</a:t>
            </a:r>
            <a:r>
              <a:rPr lang="zh-CN" altLang="en-US" sz="2800" b="1">
                <a:solidFill>
                  <a:schemeClr val="tx1"/>
                </a:solidFill>
                <a:ea typeface="楷体_GB2312" pitchFamily="49" charset="-122"/>
              </a:rPr>
              <a:t>＝ </a:t>
            </a:r>
            <a:r>
              <a:rPr lang="en-US" altLang="zh-CN" sz="2800" b="1">
                <a:solidFill>
                  <a:schemeClr val="tx1"/>
                </a:solidFill>
                <a:ea typeface="楷体_GB2312" pitchFamily="49" charset="-122"/>
              </a:rPr>
              <a:t>D</a:t>
            </a:r>
            <a:r>
              <a:rPr lang="en-US" altLang="zh-CN" sz="2800" b="1" baseline="-25000">
                <a:solidFill>
                  <a:schemeClr val="tx1"/>
                </a:solidFill>
                <a:ea typeface="楷体_GB2312" pitchFamily="49" charset="-122"/>
              </a:rPr>
              <a:t>7</a:t>
            </a:r>
            <a:r>
              <a:rPr lang="zh-CN" altLang="en-US" sz="2800" b="1">
                <a:solidFill>
                  <a:schemeClr val="tx1"/>
                </a:solidFill>
                <a:ea typeface="楷体_GB2312" pitchFamily="49" charset="-122"/>
              </a:rPr>
              <a:t>～ </a:t>
            </a:r>
            <a:r>
              <a:rPr lang="en-US" altLang="zh-CN" sz="2800" b="1">
                <a:solidFill>
                  <a:schemeClr val="tx1"/>
                </a:solidFill>
                <a:ea typeface="楷体_GB2312" pitchFamily="49" charset="-122"/>
              </a:rPr>
              <a:t>D</a:t>
            </a:r>
            <a:r>
              <a:rPr lang="en-US" altLang="zh-CN" sz="2800" b="1" baseline="-25000">
                <a:solidFill>
                  <a:schemeClr val="tx1"/>
                </a:solidFill>
                <a:ea typeface="楷体_GB2312" pitchFamily="49" charset="-122"/>
              </a:rPr>
              <a:t>6</a:t>
            </a:r>
            <a:r>
              <a:rPr lang="en-US" altLang="zh-CN" sz="2800" b="1">
                <a:solidFill>
                  <a:schemeClr val="tx1"/>
                </a:solidFill>
                <a:ea typeface="楷体_GB2312" pitchFamily="49" charset="-122"/>
              </a:rPr>
              <a:t>,</a:t>
            </a:r>
            <a:r>
              <a:rPr lang="zh-CN" altLang="en-US" sz="2800" b="1">
                <a:solidFill>
                  <a:schemeClr val="tx1"/>
                </a:solidFill>
                <a:ea typeface="楷体_GB2312" pitchFamily="49" charset="-122"/>
              </a:rPr>
              <a:t>则</a:t>
            </a:r>
            <a:r>
              <a:rPr lang="en-US" altLang="zh-CN" sz="2800" b="1">
                <a:solidFill>
                  <a:schemeClr val="tx1"/>
                </a:solidFill>
                <a:ea typeface="楷体_GB2312" pitchFamily="49" charset="-122"/>
              </a:rPr>
              <a:t>C</a:t>
            </a:r>
            <a:r>
              <a:rPr lang="en-US" altLang="zh-CN" sz="2800" b="1" baseline="-25000">
                <a:solidFill>
                  <a:schemeClr val="tx1"/>
                </a:solidFill>
                <a:ea typeface="楷体_GB2312" pitchFamily="49" charset="-122"/>
              </a:rPr>
              <a:t>3</a:t>
            </a:r>
            <a:r>
              <a:rPr lang="zh-CN" altLang="en-US" sz="2800" b="1">
                <a:solidFill>
                  <a:schemeClr val="tx1"/>
                </a:solidFill>
                <a:ea typeface="楷体_GB2312" pitchFamily="49" charset="-122"/>
              </a:rPr>
              <a:t>～ </a:t>
            </a:r>
            <a:r>
              <a:rPr lang="en-US" altLang="zh-CN" sz="2800" b="1">
                <a:solidFill>
                  <a:schemeClr val="tx1"/>
                </a:solidFill>
                <a:ea typeface="楷体_GB2312" pitchFamily="49" charset="-122"/>
              </a:rPr>
              <a:t>C</a:t>
            </a:r>
            <a:r>
              <a:rPr lang="en-US" altLang="zh-CN" sz="2800" b="1" baseline="-25000">
                <a:solidFill>
                  <a:schemeClr val="tx1"/>
                </a:solidFill>
                <a:ea typeface="楷体_GB2312" pitchFamily="49" charset="-122"/>
              </a:rPr>
              <a:t>0</a:t>
            </a:r>
            <a:r>
              <a:rPr lang="en-US" altLang="zh-CN" sz="2800" b="1">
                <a:solidFill>
                  <a:schemeClr val="tx1"/>
                </a:solidFill>
                <a:ea typeface="楷体_GB2312" pitchFamily="49" charset="-122"/>
              </a:rPr>
              <a:t>&gt; D</a:t>
            </a:r>
            <a:r>
              <a:rPr lang="en-US" altLang="zh-CN" sz="2800" b="1" baseline="-25000">
                <a:solidFill>
                  <a:schemeClr val="tx1"/>
                </a:solidFill>
                <a:ea typeface="楷体_GB2312" pitchFamily="49" charset="-122"/>
              </a:rPr>
              <a:t>3</a:t>
            </a:r>
            <a:r>
              <a:rPr lang="zh-CN" altLang="en-US" sz="2800" b="1">
                <a:solidFill>
                  <a:schemeClr val="tx1"/>
                </a:solidFill>
                <a:ea typeface="楷体_GB2312" pitchFamily="49" charset="-122"/>
              </a:rPr>
              <a:t>～ </a:t>
            </a:r>
            <a:r>
              <a:rPr lang="en-US" altLang="zh-CN" sz="2800" b="1">
                <a:solidFill>
                  <a:schemeClr val="tx1"/>
                </a:solidFill>
                <a:ea typeface="楷体_GB2312" pitchFamily="49" charset="-122"/>
              </a:rPr>
              <a:t>D</a:t>
            </a:r>
            <a:r>
              <a:rPr lang="en-US" altLang="zh-CN" sz="2800" b="1" baseline="-25000">
                <a:solidFill>
                  <a:schemeClr val="tx1"/>
                </a:solidFill>
                <a:ea typeface="楷体_GB2312" pitchFamily="49" charset="-122"/>
              </a:rPr>
              <a:t>0</a:t>
            </a:r>
            <a:r>
              <a:rPr lang="en-US" altLang="zh-CN" sz="2800" b="1">
                <a:solidFill>
                  <a:schemeClr val="tx1"/>
                </a:solidFill>
                <a:ea typeface="楷体_GB2312" pitchFamily="49" charset="-122"/>
              </a:rPr>
              <a:t>, CC14585(2)</a:t>
            </a:r>
            <a:r>
              <a:rPr lang="zh-CN" altLang="en-US" sz="2800" b="1">
                <a:solidFill>
                  <a:schemeClr val="tx1"/>
                </a:solidFill>
                <a:ea typeface="楷体_GB2312" pitchFamily="49" charset="-122"/>
              </a:rPr>
              <a:t>的</a:t>
            </a:r>
            <a:r>
              <a:rPr lang="en-US" altLang="zh-CN" sz="2800" b="1">
                <a:solidFill>
                  <a:schemeClr val="tx1"/>
                </a:solidFill>
                <a:ea typeface="楷体_GB2312" pitchFamily="49" charset="-122"/>
              </a:rPr>
              <a:t>I</a:t>
            </a:r>
            <a:r>
              <a:rPr lang="zh-CN" altLang="en-US" sz="2800" b="1" baseline="-25000">
                <a:solidFill>
                  <a:schemeClr val="tx1"/>
                </a:solidFill>
                <a:ea typeface="楷体_GB2312" pitchFamily="49" charset="-122"/>
              </a:rPr>
              <a:t>（</a:t>
            </a:r>
            <a:r>
              <a:rPr lang="en-US" altLang="zh-CN" sz="2800" b="1" baseline="-25000">
                <a:solidFill>
                  <a:schemeClr val="tx1"/>
                </a:solidFill>
                <a:ea typeface="楷体_GB2312" pitchFamily="49" charset="-122"/>
              </a:rPr>
              <a:t>A&lt;B)</a:t>
            </a:r>
            <a:r>
              <a:rPr lang="en-US" altLang="zh-CN" sz="2800" b="1">
                <a:solidFill>
                  <a:schemeClr val="tx1"/>
                </a:solidFill>
                <a:ea typeface="楷体_GB2312" pitchFamily="49" charset="-122"/>
              </a:rPr>
              <a:t>= I</a:t>
            </a:r>
            <a:r>
              <a:rPr lang="zh-CN" altLang="en-US" sz="2800" b="1" baseline="-25000">
                <a:solidFill>
                  <a:schemeClr val="tx1"/>
                </a:solidFill>
                <a:ea typeface="楷体_GB2312" pitchFamily="49" charset="-122"/>
              </a:rPr>
              <a:t>（</a:t>
            </a:r>
            <a:r>
              <a:rPr lang="en-US" altLang="zh-CN" sz="2800" b="1" baseline="-25000">
                <a:solidFill>
                  <a:schemeClr val="tx1"/>
                </a:solidFill>
                <a:ea typeface="楷体_GB2312" pitchFamily="49" charset="-122"/>
              </a:rPr>
              <a:t>A=B)</a:t>
            </a:r>
            <a:r>
              <a:rPr lang="en-US" altLang="zh-CN" sz="2800" b="1">
                <a:solidFill>
                  <a:schemeClr val="tx1"/>
                </a:solidFill>
                <a:ea typeface="楷体_GB2312" pitchFamily="49" charset="-122"/>
              </a:rPr>
              <a:t>=0, I</a:t>
            </a:r>
            <a:r>
              <a:rPr lang="zh-CN" altLang="en-US" sz="2800" b="1" baseline="-25000">
                <a:solidFill>
                  <a:schemeClr val="tx1"/>
                </a:solidFill>
                <a:ea typeface="楷体_GB2312" pitchFamily="49" charset="-122"/>
              </a:rPr>
              <a:t>（</a:t>
            </a:r>
            <a:r>
              <a:rPr lang="en-US" altLang="zh-CN" sz="2800" b="1" baseline="-25000">
                <a:solidFill>
                  <a:schemeClr val="tx1"/>
                </a:solidFill>
                <a:ea typeface="楷体_GB2312" pitchFamily="49" charset="-122"/>
              </a:rPr>
              <a:t>A&gt;B)</a:t>
            </a:r>
            <a:r>
              <a:rPr lang="en-US" altLang="zh-CN" sz="2800" b="1">
                <a:solidFill>
                  <a:schemeClr val="tx1"/>
                </a:solidFill>
                <a:ea typeface="楷体_GB2312" pitchFamily="49" charset="-122"/>
              </a:rPr>
              <a:t>=1, Y</a:t>
            </a:r>
            <a:r>
              <a:rPr lang="zh-CN" altLang="en-US" sz="2800" b="1" baseline="-25000">
                <a:solidFill>
                  <a:schemeClr val="tx1"/>
                </a:solidFill>
                <a:ea typeface="楷体_GB2312" pitchFamily="49" charset="-122"/>
              </a:rPr>
              <a:t>（</a:t>
            </a:r>
            <a:r>
              <a:rPr lang="en-US" altLang="zh-CN" sz="2800" b="1" baseline="-25000">
                <a:solidFill>
                  <a:schemeClr val="tx1"/>
                </a:solidFill>
                <a:ea typeface="楷体_GB2312" pitchFamily="49" charset="-122"/>
              </a:rPr>
              <a:t>C&gt;D)</a:t>
            </a:r>
            <a:r>
              <a:rPr lang="en-US" altLang="zh-CN" sz="2800" b="1">
                <a:solidFill>
                  <a:schemeClr val="tx1"/>
                </a:solidFill>
                <a:ea typeface="楷体_GB2312" pitchFamily="49" charset="-122"/>
              </a:rPr>
              <a:t>=1</a:t>
            </a:r>
          </a:p>
        </p:txBody>
      </p:sp>
      <p:pic>
        <p:nvPicPr>
          <p:cNvPr id="247813"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l="1671" r="1671"/>
          <a:stretch>
            <a:fillRect/>
          </a:stretch>
        </p:blipFill>
        <p:spPr bwMode="auto">
          <a:xfrm>
            <a:off x="0" y="609600"/>
            <a:ext cx="9144000" cy="4248150"/>
          </a:xfrm>
          <a:prstGeom prst="rect">
            <a:avLst/>
          </a:prstGeom>
          <a:solidFill>
            <a:schemeClr val="bg1"/>
          </a:solidFill>
          <a:ln w="57150" cmpd="thickThin">
            <a:solidFill>
              <a:srgbClr val="FF3399"/>
            </a:solidFill>
            <a:miter lim="800000"/>
            <a:headEnd/>
            <a:tailEnd/>
          </a:ln>
        </p:spPr>
      </p:pic>
      <p:sp>
        <p:nvSpPr>
          <p:cNvPr id="247814" name="Rectangle 6"/>
          <p:cNvSpPr>
            <a:spLocks noChangeArrowheads="1"/>
          </p:cNvSpPr>
          <p:nvPr/>
        </p:nvSpPr>
        <p:spPr bwMode="auto">
          <a:xfrm>
            <a:off x="7713663" y="4292600"/>
            <a:ext cx="1430337"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solidFill>
                  <a:schemeClr val="tx1"/>
                </a:solidFill>
              </a:rPr>
              <a:t>图</a:t>
            </a:r>
            <a:r>
              <a:rPr lang="en-US" altLang="zh-CN">
                <a:solidFill>
                  <a:schemeClr val="tx1"/>
                </a:solidFill>
              </a:rPr>
              <a:t>4.3.35</a:t>
            </a:r>
          </a:p>
        </p:txBody>
      </p:sp>
      <p:sp>
        <p:nvSpPr>
          <p:cNvPr id="247815" name="Rectangle 7"/>
          <p:cNvSpPr>
            <a:spLocks noChangeArrowheads="1"/>
          </p:cNvSpPr>
          <p:nvPr/>
        </p:nvSpPr>
        <p:spPr bwMode="auto">
          <a:xfrm>
            <a:off x="179388" y="0"/>
            <a:ext cx="3635375"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spcBef>
                <a:spcPct val="50000"/>
              </a:spcBef>
            </a:pPr>
            <a:r>
              <a:rPr kumimoji="0" lang="en-US" altLang="zh-CN" sz="3200" u="sng">
                <a:solidFill>
                  <a:schemeClr val="tx1"/>
                </a:solidFill>
                <a:effectLst>
                  <a:outerShdw blurRad="38100" dist="38100" dir="2700000" algn="tl">
                    <a:srgbClr val="FFFFFF"/>
                  </a:outerShdw>
                </a:effectLst>
              </a:rPr>
              <a:t>3.3.5 </a:t>
            </a:r>
            <a:r>
              <a:rPr kumimoji="0" lang="zh-CN" altLang="en-US" sz="3200" u="sng">
                <a:solidFill>
                  <a:schemeClr val="tx1"/>
                </a:solidFill>
                <a:effectLst>
                  <a:outerShdw blurRad="38100" dist="38100" dir="2700000" algn="tl">
                    <a:srgbClr val="FFFFFF"/>
                  </a:outerShdw>
                </a:effectLst>
              </a:rPr>
              <a:t>数值比较器</a:t>
            </a:r>
          </a:p>
        </p:txBody>
      </p:sp>
      <p:graphicFrame>
        <p:nvGraphicFramePr>
          <p:cNvPr id="247816" name="Object 8"/>
          <p:cNvGraphicFramePr>
            <a:graphicFrameLocks noChangeAspect="1"/>
          </p:cNvGraphicFramePr>
          <p:nvPr/>
        </p:nvGraphicFramePr>
        <p:xfrm>
          <a:off x="250825" y="620713"/>
          <a:ext cx="8455025" cy="4106862"/>
        </p:xfrm>
        <a:graphic>
          <a:graphicData uri="http://schemas.openxmlformats.org/presentationml/2006/ole">
            <mc:AlternateContent xmlns:mc="http://schemas.openxmlformats.org/markup-compatibility/2006">
              <mc:Choice xmlns:v="urn:schemas-microsoft-com:vml" Requires="v">
                <p:oleObj spid="_x0000_s247819" name="公式" r:id="rId5" imgW="3504960" imgH="1701720" progId="Equation.3">
                  <p:embed/>
                </p:oleObj>
              </mc:Choice>
              <mc:Fallback>
                <p:oleObj name="公式" r:id="rId5" imgW="3504960" imgH="1701720" progId="Equation.3">
                  <p:embed/>
                  <p:pic>
                    <p:nvPicPr>
                      <p:cNvPr id="0" name="Object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0825" y="620713"/>
                        <a:ext cx="8455025" cy="4106862"/>
                      </a:xfrm>
                      <a:prstGeom prst="rect">
                        <a:avLst/>
                      </a:prstGeom>
                      <a:solidFill>
                        <a:srgbClr val="FFFFFF"/>
                      </a:solidFill>
                      <a:ln w="57150" cmpd="thickThin">
                        <a:solidFill>
                          <a:srgbClr val="FF3399"/>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247813"/>
                                        </p:tgtEl>
                                        <p:attrNameLst>
                                          <p:attrName>style.visibility</p:attrName>
                                        </p:attrNameLst>
                                      </p:cBhvr>
                                      <p:to>
                                        <p:strVal val="visible"/>
                                      </p:to>
                                    </p:set>
                                    <p:animEffect transition="in" filter="dissolve">
                                      <p:cBhvr>
                                        <p:cTn id="7" dur="1000"/>
                                        <p:tgtEl>
                                          <p:spTgt spid="24781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9" presetClass="entr" presetSubtype="0" fill="hold" grpId="0" nodeType="clickEffect">
                                  <p:stCondLst>
                                    <p:cond delay="0"/>
                                  </p:stCondLst>
                                  <p:childTnLst>
                                    <p:set>
                                      <p:cBhvr>
                                        <p:cTn id="11" dur="1" fill="hold">
                                          <p:stCondLst>
                                            <p:cond delay="0"/>
                                          </p:stCondLst>
                                        </p:cTn>
                                        <p:tgtEl>
                                          <p:spTgt spid="247810"/>
                                        </p:tgtEl>
                                        <p:attrNameLst>
                                          <p:attrName>style.visibility</p:attrName>
                                        </p:attrNameLst>
                                      </p:cBhvr>
                                      <p:to>
                                        <p:strVal val="visible"/>
                                      </p:to>
                                    </p:set>
                                    <p:anim calcmode="lin" valueType="num">
                                      <p:cBhvr>
                                        <p:cTn id="12" dur="1000" fill="hold"/>
                                        <p:tgtEl>
                                          <p:spTgt spid="247810"/>
                                        </p:tgtEl>
                                        <p:attrNameLst>
                                          <p:attrName>ppt_x</p:attrName>
                                        </p:attrNameLst>
                                      </p:cBhvr>
                                      <p:tavLst>
                                        <p:tav tm="0">
                                          <p:val>
                                            <p:strVal val="#ppt_x-.2"/>
                                          </p:val>
                                        </p:tav>
                                        <p:tav tm="100000">
                                          <p:val>
                                            <p:strVal val="#ppt_x"/>
                                          </p:val>
                                        </p:tav>
                                      </p:tavLst>
                                    </p:anim>
                                    <p:anim calcmode="lin" valueType="num">
                                      <p:cBhvr>
                                        <p:cTn id="13" dur="1000" fill="hold"/>
                                        <p:tgtEl>
                                          <p:spTgt spid="247810"/>
                                        </p:tgtEl>
                                        <p:attrNameLst>
                                          <p:attrName>ppt_y</p:attrName>
                                        </p:attrNameLst>
                                      </p:cBhvr>
                                      <p:tavLst>
                                        <p:tav tm="0">
                                          <p:val>
                                            <p:strVal val="#ppt_y"/>
                                          </p:val>
                                        </p:tav>
                                        <p:tav tm="100000">
                                          <p:val>
                                            <p:strVal val="#ppt_y"/>
                                          </p:val>
                                        </p:tav>
                                      </p:tavLst>
                                    </p:anim>
                                    <p:animEffect transition="in" filter="wipe(right)" prLst="gradientSize: 0.1">
                                      <p:cBhvr>
                                        <p:cTn id="14" dur="1000"/>
                                        <p:tgtEl>
                                          <p:spTgt spid="247810"/>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9" presetClass="entr" presetSubtype="0" fill="hold" nodeType="clickEffect">
                                  <p:stCondLst>
                                    <p:cond delay="0"/>
                                  </p:stCondLst>
                                  <p:childTnLst>
                                    <p:set>
                                      <p:cBhvr>
                                        <p:cTn id="18" dur="1" fill="hold">
                                          <p:stCondLst>
                                            <p:cond delay="0"/>
                                          </p:stCondLst>
                                        </p:cTn>
                                        <p:tgtEl>
                                          <p:spTgt spid="247816"/>
                                        </p:tgtEl>
                                        <p:attrNameLst>
                                          <p:attrName>style.visibility</p:attrName>
                                        </p:attrNameLst>
                                      </p:cBhvr>
                                      <p:to>
                                        <p:strVal val="visible"/>
                                      </p:to>
                                    </p:set>
                                    <p:animEffect transition="in" filter="dissolve">
                                      <p:cBhvr>
                                        <p:cTn id="19" dur="500"/>
                                        <p:tgtEl>
                                          <p:spTgt spid="2478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7810" grpId="0" animBg="1"/>
    </p:bldLst>
  </p:timing>
</p:sld>
</file>

<file path=ppt/slides/slide1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250825" y="620713"/>
            <a:ext cx="7969250" cy="431800"/>
          </a:xfrm>
        </p:spPr>
        <p:txBody>
          <a:bodyPr/>
          <a:lstStyle/>
          <a:p>
            <a:pPr algn="l"/>
            <a:r>
              <a:rPr lang="zh-CN" altLang="en-US" sz="2800" b="1">
                <a:solidFill>
                  <a:srgbClr val="FFFFFF"/>
                </a:solidFill>
                <a:ea typeface="楷体_GB2312" pitchFamily="49" charset="-122"/>
              </a:rPr>
              <a:t>练习：如图</a:t>
            </a:r>
            <a:r>
              <a:rPr lang="en-US" altLang="zh-CN" sz="2800" b="1">
                <a:solidFill>
                  <a:srgbClr val="FFFFFF"/>
                </a:solidFill>
                <a:ea typeface="楷体_GB2312" pitchFamily="49" charset="-122"/>
              </a:rPr>
              <a:t>4.2.3</a:t>
            </a:r>
            <a:r>
              <a:rPr lang="zh-CN" altLang="en-US" sz="2800" b="1">
                <a:solidFill>
                  <a:srgbClr val="FFFFFF"/>
                </a:solidFill>
                <a:ea typeface="楷体_GB2312" pitchFamily="49" charset="-122"/>
              </a:rPr>
              <a:t>所示电路，分析其逻辑功能。</a:t>
            </a:r>
          </a:p>
        </p:txBody>
      </p:sp>
      <p:graphicFrame>
        <p:nvGraphicFramePr>
          <p:cNvPr id="20486" name="Object 6"/>
          <p:cNvGraphicFramePr>
            <a:graphicFrameLocks noChangeAspect="1"/>
          </p:cNvGraphicFramePr>
          <p:nvPr/>
        </p:nvGraphicFramePr>
        <p:xfrm>
          <a:off x="250825" y="1196975"/>
          <a:ext cx="3744913" cy="3443288"/>
        </p:xfrm>
        <a:graphic>
          <a:graphicData uri="http://schemas.openxmlformats.org/presentationml/2006/ole">
            <mc:AlternateContent xmlns:mc="http://schemas.openxmlformats.org/markup-compatibility/2006">
              <mc:Choice xmlns:v="urn:schemas-microsoft-com:vml" Requires="v">
                <p:oleObj spid="_x0000_s20502" name="Visio" r:id="rId4" imgW="1800149" imgH="1535887" progId="Visio.Drawing.11">
                  <p:embed/>
                </p:oleObj>
              </mc:Choice>
              <mc:Fallback>
                <p:oleObj name="Visio" r:id="rId4" imgW="1800149" imgH="1535887" progId="Visio.Drawing.11">
                  <p:embed/>
                  <p:pic>
                    <p:nvPicPr>
                      <p:cNvPr id="0" name="Object 6"/>
                      <p:cNvPicPr>
                        <a:picLocks noChangeAspect="1" noChangeArrowheads="1"/>
                      </p:cNvPicPr>
                      <p:nvPr/>
                    </p:nvPicPr>
                    <p:blipFill>
                      <a:blip r:embed="rId5">
                        <a:extLst>
                          <a:ext uri="{28A0092B-C50C-407E-A947-70E740481C1C}">
                            <a14:useLocalDpi xmlns:a14="http://schemas.microsoft.com/office/drawing/2010/main" val="0"/>
                          </a:ext>
                        </a:extLst>
                      </a:blip>
                      <a:srcRect r="7272"/>
                      <a:stretch>
                        <a:fillRect/>
                      </a:stretch>
                    </p:blipFill>
                    <p:spPr bwMode="auto">
                      <a:xfrm>
                        <a:off x="250825" y="1196975"/>
                        <a:ext cx="3744913" cy="3443288"/>
                      </a:xfrm>
                      <a:prstGeom prst="rect">
                        <a:avLst/>
                      </a:prstGeom>
                      <a:solidFill>
                        <a:srgbClr val="FFFFFF"/>
                      </a:solidFill>
                      <a:ln w="57150" cmpd="thickThin">
                        <a:solidFill>
                          <a:srgbClr val="FF3399"/>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0487" name="Text Box 7"/>
          <p:cNvSpPr txBox="1">
            <a:spLocks noChangeArrowheads="1"/>
          </p:cNvSpPr>
          <p:nvPr/>
        </p:nvSpPr>
        <p:spPr bwMode="auto">
          <a:xfrm>
            <a:off x="179388" y="4652963"/>
            <a:ext cx="4271962"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a:t>解：输出端的逻辑式为</a:t>
            </a:r>
          </a:p>
        </p:txBody>
      </p:sp>
      <p:graphicFrame>
        <p:nvGraphicFramePr>
          <p:cNvPr id="20490" name="Object 10"/>
          <p:cNvGraphicFramePr>
            <a:graphicFrameLocks noChangeAspect="1"/>
          </p:cNvGraphicFramePr>
          <p:nvPr/>
        </p:nvGraphicFramePr>
        <p:xfrm>
          <a:off x="827088" y="5373688"/>
          <a:ext cx="3024187" cy="1093787"/>
        </p:xfrm>
        <a:graphic>
          <a:graphicData uri="http://schemas.openxmlformats.org/presentationml/2006/ole">
            <mc:AlternateContent xmlns:mc="http://schemas.openxmlformats.org/markup-compatibility/2006">
              <mc:Choice xmlns:v="urn:schemas-microsoft-com:vml" Requires="v">
                <p:oleObj spid="_x0000_s20503" name="公式" r:id="rId6" imgW="1333440" imgH="482400" progId="Equation.3">
                  <p:embed/>
                </p:oleObj>
              </mc:Choice>
              <mc:Fallback>
                <p:oleObj name="公式" r:id="rId6" imgW="1333440" imgH="482400" progId="Equation.3">
                  <p:embed/>
                  <p:pic>
                    <p:nvPicPr>
                      <p:cNvPr id="0" name="Object 1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27088" y="5373688"/>
                        <a:ext cx="3024187" cy="1093787"/>
                      </a:xfrm>
                      <a:prstGeom prst="rect">
                        <a:avLst/>
                      </a:prstGeom>
                      <a:solidFill>
                        <a:srgbClr val="FFFFFF"/>
                      </a:solidFill>
                      <a:ln w="57150" cmpd="thickThin">
                        <a:solidFill>
                          <a:srgbClr val="FF3399"/>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0491" name="Text Box 11"/>
          <p:cNvSpPr txBox="1">
            <a:spLocks noChangeArrowheads="1"/>
          </p:cNvSpPr>
          <p:nvPr/>
        </p:nvSpPr>
        <p:spPr bwMode="auto">
          <a:xfrm>
            <a:off x="4284663" y="1052513"/>
            <a:ext cx="439102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a:t>输出输入真值表为</a:t>
            </a:r>
          </a:p>
        </p:txBody>
      </p:sp>
      <p:sp>
        <p:nvSpPr>
          <p:cNvPr id="20493" name="Text Box 13"/>
          <p:cNvSpPr txBox="1">
            <a:spLocks noChangeArrowheads="1"/>
          </p:cNvSpPr>
          <p:nvPr/>
        </p:nvSpPr>
        <p:spPr bwMode="auto">
          <a:xfrm>
            <a:off x="7270750" y="2997200"/>
            <a:ext cx="1873250" cy="1373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a:t>由真值表可知，为全加器</a:t>
            </a:r>
          </a:p>
        </p:txBody>
      </p:sp>
      <p:graphicFrame>
        <p:nvGraphicFramePr>
          <p:cNvPr id="20494" name="Object 14"/>
          <p:cNvGraphicFramePr>
            <a:graphicFrameLocks noChangeAspect="1"/>
          </p:cNvGraphicFramePr>
          <p:nvPr/>
        </p:nvGraphicFramePr>
        <p:xfrm>
          <a:off x="4427538" y="1700213"/>
          <a:ext cx="2578100" cy="4464050"/>
        </p:xfrm>
        <a:graphic>
          <a:graphicData uri="http://schemas.openxmlformats.org/presentationml/2006/ole">
            <mc:AlternateContent xmlns:mc="http://schemas.openxmlformats.org/markup-compatibility/2006">
              <mc:Choice xmlns:v="urn:schemas-microsoft-com:vml" Requires="v">
                <p:oleObj spid="_x0000_s20504" name="Visio" r:id="rId8" imgW="1194511" imgH="2100377" progId="Visio.Drawing.11">
                  <p:embed/>
                </p:oleObj>
              </mc:Choice>
              <mc:Fallback>
                <p:oleObj name="Visio" r:id="rId8" imgW="1194511" imgH="2100377" progId="Visio.Drawing.11">
                  <p:embed/>
                  <p:pic>
                    <p:nvPicPr>
                      <p:cNvPr id="0" name="Object 14"/>
                      <p:cNvPicPr>
                        <a:picLocks noChangeAspect="1" noChangeArrowheads="1"/>
                      </p:cNvPicPr>
                      <p:nvPr/>
                    </p:nvPicPr>
                    <p:blipFill>
                      <a:blip r:embed="rId9">
                        <a:extLst>
                          <a:ext uri="{28A0092B-C50C-407E-A947-70E740481C1C}">
                            <a14:useLocalDpi xmlns:a14="http://schemas.microsoft.com/office/drawing/2010/main" val="0"/>
                          </a:ext>
                        </a:extLst>
                      </a:blip>
                      <a:srcRect b="1575"/>
                      <a:stretch>
                        <a:fillRect/>
                      </a:stretch>
                    </p:blipFill>
                    <p:spPr bwMode="auto">
                      <a:xfrm>
                        <a:off x="4427538" y="1700213"/>
                        <a:ext cx="2578100" cy="4464050"/>
                      </a:xfrm>
                      <a:prstGeom prst="rect">
                        <a:avLst/>
                      </a:prstGeom>
                      <a:solidFill>
                        <a:srgbClr val="FFFFFF"/>
                      </a:solidFill>
                      <a:ln w="57150" cmpd="thickThin">
                        <a:solidFill>
                          <a:srgbClr val="FF33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0495" name="Rectangle 15"/>
          <p:cNvSpPr>
            <a:spLocks noChangeArrowheads="1"/>
          </p:cNvSpPr>
          <p:nvPr/>
        </p:nvSpPr>
        <p:spPr bwMode="auto">
          <a:xfrm>
            <a:off x="0" y="0"/>
            <a:ext cx="6156325" cy="620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altLang="zh-CN" sz="3200" u="sng">
                <a:solidFill>
                  <a:schemeClr val="tx2"/>
                </a:solidFill>
                <a:effectLst>
                  <a:outerShdw blurRad="38100" dist="38100" dir="2700000" algn="tl">
                    <a:srgbClr val="FFFFFF"/>
                  </a:outerShdw>
                </a:effectLst>
              </a:rPr>
              <a:t>4.2.1 </a:t>
            </a:r>
            <a:r>
              <a:rPr lang="zh-CN" altLang="en-US" sz="3200" u="sng">
                <a:solidFill>
                  <a:schemeClr val="tx2"/>
                </a:solidFill>
                <a:effectLst>
                  <a:outerShdw blurRad="38100" dist="38100" dir="2700000" algn="tl">
                    <a:srgbClr val="FFFFFF"/>
                  </a:outerShdw>
                </a:effectLst>
              </a:rPr>
              <a:t>组合逻辑电路的分析方法</a:t>
            </a:r>
          </a:p>
        </p:txBody>
      </p:sp>
    </p:spTree>
  </p:cSld>
  <p:clrMapOvr>
    <a:masterClrMapping/>
  </p:clrMapOvr>
  <p:transition>
    <p:checke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0482"/>
                                        </p:tgtEl>
                                        <p:attrNameLst>
                                          <p:attrName>style.visibility</p:attrName>
                                        </p:attrNameLst>
                                      </p:cBhvr>
                                      <p:to>
                                        <p:strVal val="visible"/>
                                      </p:to>
                                    </p:set>
                                    <p:animEffect transition="in" filter="box(in)">
                                      <p:cBhvr>
                                        <p:cTn id="7" dur="1000"/>
                                        <p:tgtEl>
                                          <p:spTgt spid="2048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20486"/>
                                        </p:tgtEl>
                                        <p:attrNameLst>
                                          <p:attrName>style.visibility</p:attrName>
                                        </p:attrNameLst>
                                      </p:cBhvr>
                                      <p:to>
                                        <p:strVal val="visible"/>
                                      </p:to>
                                    </p:set>
                                    <p:animEffect transition="in" filter="dissolve">
                                      <p:cBhvr>
                                        <p:cTn id="12" dur="1000"/>
                                        <p:tgtEl>
                                          <p:spTgt spid="2048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0487"/>
                                        </p:tgtEl>
                                        <p:attrNameLst>
                                          <p:attrName>style.visibility</p:attrName>
                                        </p:attrNameLst>
                                      </p:cBhvr>
                                      <p:to>
                                        <p:strVal val="visible"/>
                                      </p:to>
                                    </p:set>
                                    <p:animEffect transition="in" filter="wipe(left)">
                                      <p:cBhvr>
                                        <p:cTn id="17" dur="1000"/>
                                        <p:tgtEl>
                                          <p:spTgt spid="20487"/>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nodeType="clickEffect">
                                  <p:stCondLst>
                                    <p:cond delay="0"/>
                                  </p:stCondLst>
                                  <p:childTnLst>
                                    <p:set>
                                      <p:cBhvr>
                                        <p:cTn id="21" dur="1" fill="hold">
                                          <p:stCondLst>
                                            <p:cond delay="0"/>
                                          </p:stCondLst>
                                        </p:cTn>
                                        <p:tgtEl>
                                          <p:spTgt spid="20490"/>
                                        </p:tgtEl>
                                        <p:attrNameLst>
                                          <p:attrName>style.visibility</p:attrName>
                                        </p:attrNameLst>
                                      </p:cBhvr>
                                      <p:to>
                                        <p:strVal val="visible"/>
                                      </p:to>
                                    </p:set>
                                    <p:animEffect transition="in" filter="fade">
                                      <p:cBhvr>
                                        <p:cTn id="22" dur="1000"/>
                                        <p:tgtEl>
                                          <p:spTgt spid="20490"/>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9" presetClass="entr" presetSubtype="0" fill="hold" grpId="0" nodeType="clickEffect">
                                  <p:stCondLst>
                                    <p:cond delay="0"/>
                                  </p:stCondLst>
                                  <p:childTnLst>
                                    <p:set>
                                      <p:cBhvr>
                                        <p:cTn id="26" dur="1" fill="hold">
                                          <p:stCondLst>
                                            <p:cond delay="0"/>
                                          </p:stCondLst>
                                        </p:cTn>
                                        <p:tgtEl>
                                          <p:spTgt spid="20491"/>
                                        </p:tgtEl>
                                        <p:attrNameLst>
                                          <p:attrName>style.visibility</p:attrName>
                                        </p:attrNameLst>
                                      </p:cBhvr>
                                      <p:to>
                                        <p:strVal val="visible"/>
                                      </p:to>
                                    </p:set>
                                    <p:anim calcmode="lin" valueType="num">
                                      <p:cBhvr>
                                        <p:cTn id="27" dur="1000" fill="hold"/>
                                        <p:tgtEl>
                                          <p:spTgt spid="20491"/>
                                        </p:tgtEl>
                                        <p:attrNameLst>
                                          <p:attrName>ppt_x</p:attrName>
                                        </p:attrNameLst>
                                      </p:cBhvr>
                                      <p:tavLst>
                                        <p:tav tm="0">
                                          <p:val>
                                            <p:strVal val="#ppt_x-.2"/>
                                          </p:val>
                                        </p:tav>
                                        <p:tav tm="100000">
                                          <p:val>
                                            <p:strVal val="#ppt_x"/>
                                          </p:val>
                                        </p:tav>
                                      </p:tavLst>
                                    </p:anim>
                                    <p:anim calcmode="lin" valueType="num">
                                      <p:cBhvr>
                                        <p:cTn id="28" dur="1000" fill="hold"/>
                                        <p:tgtEl>
                                          <p:spTgt spid="20491"/>
                                        </p:tgtEl>
                                        <p:attrNameLst>
                                          <p:attrName>ppt_y</p:attrName>
                                        </p:attrNameLst>
                                      </p:cBhvr>
                                      <p:tavLst>
                                        <p:tav tm="0">
                                          <p:val>
                                            <p:strVal val="#ppt_y"/>
                                          </p:val>
                                        </p:tav>
                                        <p:tav tm="100000">
                                          <p:val>
                                            <p:strVal val="#ppt_y"/>
                                          </p:val>
                                        </p:tav>
                                      </p:tavLst>
                                    </p:anim>
                                    <p:animEffect transition="in" filter="wipe(right)" prLst="gradientSize: 0.1">
                                      <p:cBhvr>
                                        <p:cTn id="29" dur="1000"/>
                                        <p:tgtEl>
                                          <p:spTgt spid="20491"/>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9" presetClass="entr" presetSubtype="0" fill="hold" nodeType="clickEffect">
                                  <p:stCondLst>
                                    <p:cond delay="0"/>
                                  </p:stCondLst>
                                  <p:childTnLst>
                                    <p:set>
                                      <p:cBhvr>
                                        <p:cTn id="33" dur="1" fill="hold">
                                          <p:stCondLst>
                                            <p:cond delay="0"/>
                                          </p:stCondLst>
                                        </p:cTn>
                                        <p:tgtEl>
                                          <p:spTgt spid="20494"/>
                                        </p:tgtEl>
                                        <p:attrNameLst>
                                          <p:attrName>style.visibility</p:attrName>
                                        </p:attrNameLst>
                                      </p:cBhvr>
                                      <p:to>
                                        <p:strVal val="visible"/>
                                      </p:to>
                                    </p:set>
                                    <p:animEffect transition="in" filter="dissolve">
                                      <p:cBhvr>
                                        <p:cTn id="34" dur="1000"/>
                                        <p:tgtEl>
                                          <p:spTgt spid="20494"/>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20" presetClass="entr" presetSubtype="0" fill="hold" grpId="0" nodeType="clickEffect">
                                  <p:stCondLst>
                                    <p:cond delay="0"/>
                                  </p:stCondLst>
                                  <p:childTnLst>
                                    <p:set>
                                      <p:cBhvr>
                                        <p:cTn id="38" dur="1" fill="hold">
                                          <p:stCondLst>
                                            <p:cond delay="0"/>
                                          </p:stCondLst>
                                        </p:cTn>
                                        <p:tgtEl>
                                          <p:spTgt spid="20493"/>
                                        </p:tgtEl>
                                        <p:attrNameLst>
                                          <p:attrName>style.visibility</p:attrName>
                                        </p:attrNameLst>
                                      </p:cBhvr>
                                      <p:to>
                                        <p:strVal val="visible"/>
                                      </p:to>
                                    </p:set>
                                    <p:animEffect transition="in" filter="wedge">
                                      <p:cBhvr>
                                        <p:cTn id="39" dur="1000"/>
                                        <p:tgtEl>
                                          <p:spTgt spid="204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2" grpId="0" autoUpdateAnimBg="0"/>
      <p:bldP spid="20487" grpId="0" autoUpdateAnimBg="0"/>
      <p:bldP spid="20491" grpId="0" autoUpdateAnimBg="0"/>
      <p:bldP spid="20493" grpId="0" autoUpdateAnimBg="0"/>
    </p:bldLst>
  </p:timing>
</p:sld>
</file>

<file path=ppt/slides/slide11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9334" name="Rectangle 6"/>
          <p:cNvSpPr>
            <a:spLocks noGrp="1" noChangeArrowheads="1"/>
          </p:cNvSpPr>
          <p:nvPr>
            <p:ph type="title"/>
          </p:nvPr>
        </p:nvSpPr>
        <p:spPr>
          <a:xfrm>
            <a:off x="152400" y="549275"/>
            <a:ext cx="8991600" cy="838200"/>
          </a:xfrm>
        </p:spPr>
        <p:txBody>
          <a:bodyPr/>
          <a:lstStyle/>
          <a:p>
            <a:pPr algn="l"/>
            <a:r>
              <a:rPr lang="zh-CN" altLang="en-US" sz="2800" b="1">
                <a:solidFill>
                  <a:srgbClr val="FFFFFF"/>
                </a:solidFill>
                <a:ea typeface="楷体_GB2312" pitchFamily="49" charset="-122"/>
              </a:rPr>
              <a:t>例</a:t>
            </a:r>
            <a:r>
              <a:rPr lang="en-US" altLang="zh-CN" sz="2800" b="1">
                <a:solidFill>
                  <a:srgbClr val="FFFFFF"/>
                </a:solidFill>
                <a:ea typeface="楷体_GB2312" pitchFamily="49" charset="-122"/>
              </a:rPr>
              <a:t>4.3.10 </a:t>
            </a:r>
            <a:r>
              <a:rPr lang="zh-CN" altLang="en-US" sz="2800" b="1">
                <a:solidFill>
                  <a:srgbClr val="FFFFFF"/>
                </a:solidFill>
                <a:ea typeface="楷体_GB2312" pitchFamily="49" charset="-122"/>
              </a:rPr>
              <a:t>电路如图</a:t>
            </a:r>
            <a:r>
              <a:rPr lang="en-US" altLang="zh-CN" sz="2800" b="1">
                <a:solidFill>
                  <a:srgbClr val="FFFFFF"/>
                </a:solidFill>
                <a:ea typeface="楷体_GB2312" pitchFamily="49" charset="-122"/>
              </a:rPr>
              <a:t>4.3.36</a:t>
            </a:r>
            <a:r>
              <a:rPr lang="zh-CN" altLang="en-US" sz="2800" b="1">
                <a:solidFill>
                  <a:srgbClr val="FFFFFF"/>
                </a:solidFill>
                <a:ea typeface="楷体_GB2312" pitchFamily="49" charset="-122"/>
              </a:rPr>
              <a:t>所示，试说明电路的输出</a:t>
            </a:r>
            <a:r>
              <a:rPr lang="en-US" altLang="zh-CN" sz="2800" b="1">
                <a:solidFill>
                  <a:srgbClr val="FFFFFF"/>
                </a:solidFill>
                <a:ea typeface="楷体_GB2312" pitchFamily="49" charset="-122"/>
              </a:rPr>
              <a:t>Y</a:t>
            </a:r>
            <a:r>
              <a:rPr lang="en-US" altLang="zh-CN" sz="2800" b="1" baseline="-25000">
                <a:solidFill>
                  <a:srgbClr val="FFFFFF"/>
                </a:solidFill>
                <a:ea typeface="楷体_GB2312" pitchFamily="49" charset="-122"/>
              </a:rPr>
              <a:t>1</a:t>
            </a:r>
            <a:r>
              <a:rPr lang="zh-CN" altLang="en-US" sz="2800" b="1">
                <a:solidFill>
                  <a:srgbClr val="FFFFFF"/>
                </a:solidFill>
                <a:ea typeface="楷体_GB2312" pitchFamily="49" charset="-122"/>
              </a:rPr>
              <a:t>、</a:t>
            </a:r>
            <a:r>
              <a:rPr lang="en-US" altLang="zh-CN" sz="2800" b="1">
                <a:solidFill>
                  <a:srgbClr val="FFFFFF"/>
                </a:solidFill>
                <a:ea typeface="楷体_GB2312" pitchFamily="49" charset="-122"/>
              </a:rPr>
              <a:t>Y</a:t>
            </a:r>
            <a:r>
              <a:rPr lang="en-US" altLang="zh-CN" sz="2800" b="1" baseline="-25000">
                <a:solidFill>
                  <a:srgbClr val="FFFFFF"/>
                </a:solidFill>
                <a:ea typeface="楷体_GB2312" pitchFamily="49" charset="-122"/>
              </a:rPr>
              <a:t>2</a:t>
            </a:r>
            <a:r>
              <a:rPr lang="zh-CN" altLang="en-US" sz="2800" b="1">
                <a:solidFill>
                  <a:srgbClr val="FFFFFF"/>
                </a:solidFill>
                <a:ea typeface="楷体_GB2312" pitchFamily="49" charset="-122"/>
              </a:rPr>
              <a:t>和</a:t>
            </a:r>
            <a:r>
              <a:rPr lang="en-US" altLang="zh-CN" sz="2800" b="1">
                <a:solidFill>
                  <a:srgbClr val="FFFFFF"/>
                </a:solidFill>
                <a:ea typeface="楷体_GB2312" pitchFamily="49" charset="-122"/>
              </a:rPr>
              <a:t>Y</a:t>
            </a:r>
            <a:r>
              <a:rPr lang="en-US" altLang="zh-CN" sz="2800" b="1" baseline="-25000">
                <a:solidFill>
                  <a:srgbClr val="FFFFFF"/>
                </a:solidFill>
                <a:ea typeface="楷体_GB2312" pitchFamily="49" charset="-122"/>
              </a:rPr>
              <a:t>3</a:t>
            </a:r>
            <a:r>
              <a:rPr lang="zh-CN" altLang="en-US" sz="2800" b="1">
                <a:solidFill>
                  <a:srgbClr val="FFFFFF"/>
                </a:solidFill>
                <a:ea typeface="楷体_GB2312" pitchFamily="49" charset="-122"/>
              </a:rPr>
              <a:t>的逻辑功能。</a:t>
            </a:r>
          </a:p>
        </p:txBody>
      </p:sp>
      <p:graphicFrame>
        <p:nvGraphicFramePr>
          <p:cNvPr id="99335" name="Object 7"/>
          <p:cNvGraphicFramePr>
            <a:graphicFrameLocks noChangeAspect="1"/>
          </p:cNvGraphicFramePr>
          <p:nvPr/>
        </p:nvGraphicFramePr>
        <p:xfrm>
          <a:off x="0" y="620713"/>
          <a:ext cx="9144000" cy="6124575"/>
        </p:xfrm>
        <a:graphic>
          <a:graphicData uri="http://schemas.openxmlformats.org/presentationml/2006/ole">
            <mc:AlternateContent xmlns:mc="http://schemas.openxmlformats.org/markup-compatibility/2006">
              <mc:Choice xmlns:v="urn:schemas-microsoft-com:vml" Requires="v">
                <p:oleObj spid="_x0000_s99342" name="Visio" r:id="rId4" imgW="5033162" imgH="3600602" progId="Visio.Drawing.11">
                  <p:embed/>
                </p:oleObj>
              </mc:Choice>
              <mc:Fallback>
                <p:oleObj name="Visio" r:id="rId4" imgW="5033162" imgH="3600602" progId="Visio.Drawing.11">
                  <p:embed/>
                  <p:pic>
                    <p:nvPicPr>
                      <p:cNvPr id="0" name="Object 7"/>
                      <p:cNvPicPr>
                        <a:picLocks noChangeAspect="1" noChangeArrowheads="1"/>
                      </p:cNvPicPr>
                      <p:nvPr/>
                    </p:nvPicPr>
                    <p:blipFill>
                      <a:blip r:embed="rId5">
                        <a:extLst>
                          <a:ext uri="{28A0092B-C50C-407E-A947-70E740481C1C}">
                            <a14:useLocalDpi xmlns:a14="http://schemas.microsoft.com/office/drawing/2010/main" val="0"/>
                          </a:ext>
                        </a:extLst>
                      </a:blip>
                      <a:srcRect t="3590" b="2798"/>
                      <a:stretch>
                        <a:fillRect/>
                      </a:stretch>
                    </p:blipFill>
                    <p:spPr bwMode="auto">
                      <a:xfrm>
                        <a:off x="0" y="620713"/>
                        <a:ext cx="9144000" cy="6124575"/>
                      </a:xfrm>
                      <a:prstGeom prst="rect">
                        <a:avLst/>
                      </a:prstGeom>
                      <a:solidFill>
                        <a:srgbClr val="FFFFFF"/>
                      </a:solidFill>
                      <a:ln w="57150" cmpd="thickThin">
                        <a:solidFill>
                          <a:srgbClr val="FF33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9336" name="Object 8"/>
          <p:cNvGraphicFramePr>
            <a:graphicFrameLocks noChangeAspect="1"/>
          </p:cNvGraphicFramePr>
          <p:nvPr/>
        </p:nvGraphicFramePr>
        <p:xfrm>
          <a:off x="7164388" y="5668963"/>
          <a:ext cx="1979612" cy="911225"/>
        </p:xfrm>
        <a:graphic>
          <a:graphicData uri="http://schemas.openxmlformats.org/presentationml/2006/ole">
            <mc:AlternateContent xmlns:mc="http://schemas.openxmlformats.org/markup-compatibility/2006">
              <mc:Choice xmlns:v="urn:schemas-microsoft-com:vml" Requires="v">
                <p:oleObj spid="_x0000_s99343" name="Equation" r:id="rId6" imgW="1485720" imgH="685800" progId="Equation.3">
                  <p:embed/>
                </p:oleObj>
              </mc:Choice>
              <mc:Fallback>
                <p:oleObj name="Equation" r:id="rId6" imgW="1485720" imgH="685800" progId="Equation.3">
                  <p:embed/>
                  <p:pic>
                    <p:nvPicPr>
                      <p:cNvPr id="0" name="Object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164388" y="5668963"/>
                        <a:ext cx="1979612" cy="911225"/>
                      </a:xfrm>
                      <a:prstGeom prst="rect">
                        <a:avLst/>
                      </a:prstGeom>
                      <a:solidFill>
                        <a:schemeClr val="accent2"/>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9337" name="Rectangle 9"/>
          <p:cNvSpPr>
            <a:spLocks noChangeArrowheads="1"/>
          </p:cNvSpPr>
          <p:nvPr/>
        </p:nvSpPr>
        <p:spPr bwMode="auto">
          <a:xfrm>
            <a:off x="179388" y="0"/>
            <a:ext cx="3635375"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spcBef>
                <a:spcPct val="50000"/>
              </a:spcBef>
            </a:pPr>
            <a:r>
              <a:rPr kumimoji="0" lang="en-US" altLang="zh-CN" sz="3200" u="sng">
                <a:solidFill>
                  <a:schemeClr val="tx1"/>
                </a:solidFill>
                <a:effectLst>
                  <a:outerShdw blurRad="38100" dist="38100" dir="2700000" algn="tl">
                    <a:srgbClr val="FFFFFF"/>
                  </a:outerShdw>
                </a:effectLst>
              </a:rPr>
              <a:t>3.3.5 </a:t>
            </a:r>
            <a:r>
              <a:rPr kumimoji="0" lang="zh-CN" altLang="en-US" sz="3200" u="sng">
                <a:solidFill>
                  <a:schemeClr val="tx1"/>
                </a:solidFill>
                <a:effectLst>
                  <a:outerShdw blurRad="38100" dist="38100" dir="2700000" algn="tl">
                    <a:srgbClr val="FFFFFF"/>
                  </a:outerShdw>
                </a:effectLst>
              </a:rPr>
              <a:t>数值比较器</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99334"/>
                                        </p:tgtEl>
                                        <p:attrNameLst>
                                          <p:attrName>style.visibility</p:attrName>
                                        </p:attrNameLst>
                                      </p:cBhvr>
                                      <p:to>
                                        <p:strVal val="visible"/>
                                      </p:to>
                                    </p:set>
                                    <p:animEffect transition="in" filter="box(in)">
                                      <p:cBhvr>
                                        <p:cTn id="7" dur="1000"/>
                                        <p:tgtEl>
                                          <p:spTgt spid="9933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99335"/>
                                        </p:tgtEl>
                                        <p:attrNameLst>
                                          <p:attrName>style.visibility</p:attrName>
                                        </p:attrNameLst>
                                      </p:cBhvr>
                                      <p:to>
                                        <p:strVal val="visible"/>
                                      </p:to>
                                    </p:set>
                                    <p:animEffect transition="in" filter="dissolve">
                                      <p:cBhvr>
                                        <p:cTn id="12" dur="1000"/>
                                        <p:tgtEl>
                                          <p:spTgt spid="9933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99336"/>
                                        </p:tgtEl>
                                        <p:attrNameLst>
                                          <p:attrName>style.visibility</p:attrName>
                                        </p:attrNameLst>
                                      </p:cBhvr>
                                      <p:to>
                                        <p:strVal val="visible"/>
                                      </p:to>
                                    </p:set>
                                    <p:animEffect transition="in" filter="fade">
                                      <p:cBhvr>
                                        <p:cTn id="17" dur="1000"/>
                                        <p:tgtEl>
                                          <p:spTgt spid="993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334" grpId="0" autoUpdateAnimBg="0"/>
    </p:bldLst>
  </p:timing>
</p:sld>
</file>

<file path=ppt/slides/slide11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0354" name="Rectangle 2"/>
          <p:cNvSpPr>
            <a:spLocks noGrp="1" noChangeArrowheads="1"/>
          </p:cNvSpPr>
          <p:nvPr>
            <p:ph type="title"/>
          </p:nvPr>
        </p:nvSpPr>
        <p:spPr>
          <a:xfrm>
            <a:off x="304800" y="152400"/>
            <a:ext cx="8588375" cy="457200"/>
          </a:xfrm>
        </p:spPr>
        <p:txBody>
          <a:bodyPr/>
          <a:lstStyle/>
          <a:p>
            <a:pPr algn="l"/>
            <a:r>
              <a:rPr lang="en-US" altLang="zh-CN" sz="3200" b="1" u="sng">
                <a:solidFill>
                  <a:schemeClr val="tx1"/>
                </a:solidFill>
                <a:effectLst>
                  <a:outerShdw blurRad="38100" dist="38100" dir="2700000" algn="tl">
                    <a:srgbClr val="FFFFFF"/>
                  </a:outerShdw>
                </a:effectLst>
                <a:ea typeface="楷体_GB2312" pitchFamily="49" charset="-122"/>
              </a:rPr>
              <a:t>4.4 </a:t>
            </a:r>
            <a:r>
              <a:rPr lang="zh-CN" altLang="en-US" sz="3200" b="1" u="sng">
                <a:solidFill>
                  <a:schemeClr val="tx1"/>
                </a:solidFill>
                <a:effectLst>
                  <a:outerShdw blurRad="38100" dist="38100" dir="2700000" algn="tl">
                    <a:srgbClr val="FFFFFF"/>
                  </a:outerShdw>
                </a:effectLst>
                <a:ea typeface="楷体_GB2312" pitchFamily="49" charset="-122"/>
              </a:rPr>
              <a:t>组合逻辑电路中的竞争－冒险现象</a:t>
            </a:r>
            <a:r>
              <a:rPr lang="en-US" altLang="zh-CN" sz="3200" b="1" u="sng">
                <a:solidFill>
                  <a:schemeClr val="tx1"/>
                </a:solidFill>
                <a:effectLst>
                  <a:outerShdw blurRad="38100" dist="38100" dir="2700000" algn="tl">
                    <a:srgbClr val="FFFFFF"/>
                  </a:outerShdw>
                </a:effectLst>
                <a:ea typeface="楷体_GB2312" pitchFamily="49" charset="-122"/>
              </a:rPr>
              <a:t>(</a:t>
            </a:r>
            <a:r>
              <a:rPr lang="zh-CN" altLang="en-US" sz="3200" b="1" u="sng">
                <a:solidFill>
                  <a:schemeClr val="tx1"/>
                </a:solidFill>
                <a:effectLst>
                  <a:outerShdw blurRad="38100" dist="38100" dir="2700000" algn="tl">
                    <a:srgbClr val="FFFFFF"/>
                  </a:outerShdw>
                </a:effectLst>
                <a:ea typeface="楷体_GB2312" pitchFamily="49" charset="-122"/>
              </a:rPr>
              <a:t>自学）</a:t>
            </a:r>
          </a:p>
        </p:txBody>
      </p:sp>
      <p:sp>
        <p:nvSpPr>
          <p:cNvPr id="100356" name="Text Box 4"/>
          <p:cNvSpPr txBox="1">
            <a:spLocks noChangeArrowheads="1"/>
          </p:cNvSpPr>
          <p:nvPr/>
        </p:nvSpPr>
        <p:spPr bwMode="auto">
          <a:xfrm>
            <a:off x="323850" y="692150"/>
            <a:ext cx="5991225"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3200" u="sng">
                <a:solidFill>
                  <a:schemeClr val="tx1"/>
                </a:solidFill>
                <a:effectLst>
                  <a:outerShdw blurRad="38100" dist="38100" dir="2700000" algn="tl">
                    <a:srgbClr val="FFFFFF"/>
                  </a:outerShdw>
                </a:effectLst>
              </a:rPr>
              <a:t>4.4.1 </a:t>
            </a:r>
            <a:r>
              <a:rPr lang="zh-CN" altLang="en-US" sz="3200" u="sng">
                <a:solidFill>
                  <a:schemeClr val="tx1"/>
                </a:solidFill>
                <a:effectLst>
                  <a:outerShdw blurRad="38100" dist="38100" dir="2700000" algn="tl">
                    <a:srgbClr val="FFFFFF"/>
                  </a:outerShdw>
                </a:effectLst>
              </a:rPr>
              <a:t>竞争－冒险现象及其成因</a:t>
            </a:r>
          </a:p>
        </p:txBody>
      </p:sp>
      <p:sp>
        <p:nvSpPr>
          <p:cNvPr id="100357" name="Text Box 5"/>
          <p:cNvSpPr txBox="1">
            <a:spLocks noChangeArrowheads="1"/>
          </p:cNvSpPr>
          <p:nvPr/>
        </p:nvSpPr>
        <p:spPr bwMode="auto">
          <a:xfrm>
            <a:off x="250825" y="1268413"/>
            <a:ext cx="5834063" cy="180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u="sng"/>
              <a:t>1.</a:t>
            </a:r>
            <a:r>
              <a:rPr lang="zh-CN" altLang="en-US" u="sng"/>
              <a:t>竞争：</a:t>
            </a:r>
            <a:r>
              <a:rPr lang="zh-CN" altLang="en-US"/>
              <a:t>把门电路的两个输入信号同时向相反的逻辑电平跳变（一个从</a:t>
            </a:r>
            <a:r>
              <a:rPr lang="en-US" altLang="zh-CN"/>
              <a:t>1</a:t>
            </a:r>
            <a:r>
              <a:rPr lang="zh-CN" altLang="en-US"/>
              <a:t>变为</a:t>
            </a:r>
            <a:r>
              <a:rPr lang="en-US" altLang="zh-CN"/>
              <a:t>0,</a:t>
            </a:r>
            <a:r>
              <a:rPr lang="zh-CN" altLang="en-US"/>
              <a:t>另一个从</a:t>
            </a:r>
            <a:r>
              <a:rPr lang="en-US" altLang="zh-CN"/>
              <a:t>0</a:t>
            </a:r>
            <a:r>
              <a:rPr lang="zh-CN" altLang="en-US"/>
              <a:t>变为</a:t>
            </a:r>
            <a:r>
              <a:rPr lang="en-US" altLang="zh-CN"/>
              <a:t>1)</a:t>
            </a:r>
            <a:r>
              <a:rPr lang="zh-CN" altLang="en-US"/>
              <a:t>的现象称为竞争</a:t>
            </a:r>
          </a:p>
        </p:txBody>
      </p:sp>
      <p:sp>
        <p:nvSpPr>
          <p:cNvPr id="100358" name="Text Box 6"/>
          <p:cNvSpPr txBox="1">
            <a:spLocks noChangeArrowheads="1"/>
          </p:cNvSpPr>
          <p:nvPr/>
        </p:nvSpPr>
        <p:spPr bwMode="auto">
          <a:xfrm>
            <a:off x="250825" y="3068638"/>
            <a:ext cx="4535488"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a:t>如图</a:t>
            </a:r>
            <a:r>
              <a:rPr lang="en-US" altLang="zh-CN"/>
              <a:t>4.4.1</a:t>
            </a:r>
            <a:r>
              <a:rPr lang="zh-CN" altLang="en-US"/>
              <a:t>所示电路及波形</a:t>
            </a:r>
          </a:p>
        </p:txBody>
      </p:sp>
      <p:graphicFrame>
        <p:nvGraphicFramePr>
          <p:cNvPr id="100359" name="Object 7"/>
          <p:cNvGraphicFramePr>
            <a:graphicFrameLocks noChangeAspect="1"/>
          </p:cNvGraphicFramePr>
          <p:nvPr/>
        </p:nvGraphicFramePr>
        <p:xfrm>
          <a:off x="6443663" y="1412875"/>
          <a:ext cx="2455862" cy="4800600"/>
        </p:xfrm>
        <a:graphic>
          <a:graphicData uri="http://schemas.openxmlformats.org/presentationml/2006/ole">
            <mc:AlternateContent xmlns:mc="http://schemas.openxmlformats.org/markup-compatibility/2006">
              <mc:Choice xmlns:v="urn:schemas-microsoft-com:vml" Requires="v">
                <p:oleObj spid="_x0000_s100364" name="Visio" r:id="rId4" imgW="1171651" imgH="2290572" progId="Visio.Drawing.11">
                  <p:embed/>
                </p:oleObj>
              </mc:Choice>
              <mc:Fallback>
                <p:oleObj name="Visio" r:id="rId4" imgW="1171651" imgH="2290572" progId="Visio.Drawing.11">
                  <p:embed/>
                  <p:pic>
                    <p:nvPicPr>
                      <p:cNvPr id="0" name="Object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43663" y="1412875"/>
                        <a:ext cx="2455862" cy="4800600"/>
                      </a:xfrm>
                      <a:prstGeom prst="rect">
                        <a:avLst/>
                      </a:prstGeom>
                      <a:solidFill>
                        <a:srgbClr val="FFFFFF"/>
                      </a:solidFill>
                      <a:ln w="57150" cmpd="thickThin">
                        <a:solidFill>
                          <a:srgbClr val="FF33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0360" name="Text Box 8"/>
          <p:cNvSpPr txBox="1">
            <a:spLocks noChangeArrowheads="1"/>
          </p:cNvSpPr>
          <p:nvPr/>
        </p:nvSpPr>
        <p:spPr bwMode="auto">
          <a:xfrm>
            <a:off x="323850" y="3573463"/>
            <a:ext cx="6048375" cy="3081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a:t>对于与门，若稳态时，</a:t>
            </a:r>
            <a:r>
              <a:rPr lang="en-US" altLang="zh-CN"/>
              <a:t>A</a:t>
            </a:r>
            <a:r>
              <a:rPr lang="zh-CN" altLang="en-US"/>
              <a:t>＝</a:t>
            </a:r>
            <a:r>
              <a:rPr lang="en-US" altLang="zh-CN"/>
              <a:t>1,B</a:t>
            </a:r>
            <a:r>
              <a:rPr lang="zh-CN" altLang="en-US"/>
              <a:t>＝</a:t>
            </a:r>
            <a:r>
              <a:rPr lang="en-US" altLang="zh-CN"/>
              <a:t>0</a:t>
            </a:r>
            <a:r>
              <a:rPr lang="zh-CN" altLang="en-US"/>
              <a:t>或</a:t>
            </a:r>
            <a:r>
              <a:rPr lang="en-US" altLang="zh-CN"/>
              <a:t>A</a:t>
            </a:r>
            <a:r>
              <a:rPr lang="zh-CN" altLang="en-US"/>
              <a:t>＝</a:t>
            </a:r>
            <a:r>
              <a:rPr lang="en-US" altLang="zh-CN"/>
              <a:t>0,B</a:t>
            </a:r>
            <a:r>
              <a:rPr lang="zh-CN" altLang="en-US"/>
              <a:t>＝</a:t>
            </a:r>
            <a:r>
              <a:rPr lang="en-US" altLang="zh-CN"/>
              <a:t>1</a:t>
            </a:r>
            <a:r>
              <a:rPr lang="zh-CN" altLang="en-US"/>
              <a:t>时，输出皆为</a:t>
            </a:r>
            <a:r>
              <a:rPr lang="en-US" altLang="zh-CN"/>
              <a:t>Y</a:t>
            </a:r>
            <a:r>
              <a:rPr lang="zh-CN" altLang="en-US"/>
              <a:t>＝</a:t>
            </a:r>
            <a:r>
              <a:rPr lang="en-US" altLang="zh-CN"/>
              <a:t>0</a:t>
            </a:r>
            <a:r>
              <a:rPr lang="zh-CN" altLang="en-US"/>
              <a:t>。但在信号的传输过程中，由于门的传输时间不同，造成在时间△</a:t>
            </a:r>
            <a:r>
              <a:rPr lang="en-US" altLang="zh-CN"/>
              <a:t>t</a:t>
            </a:r>
            <a:r>
              <a:rPr lang="zh-CN" altLang="en-US"/>
              <a:t>内，出现</a:t>
            </a:r>
            <a:r>
              <a:rPr lang="en-US" altLang="zh-CN"/>
              <a:t>A</a:t>
            </a:r>
            <a:r>
              <a:rPr lang="zh-CN" altLang="en-US"/>
              <a:t>和</a:t>
            </a:r>
            <a:r>
              <a:rPr lang="en-US" altLang="zh-CN"/>
              <a:t>B</a:t>
            </a:r>
            <a:r>
              <a:rPr lang="zh-CN" altLang="en-US"/>
              <a:t>同时高于</a:t>
            </a:r>
            <a:r>
              <a:rPr lang="en-US" altLang="zh-CN"/>
              <a:t>V</a:t>
            </a:r>
            <a:r>
              <a:rPr lang="en-US" altLang="zh-CN" baseline="-25000"/>
              <a:t>IL</a:t>
            </a:r>
            <a:r>
              <a:rPr lang="zh-CN" altLang="en-US" baseline="-25000"/>
              <a:t>（</a:t>
            </a:r>
            <a:r>
              <a:rPr lang="en-US" altLang="zh-CN" baseline="-25000"/>
              <a:t>max</a:t>
            </a:r>
            <a:r>
              <a:rPr lang="zh-CN" altLang="en-US" baseline="-25000"/>
              <a:t>）</a:t>
            </a:r>
            <a:r>
              <a:rPr lang="zh-CN" altLang="en-US"/>
              <a:t>，这样在输出端产生了很窄的脉冲，即</a:t>
            </a:r>
            <a:r>
              <a:rPr lang="en-US" altLang="zh-CN"/>
              <a:t>Y</a:t>
            </a:r>
            <a:r>
              <a:rPr lang="zh-CN" altLang="en-US"/>
              <a:t>＝</a:t>
            </a:r>
            <a:r>
              <a:rPr lang="en-US" altLang="zh-CN"/>
              <a:t>1</a:t>
            </a:r>
            <a:r>
              <a:rPr lang="zh-CN" altLang="en-US"/>
              <a:t>，称为电压尖峰或电压毛刺。</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100354"/>
                                        </p:tgtEl>
                                        <p:attrNameLst>
                                          <p:attrName>style.visibility</p:attrName>
                                        </p:attrNameLst>
                                      </p:cBhvr>
                                      <p:to>
                                        <p:strVal val="visible"/>
                                      </p:to>
                                    </p:set>
                                    <p:anim calcmode="lin" valueType="num">
                                      <p:cBhvr>
                                        <p:cTn id="7" dur="1000" fill="hold"/>
                                        <p:tgtEl>
                                          <p:spTgt spid="100354"/>
                                        </p:tgtEl>
                                        <p:attrNameLst>
                                          <p:attrName>ppt_w</p:attrName>
                                        </p:attrNameLst>
                                      </p:cBhvr>
                                      <p:tavLst>
                                        <p:tav tm="0">
                                          <p:val>
                                            <p:fltVal val="0"/>
                                          </p:val>
                                        </p:tav>
                                        <p:tav tm="100000">
                                          <p:val>
                                            <p:strVal val="#ppt_w"/>
                                          </p:val>
                                        </p:tav>
                                      </p:tavLst>
                                    </p:anim>
                                    <p:anim calcmode="lin" valueType="num">
                                      <p:cBhvr>
                                        <p:cTn id="8" dur="1000" fill="hold"/>
                                        <p:tgtEl>
                                          <p:spTgt spid="100354"/>
                                        </p:tgtEl>
                                        <p:attrNameLst>
                                          <p:attrName>ppt_h</p:attrName>
                                        </p:attrNameLst>
                                      </p:cBhvr>
                                      <p:tavLst>
                                        <p:tav tm="0">
                                          <p:val>
                                            <p:fltVal val="0"/>
                                          </p:val>
                                        </p:tav>
                                        <p:tav tm="100000">
                                          <p:val>
                                            <p:strVal val="#ppt_h"/>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4" presetClass="entr" presetSubtype="16" fill="hold" grpId="0" nodeType="clickEffect">
                                  <p:stCondLst>
                                    <p:cond delay="0"/>
                                  </p:stCondLst>
                                  <p:childTnLst>
                                    <p:set>
                                      <p:cBhvr>
                                        <p:cTn id="12" dur="1" fill="hold">
                                          <p:stCondLst>
                                            <p:cond delay="0"/>
                                          </p:stCondLst>
                                        </p:cTn>
                                        <p:tgtEl>
                                          <p:spTgt spid="100356"/>
                                        </p:tgtEl>
                                        <p:attrNameLst>
                                          <p:attrName>style.visibility</p:attrName>
                                        </p:attrNameLst>
                                      </p:cBhvr>
                                      <p:to>
                                        <p:strVal val="visible"/>
                                      </p:to>
                                    </p:set>
                                    <p:animEffect transition="in" filter="box(in)">
                                      <p:cBhvr>
                                        <p:cTn id="13" dur="1000"/>
                                        <p:tgtEl>
                                          <p:spTgt spid="100356"/>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100357"/>
                                        </p:tgtEl>
                                        <p:attrNameLst>
                                          <p:attrName>style.visibility</p:attrName>
                                        </p:attrNameLst>
                                      </p:cBhvr>
                                      <p:to>
                                        <p:strVal val="visible"/>
                                      </p:to>
                                    </p:set>
                                    <p:animEffect transition="in" filter="wipe(left)">
                                      <p:cBhvr>
                                        <p:cTn id="18" dur="1000"/>
                                        <p:tgtEl>
                                          <p:spTgt spid="100357"/>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29" presetClass="entr" presetSubtype="0" fill="hold" grpId="0" nodeType="clickEffect">
                                  <p:stCondLst>
                                    <p:cond delay="0"/>
                                  </p:stCondLst>
                                  <p:childTnLst>
                                    <p:set>
                                      <p:cBhvr>
                                        <p:cTn id="22" dur="1" fill="hold">
                                          <p:stCondLst>
                                            <p:cond delay="0"/>
                                          </p:stCondLst>
                                        </p:cTn>
                                        <p:tgtEl>
                                          <p:spTgt spid="100358"/>
                                        </p:tgtEl>
                                        <p:attrNameLst>
                                          <p:attrName>style.visibility</p:attrName>
                                        </p:attrNameLst>
                                      </p:cBhvr>
                                      <p:to>
                                        <p:strVal val="visible"/>
                                      </p:to>
                                    </p:set>
                                    <p:anim calcmode="lin" valueType="num">
                                      <p:cBhvr>
                                        <p:cTn id="23" dur="1000" fill="hold"/>
                                        <p:tgtEl>
                                          <p:spTgt spid="100358"/>
                                        </p:tgtEl>
                                        <p:attrNameLst>
                                          <p:attrName>ppt_x</p:attrName>
                                        </p:attrNameLst>
                                      </p:cBhvr>
                                      <p:tavLst>
                                        <p:tav tm="0">
                                          <p:val>
                                            <p:strVal val="#ppt_x-.2"/>
                                          </p:val>
                                        </p:tav>
                                        <p:tav tm="100000">
                                          <p:val>
                                            <p:strVal val="#ppt_x"/>
                                          </p:val>
                                        </p:tav>
                                      </p:tavLst>
                                    </p:anim>
                                    <p:anim calcmode="lin" valueType="num">
                                      <p:cBhvr>
                                        <p:cTn id="24" dur="1000" fill="hold"/>
                                        <p:tgtEl>
                                          <p:spTgt spid="100358"/>
                                        </p:tgtEl>
                                        <p:attrNameLst>
                                          <p:attrName>ppt_y</p:attrName>
                                        </p:attrNameLst>
                                      </p:cBhvr>
                                      <p:tavLst>
                                        <p:tav tm="0">
                                          <p:val>
                                            <p:strVal val="#ppt_y"/>
                                          </p:val>
                                        </p:tav>
                                        <p:tav tm="100000">
                                          <p:val>
                                            <p:strVal val="#ppt_y"/>
                                          </p:val>
                                        </p:tav>
                                      </p:tavLst>
                                    </p:anim>
                                    <p:animEffect transition="in" filter="wipe(right)" prLst="gradientSize: 0.1">
                                      <p:cBhvr>
                                        <p:cTn id="25" dur="1000"/>
                                        <p:tgtEl>
                                          <p:spTgt spid="100358"/>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9" presetClass="entr" presetSubtype="0" fill="hold" nodeType="clickEffect">
                                  <p:stCondLst>
                                    <p:cond delay="0"/>
                                  </p:stCondLst>
                                  <p:childTnLst>
                                    <p:set>
                                      <p:cBhvr>
                                        <p:cTn id="29" dur="1" fill="hold">
                                          <p:stCondLst>
                                            <p:cond delay="0"/>
                                          </p:stCondLst>
                                        </p:cTn>
                                        <p:tgtEl>
                                          <p:spTgt spid="100359"/>
                                        </p:tgtEl>
                                        <p:attrNameLst>
                                          <p:attrName>style.visibility</p:attrName>
                                        </p:attrNameLst>
                                      </p:cBhvr>
                                      <p:to>
                                        <p:strVal val="visible"/>
                                      </p:to>
                                    </p:set>
                                    <p:animEffect transition="in" filter="dissolve">
                                      <p:cBhvr>
                                        <p:cTn id="30" dur="1000"/>
                                        <p:tgtEl>
                                          <p:spTgt spid="100359"/>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20" presetClass="entr" presetSubtype="0" fill="hold" grpId="0" nodeType="clickEffect">
                                  <p:stCondLst>
                                    <p:cond delay="0"/>
                                  </p:stCondLst>
                                  <p:childTnLst>
                                    <p:set>
                                      <p:cBhvr>
                                        <p:cTn id="34" dur="1" fill="hold">
                                          <p:stCondLst>
                                            <p:cond delay="0"/>
                                          </p:stCondLst>
                                        </p:cTn>
                                        <p:tgtEl>
                                          <p:spTgt spid="100360"/>
                                        </p:tgtEl>
                                        <p:attrNameLst>
                                          <p:attrName>style.visibility</p:attrName>
                                        </p:attrNameLst>
                                      </p:cBhvr>
                                      <p:to>
                                        <p:strVal val="visible"/>
                                      </p:to>
                                    </p:set>
                                    <p:animEffect transition="in" filter="wedge">
                                      <p:cBhvr>
                                        <p:cTn id="35" dur="1000"/>
                                        <p:tgtEl>
                                          <p:spTgt spid="1003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354" grpId="0" autoUpdateAnimBg="0"/>
      <p:bldP spid="100356" grpId="0" autoUpdateAnimBg="0"/>
      <p:bldP spid="100357" grpId="0" autoUpdateAnimBg="0"/>
      <p:bldP spid="100358" grpId="0" autoUpdateAnimBg="0"/>
      <p:bldP spid="100360" grpId="0" autoUpdateAnimBg="0"/>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834" name="Rectangle 2"/>
          <p:cNvSpPr>
            <a:spLocks noGrp="1" noChangeArrowheads="1"/>
          </p:cNvSpPr>
          <p:nvPr>
            <p:ph type="title"/>
          </p:nvPr>
        </p:nvSpPr>
        <p:spPr>
          <a:xfrm>
            <a:off x="323850" y="620713"/>
            <a:ext cx="8820150" cy="868362"/>
          </a:xfrm>
        </p:spPr>
        <p:txBody>
          <a:bodyPr/>
          <a:lstStyle/>
          <a:p>
            <a:pPr algn="l"/>
            <a:r>
              <a:rPr lang="en-US" altLang="zh-CN" sz="2800" b="1">
                <a:solidFill>
                  <a:srgbClr val="FFFFFF"/>
                </a:solidFill>
                <a:ea typeface="楷体_GB2312" pitchFamily="49" charset="-122"/>
              </a:rPr>
              <a:t>2.</a:t>
            </a:r>
            <a:r>
              <a:rPr lang="zh-CN" altLang="en-US" sz="2800" b="1">
                <a:solidFill>
                  <a:srgbClr val="FFFFFF"/>
                </a:solidFill>
                <a:ea typeface="楷体_GB2312" pitchFamily="49" charset="-122"/>
              </a:rPr>
              <a:t>竞争－冒险：由于竞争而在电路输出端可能产生尖峰脉冲的现象就叫竞争－冒险</a:t>
            </a:r>
          </a:p>
        </p:txBody>
      </p:sp>
      <p:sp>
        <p:nvSpPr>
          <p:cNvPr id="248837" name="Text Box 5"/>
          <p:cNvSpPr txBox="1">
            <a:spLocks noChangeArrowheads="1"/>
          </p:cNvSpPr>
          <p:nvPr/>
        </p:nvSpPr>
        <p:spPr bwMode="auto">
          <a:xfrm>
            <a:off x="0" y="0"/>
            <a:ext cx="5991225"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3200" u="sng">
                <a:solidFill>
                  <a:schemeClr val="tx1"/>
                </a:solidFill>
                <a:effectLst>
                  <a:outerShdw blurRad="38100" dist="38100" dir="2700000" algn="tl">
                    <a:srgbClr val="FFFFFF"/>
                  </a:outerShdw>
                </a:effectLst>
              </a:rPr>
              <a:t>4.4.1 </a:t>
            </a:r>
            <a:r>
              <a:rPr lang="zh-CN" altLang="en-US" sz="3200" u="sng">
                <a:solidFill>
                  <a:schemeClr val="tx1"/>
                </a:solidFill>
                <a:effectLst>
                  <a:outerShdw blurRad="38100" dist="38100" dir="2700000" algn="tl">
                    <a:srgbClr val="FFFFFF"/>
                  </a:outerShdw>
                </a:effectLst>
              </a:rPr>
              <a:t>竞争－冒险现象及其成因</a:t>
            </a:r>
          </a:p>
        </p:txBody>
      </p:sp>
      <p:sp>
        <p:nvSpPr>
          <p:cNvPr id="248838" name="Rectangle 6"/>
          <p:cNvSpPr>
            <a:spLocks noChangeArrowheads="1"/>
          </p:cNvSpPr>
          <p:nvPr/>
        </p:nvSpPr>
        <p:spPr bwMode="auto">
          <a:xfrm>
            <a:off x="0" y="1628775"/>
            <a:ext cx="74168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kumimoji="0" lang="en-US" altLang="zh-CN" sz="3200" u="sng">
                <a:solidFill>
                  <a:schemeClr val="tx1"/>
                </a:solidFill>
                <a:effectLst>
                  <a:outerShdw blurRad="38100" dist="38100" dir="2700000" algn="tl">
                    <a:srgbClr val="FFFFFF"/>
                  </a:outerShdw>
                </a:effectLst>
              </a:rPr>
              <a:t>4.4.2 </a:t>
            </a:r>
            <a:r>
              <a:rPr kumimoji="0" lang="zh-CN" altLang="en-US" sz="3200" u="sng">
                <a:solidFill>
                  <a:schemeClr val="tx1"/>
                </a:solidFill>
                <a:effectLst>
                  <a:outerShdw blurRad="38100" dist="38100" dir="2700000" algn="tl">
                    <a:srgbClr val="FFFFFF"/>
                  </a:outerShdw>
                </a:effectLst>
              </a:rPr>
              <a:t>检查竞争－冒险现象的方法</a:t>
            </a:r>
          </a:p>
        </p:txBody>
      </p:sp>
      <p:sp>
        <p:nvSpPr>
          <p:cNvPr id="248840" name="Text Box 8"/>
          <p:cNvSpPr txBox="1">
            <a:spLocks noChangeArrowheads="1"/>
          </p:cNvSpPr>
          <p:nvPr/>
        </p:nvSpPr>
        <p:spPr bwMode="auto">
          <a:xfrm>
            <a:off x="250825" y="2276475"/>
            <a:ext cx="8642350" cy="2227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a:t>1.</a:t>
            </a:r>
            <a:r>
              <a:rPr lang="zh-CN" altLang="en-US"/>
              <a:t>如果输出端门电路的两个输入信号</a:t>
            </a:r>
            <a:r>
              <a:rPr lang="en-US" altLang="zh-CN"/>
              <a:t>A</a:t>
            </a:r>
            <a:r>
              <a:rPr lang="zh-CN" altLang="en-US"/>
              <a:t>和</a:t>
            </a:r>
            <a:r>
              <a:rPr lang="en-US" altLang="zh-CN"/>
              <a:t>A</a:t>
            </a:r>
            <a:r>
              <a:rPr lang="en-US" altLang="zh-CN">
                <a:sym typeface="Symbol" pitchFamily="18" charset="2"/>
              </a:rPr>
              <a:t></a:t>
            </a:r>
            <a:r>
              <a:rPr lang="zh-CN" altLang="en-US">
                <a:sym typeface="Symbol" pitchFamily="18" charset="2"/>
              </a:rPr>
              <a:t>是输入变量</a:t>
            </a:r>
            <a:r>
              <a:rPr lang="en-US" altLang="zh-CN">
                <a:sym typeface="Symbol" pitchFamily="18" charset="2"/>
              </a:rPr>
              <a:t>A</a:t>
            </a:r>
            <a:r>
              <a:rPr lang="zh-CN" altLang="en-US">
                <a:sym typeface="Symbol" pitchFamily="18" charset="2"/>
              </a:rPr>
              <a:t>经过两个不同的传输途径而来，则当输入变量</a:t>
            </a:r>
            <a:r>
              <a:rPr lang="en-US" altLang="zh-CN">
                <a:sym typeface="Symbol" pitchFamily="18" charset="2"/>
              </a:rPr>
              <a:t>A</a:t>
            </a:r>
            <a:r>
              <a:rPr lang="zh-CN" altLang="en-US">
                <a:sym typeface="Symbol" pitchFamily="18" charset="2"/>
              </a:rPr>
              <a:t>的状态发生突变时输出端有可能产生尖峰脉冲，故只要输出端的逻辑函数在一定条件下能简化成</a:t>
            </a:r>
            <a:r>
              <a:rPr lang="en-US" altLang="zh-CN">
                <a:sym typeface="Symbol" pitchFamily="18" charset="2"/>
              </a:rPr>
              <a:t>Y</a:t>
            </a:r>
            <a:r>
              <a:rPr lang="zh-CN" altLang="en-US">
                <a:sym typeface="Symbol" pitchFamily="18" charset="2"/>
              </a:rPr>
              <a:t>＝</a:t>
            </a:r>
            <a:r>
              <a:rPr lang="en-US" altLang="zh-CN">
                <a:sym typeface="Symbol" pitchFamily="18" charset="2"/>
              </a:rPr>
              <a:t>A</a:t>
            </a:r>
            <a:r>
              <a:rPr lang="zh-CN" altLang="en-US">
                <a:sym typeface="Symbol" pitchFamily="18" charset="2"/>
              </a:rPr>
              <a:t>＋ </a:t>
            </a:r>
            <a:r>
              <a:rPr lang="en-US" altLang="zh-CN"/>
              <a:t>A</a:t>
            </a:r>
            <a:r>
              <a:rPr lang="en-US" altLang="zh-CN">
                <a:sym typeface="Symbol" pitchFamily="18" charset="2"/>
              </a:rPr>
              <a:t></a:t>
            </a:r>
            <a:r>
              <a:rPr lang="zh-CN" altLang="en-US">
                <a:sym typeface="Symbol" pitchFamily="18" charset="2"/>
              </a:rPr>
              <a:t>或  </a:t>
            </a:r>
            <a:r>
              <a:rPr lang="en-US" altLang="zh-CN">
                <a:sym typeface="Symbol" pitchFamily="18" charset="2"/>
              </a:rPr>
              <a:t>Y</a:t>
            </a:r>
            <a:r>
              <a:rPr lang="zh-CN" altLang="en-US">
                <a:sym typeface="Symbol" pitchFamily="18" charset="2"/>
              </a:rPr>
              <a:t>＝</a:t>
            </a:r>
            <a:r>
              <a:rPr lang="en-US" altLang="zh-CN">
                <a:sym typeface="Symbol" pitchFamily="18" charset="2"/>
              </a:rPr>
              <a:t>A</a:t>
            </a:r>
            <a:r>
              <a:rPr lang="en-US" altLang="zh-CN">
                <a:cs typeface="Times New Roman" pitchFamily="18" charset="0"/>
                <a:sym typeface="Symbol" pitchFamily="18" charset="2"/>
              </a:rPr>
              <a:t>·</a:t>
            </a:r>
            <a:r>
              <a:rPr lang="en-US" altLang="zh-CN">
                <a:sym typeface="Symbol" pitchFamily="18" charset="2"/>
              </a:rPr>
              <a:t> </a:t>
            </a:r>
            <a:r>
              <a:rPr lang="en-US" altLang="zh-CN"/>
              <a:t>A</a:t>
            </a:r>
            <a:r>
              <a:rPr lang="en-US" altLang="zh-CN">
                <a:sym typeface="Symbol" pitchFamily="18" charset="2"/>
              </a:rPr>
              <a:t>,</a:t>
            </a:r>
            <a:r>
              <a:rPr lang="zh-CN" altLang="en-US">
                <a:sym typeface="Symbol" pitchFamily="18" charset="2"/>
              </a:rPr>
              <a:t>则可判定存在竞争－冒险现象</a:t>
            </a:r>
          </a:p>
        </p:txBody>
      </p:sp>
      <p:sp>
        <p:nvSpPr>
          <p:cNvPr id="248841" name="Text Box 9"/>
          <p:cNvSpPr txBox="1">
            <a:spLocks noChangeArrowheads="1"/>
          </p:cNvSpPr>
          <p:nvPr/>
        </p:nvSpPr>
        <p:spPr bwMode="auto">
          <a:xfrm>
            <a:off x="323850" y="4508500"/>
            <a:ext cx="4824413"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a:t>2.</a:t>
            </a:r>
            <a:r>
              <a:rPr lang="zh-CN" altLang="en-US"/>
              <a:t>计算机辅助分析</a:t>
            </a:r>
          </a:p>
        </p:txBody>
      </p:sp>
      <p:sp>
        <p:nvSpPr>
          <p:cNvPr id="248842" name="Text Box 10"/>
          <p:cNvSpPr txBox="1">
            <a:spLocks noChangeArrowheads="1"/>
          </p:cNvSpPr>
          <p:nvPr/>
        </p:nvSpPr>
        <p:spPr bwMode="auto">
          <a:xfrm>
            <a:off x="323850" y="5084763"/>
            <a:ext cx="54102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a:t>3.</a:t>
            </a:r>
            <a:r>
              <a:rPr lang="zh-CN" altLang="en-US"/>
              <a:t>实验的方法</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9" presetClass="entr" presetSubtype="0" fill="hold" grpId="0" nodeType="clickEffect">
                                  <p:stCondLst>
                                    <p:cond delay="0"/>
                                  </p:stCondLst>
                                  <p:childTnLst>
                                    <p:set>
                                      <p:cBhvr>
                                        <p:cTn id="6" dur="1" fill="hold">
                                          <p:stCondLst>
                                            <p:cond delay="0"/>
                                          </p:stCondLst>
                                        </p:cTn>
                                        <p:tgtEl>
                                          <p:spTgt spid="248834"/>
                                        </p:tgtEl>
                                        <p:attrNameLst>
                                          <p:attrName>style.visibility</p:attrName>
                                        </p:attrNameLst>
                                      </p:cBhvr>
                                      <p:to>
                                        <p:strVal val="visible"/>
                                      </p:to>
                                    </p:set>
                                    <p:anim calcmode="lin" valueType="num">
                                      <p:cBhvr>
                                        <p:cTn id="7" dur="1000" fill="hold"/>
                                        <p:tgtEl>
                                          <p:spTgt spid="248834"/>
                                        </p:tgtEl>
                                        <p:attrNameLst>
                                          <p:attrName>ppt_x</p:attrName>
                                        </p:attrNameLst>
                                      </p:cBhvr>
                                      <p:tavLst>
                                        <p:tav tm="0">
                                          <p:val>
                                            <p:strVal val="#ppt_x-.2"/>
                                          </p:val>
                                        </p:tav>
                                        <p:tav tm="100000">
                                          <p:val>
                                            <p:strVal val="#ppt_x"/>
                                          </p:val>
                                        </p:tav>
                                      </p:tavLst>
                                    </p:anim>
                                    <p:anim calcmode="lin" valueType="num">
                                      <p:cBhvr>
                                        <p:cTn id="8" dur="1000" fill="hold"/>
                                        <p:tgtEl>
                                          <p:spTgt spid="248834"/>
                                        </p:tgtEl>
                                        <p:attrNameLst>
                                          <p:attrName>ppt_y</p:attrName>
                                        </p:attrNameLst>
                                      </p:cBhvr>
                                      <p:tavLst>
                                        <p:tav tm="0">
                                          <p:val>
                                            <p:strVal val="#ppt_y"/>
                                          </p:val>
                                        </p:tav>
                                        <p:tav tm="100000">
                                          <p:val>
                                            <p:strVal val="#ppt_y"/>
                                          </p:val>
                                        </p:tav>
                                      </p:tavLst>
                                    </p:anim>
                                    <p:animEffect transition="in" filter="wipe(right)" prLst="gradientSize: 0.1">
                                      <p:cBhvr>
                                        <p:cTn id="9" dur="1000"/>
                                        <p:tgtEl>
                                          <p:spTgt spid="248834"/>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23" presetClass="entr" presetSubtype="272" fill="hold" grpId="0" nodeType="clickEffect">
                                  <p:stCondLst>
                                    <p:cond delay="0"/>
                                  </p:stCondLst>
                                  <p:childTnLst>
                                    <p:set>
                                      <p:cBhvr>
                                        <p:cTn id="13" dur="1" fill="hold">
                                          <p:stCondLst>
                                            <p:cond delay="0"/>
                                          </p:stCondLst>
                                        </p:cTn>
                                        <p:tgtEl>
                                          <p:spTgt spid="248838"/>
                                        </p:tgtEl>
                                        <p:attrNameLst>
                                          <p:attrName>style.visibility</p:attrName>
                                        </p:attrNameLst>
                                      </p:cBhvr>
                                      <p:to>
                                        <p:strVal val="visible"/>
                                      </p:to>
                                    </p:set>
                                    <p:anim calcmode="lin" valueType="num">
                                      <p:cBhvr>
                                        <p:cTn id="14" dur="1000" fill="hold"/>
                                        <p:tgtEl>
                                          <p:spTgt spid="248838"/>
                                        </p:tgtEl>
                                        <p:attrNameLst>
                                          <p:attrName>ppt_w</p:attrName>
                                        </p:attrNameLst>
                                      </p:cBhvr>
                                      <p:tavLst>
                                        <p:tav tm="0">
                                          <p:val>
                                            <p:strVal val="2/3*#ppt_w"/>
                                          </p:val>
                                        </p:tav>
                                        <p:tav tm="100000">
                                          <p:val>
                                            <p:strVal val="#ppt_w"/>
                                          </p:val>
                                        </p:tav>
                                      </p:tavLst>
                                    </p:anim>
                                    <p:anim calcmode="lin" valueType="num">
                                      <p:cBhvr>
                                        <p:cTn id="15" dur="1000" fill="hold"/>
                                        <p:tgtEl>
                                          <p:spTgt spid="248838"/>
                                        </p:tgtEl>
                                        <p:attrNameLst>
                                          <p:attrName>ppt_h</p:attrName>
                                        </p:attrNameLst>
                                      </p:cBhvr>
                                      <p:tavLst>
                                        <p:tav tm="0">
                                          <p:val>
                                            <p:strVal val="2/3*#ppt_h"/>
                                          </p:val>
                                        </p:tav>
                                        <p:tav tm="100000">
                                          <p:val>
                                            <p:strVal val="#ppt_h"/>
                                          </p:val>
                                        </p:tav>
                                      </p:tavLst>
                                    </p:anim>
                                  </p:childTnLst>
                                </p:cTn>
                              </p:par>
                            </p:childTnLst>
                          </p:cTn>
                        </p:par>
                      </p:childTnLst>
                    </p:cTn>
                  </p:par>
                  <p:par>
                    <p:cTn id="16" fill="hold" nodeType="clickPar">
                      <p:stCondLst>
                        <p:cond delay="indefinite"/>
                      </p:stCondLst>
                      <p:childTnLst>
                        <p:par>
                          <p:cTn id="17" fill="hold" nodeType="withGroup">
                            <p:stCondLst>
                              <p:cond delay="0"/>
                            </p:stCondLst>
                            <p:childTnLst>
                              <p:par>
                                <p:cTn id="18" presetID="29" presetClass="entr" presetSubtype="0" fill="hold" grpId="0" nodeType="clickEffect">
                                  <p:stCondLst>
                                    <p:cond delay="0"/>
                                  </p:stCondLst>
                                  <p:childTnLst>
                                    <p:set>
                                      <p:cBhvr>
                                        <p:cTn id="19" dur="1" fill="hold">
                                          <p:stCondLst>
                                            <p:cond delay="0"/>
                                          </p:stCondLst>
                                        </p:cTn>
                                        <p:tgtEl>
                                          <p:spTgt spid="248840"/>
                                        </p:tgtEl>
                                        <p:attrNameLst>
                                          <p:attrName>style.visibility</p:attrName>
                                        </p:attrNameLst>
                                      </p:cBhvr>
                                      <p:to>
                                        <p:strVal val="visible"/>
                                      </p:to>
                                    </p:set>
                                    <p:anim calcmode="lin" valueType="num">
                                      <p:cBhvr>
                                        <p:cTn id="20" dur="1000" fill="hold"/>
                                        <p:tgtEl>
                                          <p:spTgt spid="248840"/>
                                        </p:tgtEl>
                                        <p:attrNameLst>
                                          <p:attrName>ppt_x</p:attrName>
                                        </p:attrNameLst>
                                      </p:cBhvr>
                                      <p:tavLst>
                                        <p:tav tm="0">
                                          <p:val>
                                            <p:strVal val="#ppt_x-.2"/>
                                          </p:val>
                                        </p:tav>
                                        <p:tav tm="100000">
                                          <p:val>
                                            <p:strVal val="#ppt_x"/>
                                          </p:val>
                                        </p:tav>
                                      </p:tavLst>
                                    </p:anim>
                                    <p:anim calcmode="lin" valueType="num">
                                      <p:cBhvr>
                                        <p:cTn id="21" dur="1000" fill="hold"/>
                                        <p:tgtEl>
                                          <p:spTgt spid="248840"/>
                                        </p:tgtEl>
                                        <p:attrNameLst>
                                          <p:attrName>ppt_y</p:attrName>
                                        </p:attrNameLst>
                                      </p:cBhvr>
                                      <p:tavLst>
                                        <p:tav tm="0">
                                          <p:val>
                                            <p:strVal val="#ppt_y"/>
                                          </p:val>
                                        </p:tav>
                                        <p:tav tm="100000">
                                          <p:val>
                                            <p:strVal val="#ppt_y"/>
                                          </p:val>
                                        </p:tav>
                                      </p:tavLst>
                                    </p:anim>
                                    <p:animEffect transition="in" filter="wipe(right)" prLst="gradientSize: 0.1">
                                      <p:cBhvr>
                                        <p:cTn id="22" dur="1000"/>
                                        <p:tgtEl>
                                          <p:spTgt spid="248840"/>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9" presetClass="entr" presetSubtype="0" fill="hold" grpId="0" nodeType="clickEffect">
                                  <p:stCondLst>
                                    <p:cond delay="0"/>
                                  </p:stCondLst>
                                  <p:childTnLst>
                                    <p:set>
                                      <p:cBhvr>
                                        <p:cTn id="26" dur="1" fill="hold">
                                          <p:stCondLst>
                                            <p:cond delay="0"/>
                                          </p:stCondLst>
                                        </p:cTn>
                                        <p:tgtEl>
                                          <p:spTgt spid="248841"/>
                                        </p:tgtEl>
                                        <p:attrNameLst>
                                          <p:attrName>style.visibility</p:attrName>
                                        </p:attrNameLst>
                                      </p:cBhvr>
                                      <p:to>
                                        <p:strVal val="visible"/>
                                      </p:to>
                                    </p:set>
                                    <p:anim calcmode="lin" valueType="num">
                                      <p:cBhvr>
                                        <p:cTn id="27" dur="1000" fill="hold"/>
                                        <p:tgtEl>
                                          <p:spTgt spid="248841"/>
                                        </p:tgtEl>
                                        <p:attrNameLst>
                                          <p:attrName>ppt_x</p:attrName>
                                        </p:attrNameLst>
                                      </p:cBhvr>
                                      <p:tavLst>
                                        <p:tav tm="0">
                                          <p:val>
                                            <p:strVal val="#ppt_x-.2"/>
                                          </p:val>
                                        </p:tav>
                                        <p:tav tm="100000">
                                          <p:val>
                                            <p:strVal val="#ppt_x"/>
                                          </p:val>
                                        </p:tav>
                                      </p:tavLst>
                                    </p:anim>
                                    <p:anim calcmode="lin" valueType="num">
                                      <p:cBhvr>
                                        <p:cTn id="28" dur="1000" fill="hold"/>
                                        <p:tgtEl>
                                          <p:spTgt spid="248841"/>
                                        </p:tgtEl>
                                        <p:attrNameLst>
                                          <p:attrName>ppt_y</p:attrName>
                                        </p:attrNameLst>
                                      </p:cBhvr>
                                      <p:tavLst>
                                        <p:tav tm="0">
                                          <p:val>
                                            <p:strVal val="#ppt_y"/>
                                          </p:val>
                                        </p:tav>
                                        <p:tav tm="100000">
                                          <p:val>
                                            <p:strVal val="#ppt_y"/>
                                          </p:val>
                                        </p:tav>
                                      </p:tavLst>
                                    </p:anim>
                                    <p:animEffect transition="in" filter="wipe(right)" prLst="gradientSize: 0.1">
                                      <p:cBhvr>
                                        <p:cTn id="29" dur="1000"/>
                                        <p:tgtEl>
                                          <p:spTgt spid="248841"/>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29" presetClass="entr" presetSubtype="0" fill="hold" grpId="0" nodeType="clickEffect">
                                  <p:stCondLst>
                                    <p:cond delay="0"/>
                                  </p:stCondLst>
                                  <p:childTnLst>
                                    <p:set>
                                      <p:cBhvr>
                                        <p:cTn id="33" dur="1" fill="hold">
                                          <p:stCondLst>
                                            <p:cond delay="0"/>
                                          </p:stCondLst>
                                        </p:cTn>
                                        <p:tgtEl>
                                          <p:spTgt spid="248842"/>
                                        </p:tgtEl>
                                        <p:attrNameLst>
                                          <p:attrName>style.visibility</p:attrName>
                                        </p:attrNameLst>
                                      </p:cBhvr>
                                      <p:to>
                                        <p:strVal val="visible"/>
                                      </p:to>
                                    </p:set>
                                    <p:anim calcmode="lin" valueType="num">
                                      <p:cBhvr>
                                        <p:cTn id="34" dur="1000" fill="hold"/>
                                        <p:tgtEl>
                                          <p:spTgt spid="248842"/>
                                        </p:tgtEl>
                                        <p:attrNameLst>
                                          <p:attrName>ppt_x</p:attrName>
                                        </p:attrNameLst>
                                      </p:cBhvr>
                                      <p:tavLst>
                                        <p:tav tm="0">
                                          <p:val>
                                            <p:strVal val="#ppt_x-.2"/>
                                          </p:val>
                                        </p:tav>
                                        <p:tav tm="100000">
                                          <p:val>
                                            <p:strVal val="#ppt_x"/>
                                          </p:val>
                                        </p:tav>
                                      </p:tavLst>
                                    </p:anim>
                                    <p:anim calcmode="lin" valueType="num">
                                      <p:cBhvr>
                                        <p:cTn id="35" dur="1000" fill="hold"/>
                                        <p:tgtEl>
                                          <p:spTgt spid="248842"/>
                                        </p:tgtEl>
                                        <p:attrNameLst>
                                          <p:attrName>ppt_y</p:attrName>
                                        </p:attrNameLst>
                                      </p:cBhvr>
                                      <p:tavLst>
                                        <p:tav tm="0">
                                          <p:val>
                                            <p:strVal val="#ppt_y"/>
                                          </p:val>
                                        </p:tav>
                                        <p:tav tm="100000">
                                          <p:val>
                                            <p:strVal val="#ppt_y"/>
                                          </p:val>
                                        </p:tav>
                                      </p:tavLst>
                                    </p:anim>
                                    <p:animEffect transition="in" filter="wipe(right)" prLst="gradientSize: 0.1">
                                      <p:cBhvr>
                                        <p:cTn id="36" dur="1000"/>
                                        <p:tgtEl>
                                          <p:spTgt spid="2488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8834" grpId="0"/>
      <p:bldP spid="248838" grpId="0" autoUpdateAnimBg="0"/>
      <p:bldP spid="248840" grpId="0"/>
      <p:bldP spid="248841" grpId="0" autoUpdateAnimBg="0"/>
      <p:bldP spid="248842" grpId="0" autoUpdateAnimBg="0"/>
    </p:bldLst>
  </p:timing>
</p:sld>
</file>

<file path=ppt/slides/slide11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1386" name="Text Box 10"/>
          <p:cNvSpPr txBox="1">
            <a:spLocks noChangeArrowheads="1"/>
          </p:cNvSpPr>
          <p:nvPr/>
        </p:nvSpPr>
        <p:spPr bwMode="auto">
          <a:xfrm>
            <a:off x="250825" y="765175"/>
            <a:ext cx="8610600" cy="1373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a:t>一 、接入滤波电容：在门电路的输出端并接一个很小的滤波电容，通常为几十到几百皮法。此方法简单易行，但使得输出波形变差。</a:t>
            </a:r>
          </a:p>
        </p:txBody>
      </p:sp>
      <p:sp>
        <p:nvSpPr>
          <p:cNvPr id="101387" name="Text Box 11"/>
          <p:cNvSpPr txBox="1">
            <a:spLocks noChangeArrowheads="1"/>
          </p:cNvSpPr>
          <p:nvPr/>
        </p:nvSpPr>
        <p:spPr bwMode="auto">
          <a:xfrm>
            <a:off x="179388" y="2276475"/>
            <a:ext cx="8964612"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a:t>二、 引入选通脉冲：门电路的输入要受选通脉冲的控制。</a:t>
            </a:r>
          </a:p>
        </p:txBody>
      </p:sp>
      <p:sp>
        <p:nvSpPr>
          <p:cNvPr id="101388" name="Text Box 12"/>
          <p:cNvSpPr txBox="1">
            <a:spLocks noChangeArrowheads="1"/>
          </p:cNvSpPr>
          <p:nvPr/>
        </p:nvSpPr>
        <p:spPr bwMode="auto">
          <a:xfrm>
            <a:off x="250825" y="3284538"/>
            <a:ext cx="8424863"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a:t>三、 修改逻辑设计：采用增加冗余项的方法。</a:t>
            </a:r>
          </a:p>
        </p:txBody>
      </p:sp>
      <p:sp>
        <p:nvSpPr>
          <p:cNvPr id="101389" name="Rectangle 13"/>
          <p:cNvSpPr>
            <a:spLocks noGrp="1" noChangeArrowheads="1"/>
          </p:cNvSpPr>
          <p:nvPr>
            <p:ph type="title"/>
          </p:nvPr>
        </p:nvSpPr>
        <p:spPr>
          <a:xfrm>
            <a:off x="250825" y="188913"/>
            <a:ext cx="8229600" cy="504825"/>
          </a:xfrm>
        </p:spPr>
        <p:txBody>
          <a:bodyPr/>
          <a:lstStyle/>
          <a:p>
            <a:pPr algn="l"/>
            <a:r>
              <a:rPr lang="en-US" altLang="zh-CN" sz="3200" b="1" u="sng">
                <a:solidFill>
                  <a:schemeClr val="tx1"/>
                </a:solidFill>
                <a:effectLst>
                  <a:outerShdw blurRad="38100" dist="38100" dir="2700000" algn="tl">
                    <a:srgbClr val="FFFFFF"/>
                  </a:outerShdw>
                </a:effectLst>
                <a:ea typeface="楷体_GB2312" pitchFamily="49" charset="-122"/>
              </a:rPr>
              <a:t>4.4.3 </a:t>
            </a:r>
            <a:r>
              <a:rPr lang="zh-CN" altLang="en-US" sz="3200" b="1" u="sng">
                <a:solidFill>
                  <a:schemeClr val="tx1"/>
                </a:solidFill>
                <a:effectLst>
                  <a:outerShdw blurRad="38100" dist="38100" dir="2700000" algn="tl">
                    <a:srgbClr val="FFFFFF"/>
                  </a:outerShdw>
                </a:effectLst>
                <a:ea typeface="楷体_GB2312" pitchFamily="49" charset="-122"/>
              </a:rPr>
              <a:t>消除竞争－冒险现象的方法</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272" fill="hold" grpId="0" nodeType="clickEffect">
                                  <p:stCondLst>
                                    <p:cond delay="0"/>
                                  </p:stCondLst>
                                  <p:childTnLst>
                                    <p:set>
                                      <p:cBhvr>
                                        <p:cTn id="6" dur="1" fill="hold">
                                          <p:stCondLst>
                                            <p:cond delay="0"/>
                                          </p:stCondLst>
                                        </p:cTn>
                                        <p:tgtEl>
                                          <p:spTgt spid="101389"/>
                                        </p:tgtEl>
                                        <p:attrNameLst>
                                          <p:attrName>style.visibility</p:attrName>
                                        </p:attrNameLst>
                                      </p:cBhvr>
                                      <p:to>
                                        <p:strVal val="visible"/>
                                      </p:to>
                                    </p:set>
                                    <p:anim calcmode="lin" valueType="num">
                                      <p:cBhvr>
                                        <p:cTn id="7" dur="1000" fill="hold"/>
                                        <p:tgtEl>
                                          <p:spTgt spid="101389"/>
                                        </p:tgtEl>
                                        <p:attrNameLst>
                                          <p:attrName>ppt_w</p:attrName>
                                        </p:attrNameLst>
                                      </p:cBhvr>
                                      <p:tavLst>
                                        <p:tav tm="0">
                                          <p:val>
                                            <p:strVal val="2/3*#ppt_w"/>
                                          </p:val>
                                        </p:tav>
                                        <p:tav tm="100000">
                                          <p:val>
                                            <p:strVal val="#ppt_w"/>
                                          </p:val>
                                        </p:tav>
                                      </p:tavLst>
                                    </p:anim>
                                    <p:anim calcmode="lin" valueType="num">
                                      <p:cBhvr>
                                        <p:cTn id="8" dur="1000" fill="hold"/>
                                        <p:tgtEl>
                                          <p:spTgt spid="101389"/>
                                        </p:tgtEl>
                                        <p:attrNameLst>
                                          <p:attrName>ppt_h</p:attrName>
                                        </p:attrNameLst>
                                      </p:cBhvr>
                                      <p:tavLst>
                                        <p:tav tm="0">
                                          <p:val>
                                            <p:strVal val="2/3*#ppt_h"/>
                                          </p:val>
                                        </p:tav>
                                        <p:tav tm="100000">
                                          <p:val>
                                            <p:strVal val="#ppt_h"/>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2" presetClass="entr" presetSubtype="8" fill="hold" grpId="0" nodeType="clickEffect">
                                  <p:stCondLst>
                                    <p:cond delay="0"/>
                                  </p:stCondLst>
                                  <p:childTnLst>
                                    <p:set>
                                      <p:cBhvr>
                                        <p:cTn id="12" dur="1" fill="hold">
                                          <p:stCondLst>
                                            <p:cond delay="0"/>
                                          </p:stCondLst>
                                        </p:cTn>
                                        <p:tgtEl>
                                          <p:spTgt spid="101386"/>
                                        </p:tgtEl>
                                        <p:attrNameLst>
                                          <p:attrName>style.visibility</p:attrName>
                                        </p:attrNameLst>
                                      </p:cBhvr>
                                      <p:to>
                                        <p:strVal val="visible"/>
                                      </p:to>
                                    </p:set>
                                    <p:animEffect transition="in" filter="wipe(left)">
                                      <p:cBhvr>
                                        <p:cTn id="13" dur="1000"/>
                                        <p:tgtEl>
                                          <p:spTgt spid="101386"/>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101387"/>
                                        </p:tgtEl>
                                        <p:attrNameLst>
                                          <p:attrName>style.visibility</p:attrName>
                                        </p:attrNameLst>
                                      </p:cBhvr>
                                      <p:to>
                                        <p:strVal val="visible"/>
                                      </p:to>
                                    </p:set>
                                    <p:animEffect transition="in" filter="wipe(left)">
                                      <p:cBhvr>
                                        <p:cTn id="18" dur="1000"/>
                                        <p:tgtEl>
                                          <p:spTgt spid="101387"/>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101388"/>
                                        </p:tgtEl>
                                        <p:attrNameLst>
                                          <p:attrName>style.visibility</p:attrName>
                                        </p:attrNameLst>
                                      </p:cBhvr>
                                      <p:to>
                                        <p:strVal val="visible"/>
                                      </p:to>
                                    </p:set>
                                    <p:animEffect transition="in" filter="wipe(left)">
                                      <p:cBhvr>
                                        <p:cTn id="23" dur="1000"/>
                                        <p:tgtEl>
                                          <p:spTgt spid="1013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386" grpId="0" autoUpdateAnimBg="0"/>
      <p:bldP spid="101387" grpId="0" autoUpdateAnimBg="0"/>
      <p:bldP spid="101388" grpId="0" autoUpdateAnimBg="0"/>
      <p:bldP spid="101389" grpId="0"/>
    </p:bldLst>
  </p:timing>
</p:sld>
</file>

<file path=ppt/slides/slide1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2402" name="Rectangle 2"/>
          <p:cNvSpPr>
            <a:spLocks noGrp="1" noChangeArrowheads="1"/>
          </p:cNvSpPr>
          <p:nvPr>
            <p:ph type="title"/>
          </p:nvPr>
        </p:nvSpPr>
        <p:spPr>
          <a:xfrm>
            <a:off x="0" y="476250"/>
            <a:ext cx="9144000" cy="1371600"/>
          </a:xfrm>
        </p:spPr>
        <p:txBody>
          <a:bodyPr/>
          <a:lstStyle/>
          <a:p>
            <a:pPr algn="l"/>
            <a:r>
              <a:rPr lang="zh-CN" altLang="en-US" sz="2800" b="1">
                <a:solidFill>
                  <a:srgbClr val="FFFFFF"/>
                </a:solidFill>
                <a:ea typeface="楷体_GB2312" pitchFamily="49" charset="-122"/>
              </a:rPr>
              <a:t>例</a:t>
            </a:r>
            <a:r>
              <a:rPr lang="en-US" altLang="zh-CN" sz="2800" b="1">
                <a:solidFill>
                  <a:srgbClr val="FFFFFF"/>
                </a:solidFill>
                <a:ea typeface="楷体_GB2312" pitchFamily="49" charset="-122"/>
              </a:rPr>
              <a:t>4.4.1 </a:t>
            </a:r>
            <a:r>
              <a:rPr lang="zh-CN" altLang="en-US" sz="2800" b="1">
                <a:solidFill>
                  <a:srgbClr val="FFFFFF"/>
                </a:solidFill>
                <a:ea typeface="楷体_GB2312" pitchFamily="49" charset="-122"/>
              </a:rPr>
              <a:t>试判断图</a:t>
            </a:r>
            <a:r>
              <a:rPr lang="en-US" altLang="zh-CN" sz="2800" b="1">
                <a:solidFill>
                  <a:srgbClr val="FFFFFF"/>
                </a:solidFill>
                <a:ea typeface="楷体_GB2312" pitchFamily="49" charset="-122"/>
              </a:rPr>
              <a:t>4.4.2</a:t>
            </a:r>
            <a:r>
              <a:rPr lang="zh-CN" altLang="en-US" sz="2800" b="1">
                <a:solidFill>
                  <a:srgbClr val="FFFFFF"/>
                </a:solidFill>
                <a:ea typeface="楷体_GB2312" pitchFamily="49" charset="-122"/>
              </a:rPr>
              <a:t>中的电路是否存在竞争－冒险，已知任何瞬时输入变量只可能有一个改变状态。若存在竞争－冒险，应如何修改电路。</a:t>
            </a:r>
          </a:p>
        </p:txBody>
      </p:sp>
      <p:graphicFrame>
        <p:nvGraphicFramePr>
          <p:cNvPr id="102404" name="Object 4"/>
          <p:cNvGraphicFramePr>
            <a:graphicFrameLocks noChangeAspect="1"/>
          </p:cNvGraphicFramePr>
          <p:nvPr/>
        </p:nvGraphicFramePr>
        <p:xfrm>
          <a:off x="4284663" y="1773238"/>
          <a:ext cx="4648200" cy="2284412"/>
        </p:xfrm>
        <a:graphic>
          <a:graphicData uri="http://schemas.openxmlformats.org/presentationml/2006/ole">
            <mc:AlternateContent xmlns:mc="http://schemas.openxmlformats.org/markup-compatibility/2006">
              <mc:Choice xmlns:v="urn:schemas-microsoft-com:vml" Requires="v">
                <p:oleObj spid="_x0000_s102424" name="Visio" r:id="rId4" imgW="2443277" imgH="1199998" progId="Visio.Drawing.11">
                  <p:embed/>
                </p:oleObj>
              </mc:Choice>
              <mc:Fallback>
                <p:oleObj name="Visio" r:id="rId4" imgW="2443277" imgH="1199998" progId="Visio.Drawing.11">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84663" y="1773238"/>
                        <a:ext cx="4648200" cy="2284412"/>
                      </a:xfrm>
                      <a:prstGeom prst="rect">
                        <a:avLst/>
                      </a:prstGeom>
                      <a:solidFill>
                        <a:srgbClr val="FFFFFF"/>
                      </a:solidFill>
                      <a:ln w="57150" cmpd="thickThin">
                        <a:solidFill>
                          <a:srgbClr val="FF33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2405" name="Text Box 5"/>
          <p:cNvSpPr txBox="1">
            <a:spLocks noChangeArrowheads="1"/>
          </p:cNvSpPr>
          <p:nvPr/>
        </p:nvSpPr>
        <p:spPr bwMode="auto">
          <a:xfrm>
            <a:off x="0" y="1773238"/>
            <a:ext cx="4284663"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a:t>解：输出端的逻辑式为</a:t>
            </a:r>
          </a:p>
        </p:txBody>
      </p:sp>
      <p:graphicFrame>
        <p:nvGraphicFramePr>
          <p:cNvPr id="102407" name="Object 7"/>
          <p:cNvGraphicFramePr>
            <a:graphicFrameLocks noChangeAspect="1"/>
          </p:cNvGraphicFramePr>
          <p:nvPr/>
        </p:nvGraphicFramePr>
        <p:xfrm>
          <a:off x="827088" y="2309813"/>
          <a:ext cx="2376487" cy="560387"/>
        </p:xfrm>
        <a:graphic>
          <a:graphicData uri="http://schemas.openxmlformats.org/presentationml/2006/ole">
            <mc:AlternateContent xmlns:mc="http://schemas.openxmlformats.org/markup-compatibility/2006">
              <mc:Choice xmlns:v="urn:schemas-microsoft-com:vml" Requires="v">
                <p:oleObj spid="_x0000_s102425" name="Equation" r:id="rId6" imgW="863280" imgH="203040" progId="Equation.3">
                  <p:embed/>
                </p:oleObj>
              </mc:Choice>
              <mc:Fallback>
                <p:oleObj name="Equation" r:id="rId6" imgW="863280" imgH="203040" progId="Equation.3">
                  <p:embed/>
                  <p:pic>
                    <p:nvPicPr>
                      <p:cNvPr id="0" name="Object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27088" y="2309813"/>
                        <a:ext cx="2376487" cy="560387"/>
                      </a:xfrm>
                      <a:prstGeom prst="rect">
                        <a:avLst/>
                      </a:prstGeom>
                      <a:solidFill>
                        <a:srgbClr val="FFFFFF"/>
                      </a:solidFill>
                      <a:ln w="57150" cmpd="thickThin">
                        <a:solidFill>
                          <a:srgbClr val="FF3399"/>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2408" name="Text Box 8"/>
          <p:cNvSpPr txBox="1">
            <a:spLocks noChangeArrowheads="1"/>
          </p:cNvSpPr>
          <p:nvPr/>
        </p:nvSpPr>
        <p:spPr bwMode="auto">
          <a:xfrm>
            <a:off x="250825" y="2924175"/>
            <a:ext cx="31242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a:t>当</a:t>
            </a:r>
            <a:r>
              <a:rPr lang="en-US" altLang="zh-CN"/>
              <a:t>B</a:t>
            </a:r>
            <a:r>
              <a:rPr lang="zh-CN" altLang="en-US"/>
              <a:t>＝</a:t>
            </a:r>
            <a:r>
              <a:rPr lang="en-US" altLang="zh-CN"/>
              <a:t>C</a:t>
            </a:r>
            <a:r>
              <a:rPr lang="zh-CN" altLang="en-US"/>
              <a:t>＝</a:t>
            </a:r>
            <a:r>
              <a:rPr lang="en-US" altLang="zh-CN"/>
              <a:t>1</a:t>
            </a:r>
            <a:r>
              <a:rPr lang="zh-CN" altLang="en-US"/>
              <a:t>时，</a:t>
            </a:r>
          </a:p>
        </p:txBody>
      </p:sp>
      <p:graphicFrame>
        <p:nvGraphicFramePr>
          <p:cNvPr id="102409" name="Object 9"/>
          <p:cNvGraphicFramePr>
            <a:graphicFrameLocks noChangeAspect="1"/>
          </p:cNvGraphicFramePr>
          <p:nvPr/>
        </p:nvGraphicFramePr>
        <p:xfrm>
          <a:off x="1187450" y="3500438"/>
          <a:ext cx="1871663" cy="549275"/>
        </p:xfrm>
        <a:graphic>
          <a:graphicData uri="http://schemas.openxmlformats.org/presentationml/2006/ole">
            <mc:AlternateContent xmlns:mc="http://schemas.openxmlformats.org/markup-compatibility/2006">
              <mc:Choice xmlns:v="urn:schemas-microsoft-com:vml" Requires="v">
                <p:oleObj spid="_x0000_s102426" name="Equation" r:id="rId8" imgW="647640" imgH="190440" progId="Equation.3">
                  <p:embed/>
                </p:oleObj>
              </mc:Choice>
              <mc:Fallback>
                <p:oleObj name="Equation" r:id="rId8" imgW="647640" imgH="190440" progId="Equation.3">
                  <p:embed/>
                  <p:pic>
                    <p:nvPicPr>
                      <p:cNvPr id="0" name="Object 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87450" y="3500438"/>
                        <a:ext cx="1871663" cy="549275"/>
                      </a:xfrm>
                      <a:prstGeom prst="rect">
                        <a:avLst/>
                      </a:prstGeom>
                      <a:solidFill>
                        <a:srgbClr val="FFFFFF"/>
                      </a:solidFill>
                      <a:ln w="57150" cmpd="thickThin">
                        <a:solidFill>
                          <a:srgbClr val="FF3399"/>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2410" name="Text Box 10"/>
          <p:cNvSpPr txBox="1">
            <a:spLocks noChangeArrowheads="1"/>
          </p:cNvSpPr>
          <p:nvPr/>
        </p:nvSpPr>
        <p:spPr bwMode="auto">
          <a:xfrm>
            <a:off x="250825" y="4076700"/>
            <a:ext cx="5761038"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a:t>故此电路存在竞争－冒险现象。</a:t>
            </a:r>
          </a:p>
        </p:txBody>
      </p:sp>
      <p:sp>
        <p:nvSpPr>
          <p:cNvPr id="102411" name="Text Box 11"/>
          <p:cNvSpPr txBox="1">
            <a:spLocks noChangeArrowheads="1"/>
          </p:cNvSpPr>
          <p:nvPr/>
        </p:nvSpPr>
        <p:spPr bwMode="auto">
          <a:xfrm>
            <a:off x="179388" y="4581525"/>
            <a:ext cx="48768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a:t>若将上述逻辑式改为</a:t>
            </a:r>
          </a:p>
        </p:txBody>
      </p:sp>
      <p:graphicFrame>
        <p:nvGraphicFramePr>
          <p:cNvPr id="102412" name="Object 12"/>
          <p:cNvGraphicFramePr>
            <a:graphicFrameLocks noChangeAspect="1"/>
          </p:cNvGraphicFramePr>
          <p:nvPr/>
        </p:nvGraphicFramePr>
        <p:xfrm>
          <a:off x="3851275" y="4868863"/>
          <a:ext cx="3168650" cy="531812"/>
        </p:xfrm>
        <a:graphic>
          <a:graphicData uri="http://schemas.openxmlformats.org/presentationml/2006/ole">
            <mc:AlternateContent xmlns:mc="http://schemas.openxmlformats.org/markup-compatibility/2006">
              <mc:Choice xmlns:v="urn:schemas-microsoft-com:vml" Requires="v">
                <p:oleObj spid="_x0000_s102427" name="Equation" r:id="rId10" imgW="1206360" imgH="203040" progId="Equation.3">
                  <p:embed/>
                </p:oleObj>
              </mc:Choice>
              <mc:Fallback>
                <p:oleObj name="Equation" r:id="rId10" imgW="1206360" imgH="203040" progId="Equation.3">
                  <p:embed/>
                  <p:pic>
                    <p:nvPicPr>
                      <p:cNvPr id="0" name="Object 1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851275" y="4868863"/>
                        <a:ext cx="3168650" cy="531812"/>
                      </a:xfrm>
                      <a:prstGeom prst="rect">
                        <a:avLst/>
                      </a:prstGeom>
                      <a:solidFill>
                        <a:srgbClr val="FFFFFF"/>
                      </a:solidFill>
                      <a:ln w="57150" cmpd="thickThin">
                        <a:solidFill>
                          <a:srgbClr val="FF3399"/>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2413" name="Text Box 13"/>
          <p:cNvSpPr txBox="1">
            <a:spLocks noChangeArrowheads="1"/>
          </p:cNvSpPr>
          <p:nvPr/>
        </p:nvSpPr>
        <p:spPr bwMode="auto">
          <a:xfrm>
            <a:off x="250825" y="5445125"/>
            <a:ext cx="6769100"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a:t>则当</a:t>
            </a:r>
            <a:r>
              <a:rPr lang="en-US" altLang="zh-CN"/>
              <a:t>B</a:t>
            </a:r>
            <a:r>
              <a:rPr lang="zh-CN" altLang="en-US"/>
              <a:t>＝</a:t>
            </a:r>
            <a:r>
              <a:rPr lang="en-US" altLang="zh-CN"/>
              <a:t>C</a:t>
            </a:r>
            <a:r>
              <a:rPr lang="zh-CN" altLang="en-US"/>
              <a:t>＝</a:t>
            </a:r>
            <a:r>
              <a:rPr lang="en-US" altLang="zh-CN"/>
              <a:t>1</a:t>
            </a:r>
            <a:r>
              <a:rPr lang="zh-CN" altLang="en-US"/>
              <a:t>时，无论</a:t>
            </a:r>
            <a:r>
              <a:rPr lang="en-US" altLang="zh-CN"/>
              <a:t>A </a:t>
            </a:r>
            <a:r>
              <a:rPr lang="zh-CN" altLang="en-US"/>
              <a:t>如何变化，</a:t>
            </a:r>
            <a:r>
              <a:rPr lang="en-US" altLang="zh-CN"/>
              <a:t>Y</a:t>
            </a:r>
            <a:r>
              <a:rPr lang="zh-CN" altLang="en-US"/>
              <a:t>＝</a:t>
            </a:r>
            <a:r>
              <a:rPr lang="en-US" altLang="zh-CN"/>
              <a:t>1.A</a:t>
            </a:r>
            <a:r>
              <a:rPr lang="zh-CN" altLang="en-US"/>
              <a:t>的状态不会再引起竞争－冒险现象。</a:t>
            </a:r>
          </a:p>
        </p:txBody>
      </p:sp>
      <p:sp>
        <p:nvSpPr>
          <p:cNvPr id="102415" name="Rectangle 15"/>
          <p:cNvSpPr>
            <a:spLocks noChangeArrowheads="1"/>
          </p:cNvSpPr>
          <p:nvPr/>
        </p:nvSpPr>
        <p:spPr bwMode="auto">
          <a:xfrm>
            <a:off x="0" y="0"/>
            <a:ext cx="8229600" cy="504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altLang="zh-CN" sz="3200" u="sng">
                <a:solidFill>
                  <a:schemeClr val="tx1"/>
                </a:solidFill>
                <a:effectLst>
                  <a:outerShdw blurRad="38100" dist="38100" dir="2700000" algn="tl">
                    <a:srgbClr val="FFFFFF"/>
                  </a:outerShdw>
                </a:effectLst>
              </a:rPr>
              <a:t>4.4.3 </a:t>
            </a:r>
            <a:r>
              <a:rPr lang="zh-CN" altLang="en-US" sz="3200" u="sng">
                <a:solidFill>
                  <a:schemeClr val="tx1"/>
                </a:solidFill>
                <a:effectLst>
                  <a:outerShdw blurRad="38100" dist="38100" dir="2700000" algn="tl">
                    <a:srgbClr val="FFFFFF"/>
                  </a:outerShdw>
                </a:effectLst>
              </a:rPr>
              <a:t>消除竞争－冒险现象的方法</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02402"/>
                                        </p:tgtEl>
                                        <p:attrNameLst>
                                          <p:attrName>style.visibility</p:attrName>
                                        </p:attrNameLst>
                                      </p:cBhvr>
                                      <p:to>
                                        <p:strVal val="visible"/>
                                      </p:to>
                                    </p:set>
                                    <p:animEffect transition="in" filter="box(in)">
                                      <p:cBhvr>
                                        <p:cTn id="7" dur="1000"/>
                                        <p:tgtEl>
                                          <p:spTgt spid="10240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102404"/>
                                        </p:tgtEl>
                                        <p:attrNameLst>
                                          <p:attrName>style.visibility</p:attrName>
                                        </p:attrNameLst>
                                      </p:cBhvr>
                                      <p:to>
                                        <p:strVal val="visible"/>
                                      </p:to>
                                    </p:set>
                                    <p:animEffect transition="in" filter="dissolve">
                                      <p:cBhvr>
                                        <p:cTn id="12" dur="1000"/>
                                        <p:tgtEl>
                                          <p:spTgt spid="10240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02405"/>
                                        </p:tgtEl>
                                        <p:attrNameLst>
                                          <p:attrName>style.visibility</p:attrName>
                                        </p:attrNameLst>
                                      </p:cBhvr>
                                      <p:to>
                                        <p:strVal val="visible"/>
                                      </p:to>
                                    </p:set>
                                    <p:animEffect transition="in" filter="wipe(left)">
                                      <p:cBhvr>
                                        <p:cTn id="17" dur="1000"/>
                                        <p:tgtEl>
                                          <p:spTgt spid="102405"/>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nodeType="clickEffect">
                                  <p:stCondLst>
                                    <p:cond delay="0"/>
                                  </p:stCondLst>
                                  <p:childTnLst>
                                    <p:set>
                                      <p:cBhvr>
                                        <p:cTn id="21" dur="1" fill="hold">
                                          <p:stCondLst>
                                            <p:cond delay="0"/>
                                          </p:stCondLst>
                                        </p:cTn>
                                        <p:tgtEl>
                                          <p:spTgt spid="102407"/>
                                        </p:tgtEl>
                                        <p:attrNameLst>
                                          <p:attrName>style.visibility</p:attrName>
                                        </p:attrNameLst>
                                      </p:cBhvr>
                                      <p:to>
                                        <p:strVal val="visible"/>
                                      </p:to>
                                    </p:set>
                                    <p:animEffect transition="in" filter="fade">
                                      <p:cBhvr>
                                        <p:cTn id="22" dur="1000"/>
                                        <p:tgtEl>
                                          <p:spTgt spid="102407"/>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4" presetClass="entr" presetSubtype="16" fill="hold" grpId="0" nodeType="clickEffect">
                                  <p:stCondLst>
                                    <p:cond delay="0"/>
                                  </p:stCondLst>
                                  <p:childTnLst>
                                    <p:set>
                                      <p:cBhvr>
                                        <p:cTn id="26" dur="1" fill="hold">
                                          <p:stCondLst>
                                            <p:cond delay="0"/>
                                          </p:stCondLst>
                                        </p:cTn>
                                        <p:tgtEl>
                                          <p:spTgt spid="102408"/>
                                        </p:tgtEl>
                                        <p:attrNameLst>
                                          <p:attrName>style.visibility</p:attrName>
                                        </p:attrNameLst>
                                      </p:cBhvr>
                                      <p:to>
                                        <p:strVal val="visible"/>
                                      </p:to>
                                    </p:set>
                                    <p:animEffect transition="in" filter="box(in)">
                                      <p:cBhvr>
                                        <p:cTn id="27" dur="1000"/>
                                        <p:tgtEl>
                                          <p:spTgt spid="102408"/>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0" presetClass="entr" presetSubtype="0" fill="hold" nodeType="clickEffect">
                                  <p:stCondLst>
                                    <p:cond delay="0"/>
                                  </p:stCondLst>
                                  <p:childTnLst>
                                    <p:set>
                                      <p:cBhvr>
                                        <p:cTn id="31" dur="1" fill="hold">
                                          <p:stCondLst>
                                            <p:cond delay="0"/>
                                          </p:stCondLst>
                                        </p:cTn>
                                        <p:tgtEl>
                                          <p:spTgt spid="102409"/>
                                        </p:tgtEl>
                                        <p:attrNameLst>
                                          <p:attrName>style.visibility</p:attrName>
                                        </p:attrNameLst>
                                      </p:cBhvr>
                                      <p:to>
                                        <p:strVal val="visible"/>
                                      </p:to>
                                    </p:set>
                                    <p:animEffect transition="in" filter="fade">
                                      <p:cBhvr>
                                        <p:cTn id="32" dur="1000"/>
                                        <p:tgtEl>
                                          <p:spTgt spid="102409"/>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3" presetClass="entr" presetSubtype="272" fill="hold" grpId="0" nodeType="clickEffect">
                                  <p:stCondLst>
                                    <p:cond delay="0"/>
                                  </p:stCondLst>
                                  <p:childTnLst>
                                    <p:set>
                                      <p:cBhvr>
                                        <p:cTn id="36" dur="1" fill="hold">
                                          <p:stCondLst>
                                            <p:cond delay="0"/>
                                          </p:stCondLst>
                                        </p:cTn>
                                        <p:tgtEl>
                                          <p:spTgt spid="102410"/>
                                        </p:tgtEl>
                                        <p:attrNameLst>
                                          <p:attrName>style.visibility</p:attrName>
                                        </p:attrNameLst>
                                      </p:cBhvr>
                                      <p:to>
                                        <p:strVal val="visible"/>
                                      </p:to>
                                    </p:set>
                                    <p:anim calcmode="lin" valueType="num">
                                      <p:cBhvr>
                                        <p:cTn id="37" dur="1000" fill="hold"/>
                                        <p:tgtEl>
                                          <p:spTgt spid="102410"/>
                                        </p:tgtEl>
                                        <p:attrNameLst>
                                          <p:attrName>ppt_w</p:attrName>
                                        </p:attrNameLst>
                                      </p:cBhvr>
                                      <p:tavLst>
                                        <p:tav tm="0">
                                          <p:val>
                                            <p:strVal val="2/3*#ppt_w"/>
                                          </p:val>
                                        </p:tav>
                                        <p:tav tm="100000">
                                          <p:val>
                                            <p:strVal val="#ppt_w"/>
                                          </p:val>
                                        </p:tav>
                                      </p:tavLst>
                                    </p:anim>
                                    <p:anim calcmode="lin" valueType="num">
                                      <p:cBhvr>
                                        <p:cTn id="38" dur="1000" fill="hold"/>
                                        <p:tgtEl>
                                          <p:spTgt spid="102410"/>
                                        </p:tgtEl>
                                        <p:attrNameLst>
                                          <p:attrName>ppt_h</p:attrName>
                                        </p:attrNameLst>
                                      </p:cBhvr>
                                      <p:tavLst>
                                        <p:tav tm="0">
                                          <p:val>
                                            <p:strVal val="2/3*#ppt_h"/>
                                          </p:val>
                                        </p:tav>
                                        <p:tav tm="100000">
                                          <p:val>
                                            <p:strVal val="#ppt_h"/>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102411"/>
                                        </p:tgtEl>
                                        <p:attrNameLst>
                                          <p:attrName>style.visibility</p:attrName>
                                        </p:attrNameLst>
                                      </p:cBhvr>
                                      <p:to>
                                        <p:strVal val="visible"/>
                                      </p:to>
                                    </p:set>
                                    <p:animEffect transition="in" filter="wipe(left)">
                                      <p:cBhvr>
                                        <p:cTn id="43" dur="1000"/>
                                        <p:tgtEl>
                                          <p:spTgt spid="102411"/>
                                        </p:tgtEl>
                                      </p:cBhvr>
                                    </p:animEffect>
                                  </p:childTnLst>
                                </p:cTn>
                              </p:par>
                            </p:childTnLst>
                          </p:cTn>
                        </p:par>
                      </p:childTnLst>
                    </p:cTn>
                  </p:par>
                  <p:par>
                    <p:cTn id="44" fill="hold" nodeType="clickPar">
                      <p:stCondLst>
                        <p:cond delay="indefinite"/>
                      </p:stCondLst>
                      <p:childTnLst>
                        <p:par>
                          <p:cTn id="45" fill="hold" nodeType="withGroup">
                            <p:stCondLst>
                              <p:cond delay="0"/>
                            </p:stCondLst>
                            <p:childTnLst>
                              <p:par>
                                <p:cTn id="46" presetID="10" presetClass="entr" presetSubtype="0" fill="hold" nodeType="clickEffect">
                                  <p:stCondLst>
                                    <p:cond delay="0"/>
                                  </p:stCondLst>
                                  <p:childTnLst>
                                    <p:set>
                                      <p:cBhvr>
                                        <p:cTn id="47" dur="1" fill="hold">
                                          <p:stCondLst>
                                            <p:cond delay="0"/>
                                          </p:stCondLst>
                                        </p:cTn>
                                        <p:tgtEl>
                                          <p:spTgt spid="102412"/>
                                        </p:tgtEl>
                                        <p:attrNameLst>
                                          <p:attrName>style.visibility</p:attrName>
                                        </p:attrNameLst>
                                      </p:cBhvr>
                                      <p:to>
                                        <p:strVal val="visible"/>
                                      </p:to>
                                    </p:set>
                                    <p:animEffect transition="in" filter="fade">
                                      <p:cBhvr>
                                        <p:cTn id="48" dur="1000"/>
                                        <p:tgtEl>
                                          <p:spTgt spid="102412"/>
                                        </p:tgtEl>
                                      </p:cBhvr>
                                    </p:animEffect>
                                  </p:childTnLst>
                                </p:cTn>
                              </p:par>
                            </p:childTnLst>
                          </p:cTn>
                        </p:par>
                      </p:childTnLst>
                    </p:cTn>
                  </p:par>
                  <p:par>
                    <p:cTn id="49" fill="hold" nodeType="clickPar">
                      <p:stCondLst>
                        <p:cond delay="indefinite"/>
                      </p:stCondLst>
                      <p:childTnLst>
                        <p:par>
                          <p:cTn id="50" fill="hold" nodeType="withGroup">
                            <p:stCondLst>
                              <p:cond delay="0"/>
                            </p:stCondLst>
                            <p:childTnLst>
                              <p:par>
                                <p:cTn id="51" presetID="16" presetClass="entr" presetSubtype="26" fill="hold" grpId="0" nodeType="clickEffect">
                                  <p:stCondLst>
                                    <p:cond delay="0"/>
                                  </p:stCondLst>
                                  <p:childTnLst>
                                    <p:set>
                                      <p:cBhvr>
                                        <p:cTn id="52" dur="1" fill="hold">
                                          <p:stCondLst>
                                            <p:cond delay="0"/>
                                          </p:stCondLst>
                                        </p:cTn>
                                        <p:tgtEl>
                                          <p:spTgt spid="102413"/>
                                        </p:tgtEl>
                                        <p:attrNameLst>
                                          <p:attrName>style.visibility</p:attrName>
                                        </p:attrNameLst>
                                      </p:cBhvr>
                                      <p:to>
                                        <p:strVal val="visible"/>
                                      </p:to>
                                    </p:set>
                                    <p:animEffect transition="in" filter="barn(inHorizontal)">
                                      <p:cBhvr>
                                        <p:cTn id="53" dur="1000"/>
                                        <p:tgtEl>
                                          <p:spTgt spid="1024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02" grpId="0" autoUpdateAnimBg="0"/>
      <p:bldP spid="102405" grpId="0" autoUpdateAnimBg="0"/>
      <p:bldP spid="102408" grpId="0" autoUpdateAnimBg="0"/>
      <p:bldP spid="102410" grpId="0" autoUpdateAnimBg="0"/>
      <p:bldP spid="102411" grpId="0" autoUpdateAnimBg="0"/>
      <p:bldP spid="102413" grpId="0" autoUpdateAnimBg="0"/>
    </p:bldLst>
  </p:timing>
</p:sld>
</file>

<file path=ppt/slides/slide11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3426" name="Rectangle 2"/>
          <p:cNvSpPr>
            <a:spLocks noGrp="1" noChangeArrowheads="1"/>
          </p:cNvSpPr>
          <p:nvPr>
            <p:ph type="title"/>
          </p:nvPr>
        </p:nvSpPr>
        <p:spPr>
          <a:xfrm>
            <a:off x="395288" y="549275"/>
            <a:ext cx="7785100" cy="608013"/>
          </a:xfrm>
        </p:spPr>
        <p:txBody>
          <a:bodyPr/>
          <a:lstStyle/>
          <a:p>
            <a:pPr algn="l"/>
            <a:r>
              <a:rPr lang="zh-CN" altLang="en-US" sz="2800" b="1">
                <a:solidFill>
                  <a:srgbClr val="FFFFFF"/>
                </a:solidFill>
                <a:ea typeface="楷体_GB2312" pitchFamily="49" charset="-122"/>
              </a:rPr>
              <a:t>则消除由</a:t>
            </a:r>
            <a:r>
              <a:rPr lang="en-US" altLang="zh-CN" sz="2800" b="1">
                <a:solidFill>
                  <a:srgbClr val="FFFFFF"/>
                </a:solidFill>
                <a:ea typeface="楷体_GB2312" pitchFamily="49" charset="-122"/>
              </a:rPr>
              <a:t>A</a:t>
            </a:r>
            <a:r>
              <a:rPr lang="zh-CN" altLang="en-US" sz="2800" b="1">
                <a:solidFill>
                  <a:srgbClr val="FFFFFF"/>
                </a:solidFill>
                <a:ea typeface="楷体_GB2312" pitchFamily="49" charset="-122"/>
              </a:rPr>
              <a:t>带来的竞争－冒险的如图</a:t>
            </a:r>
            <a:r>
              <a:rPr lang="en-US" altLang="zh-CN" sz="2800" b="1">
                <a:solidFill>
                  <a:srgbClr val="FFFFFF"/>
                </a:solidFill>
                <a:ea typeface="楷体_GB2312" pitchFamily="49" charset="-122"/>
              </a:rPr>
              <a:t>4.4.3</a:t>
            </a:r>
            <a:r>
              <a:rPr lang="zh-CN" altLang="en-US" sz="2800" b="1">
                <a:solidFill>
                  <a:srgbClr val="FFFFFF"/>
                </a:solidFill>
                <a:ea typeface="楷体_GB2312" pitchFamily="49" charset="-122"/>
              </a:rPr>
              <a:t>所示</a:t>
            </a:r>
          </a:p>
        </p:txBody>
      </p:sp>
      <p:graphicFrame>
        <p:nvGraphicFramePr>
          <p:cNvPr id="103428" name="Object 4"/>
          <p:cNvGraphicFramePr>
            <a:graphicFrameLocks noChangeAspect="1"/>
          </p:cNvGraphicFramePr>
          <p:nvPr/>
        </p:nvGraphicFramePr>
        <p:xfrm>
          <a:off x="4140200" y="1341438"/>
          <a:ext cx="4679950" cy="3616325"/>
        </p:xfrm>
        <a:graphic>
          <a:graphicData uri="http://schemas.openxmlformats.org/presentationml/2006/ole">
            <mc:AlternateContent xmlns:mc="http://schemas.openxmlformats.org/markup-compatibility/2006">
              <mc:Choice xmlns:v="urn:schemas-microsoft-com:vml" Requires="v">
                <p:oleObj spid="_x0000_s103433" name="Visio" r:id="rId4" imgW="2443277" imgH="1771498" progId="Visio.Drawing.11">
                  <p:embed/>
                </p:oleObj>
              </mc:Choice>
              <mc:Fallback>
                <p:oleObj name="Visio" r:id="rId4" imgW="2443277" imgH="1771498" progId="Visio.Drawing.11">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r="6172"/>
                      <a:stretch>
                        <a:fillRect/>
                      </a:stretch>
                    </p:blipFill>
                    <p:spPr bwMode="auto">
                      <a:xfrm>
                        <a:off x="4140200" y="1341438"/>
                        <a:ext cx="4679950" cy="3616325"/>
                      </a:xfrm>
                      <a:prstGeom prst="rect">
                        <a:avLst/>
                      </a:prstGeom>
                      <a:solidFill>
                        <a:srgbClr val="FFFFFF"/>
                      </a:solidFill>
                      <a:ln w="57150" cmpd="thickThin">
                        <a:solidFill>
                          <a:srgbClr val="FF33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3429" name="Text Box 5"/>
          <p:cNvSpPr txBox="1">
            <a:spLocks noChangeArrowheads="1"/>
          </p:cNvSpPr>
          <p:nvPr/>
        </p:nvSpPr>
        <p:spPr bwMode="auto">
          <a:xfrm>
            <a:off x="381000" y="1143000"/>
            <a:ext cx="3470275" cy="4789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a:t>注</a:t>
            </a:r>
            <a:r>
              <a:rPr lang="en-US" altLang="zh-CN"/>
              <a:t>:</a:t>
            </a:r>
            <a:r>
              <a:rPr lang="zh-CN" altLang="en-US"/>
              <a:t>为了使电路所用器件最少，将逻辑函数化简，而为了消除竞争－冒险又要增加冗余项，这是一对矛盾。首先不考虑竞争－冒险，将逻辑函数化简，然后检查有否竞争－冒险现象，再用增加冗余项来消除它。</a:t>
            </a:r>
          </a:p>
        </p:txBody>
      </p:sp>
      <p:sp>
        <p:nvSpPr>
          <p:cNvPr id="103430" name="Rectangle 6"/>
          <p:cNvSpPr>
            <a:spLocks noChangeArrowheads="1"/>
          </p:cNvSpPr>
          <p:nvPr/>
        </p:nvSpPr>
        <p:spPr bwMode="auto">
          <a:xfrm>
            <a:off x="0" y="0"/>
            <a:ext cx="8229600" cy="504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altLang="zh-CN" sz="3200" u="sng">
                <a:solidFill>
                  <a:schemeClr val="tx1"/>
                </a:solidFill>
                <a:effectLst>
                  <a:outerShdw blurRad="38100" dist="38100" dir="2700000" algn="tl">
                    <a:srgbClr val="FFFFFF"/>
                  </a:outerShdw>
                </a:effectLst>
              </a:rPr>
              <a:t>4.4.3 </a:t>
            </a:r>
            <a:r>
              <a:rPr lang="zh-CN" altLang="en-US" sz="3200" u="sng">
                <a:solidFill>
                  <a:schemeClr val="tx1"/>
                </a:solidFill>
                <a:effectLst>
                  <a:outerShdw blurRad="38100" dist="38100" dir="2700000" algn="tl">
                    <a:srgbClr val="FFFFFF"/>
                  </a:outerShdw>
                </a:effectLst>
              </a:rPr>
              <a:t>消除竞争－冒险现象的方法</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3426"/>
                                        </p:tgtEl>
                                        <p:attrNameLst>
                                          <p:attrName>style.visibility</p:attrName>
                                        </p:attrNameLst>
                                      </p:cBhvr>
                                      <p:to>
                                        <p:strVal val="visible"/>
                                      </p:to>
                                    </p:set>
                                    <p:animEffect transition="in" filter="wipe(left)">
                                      <p:cBhvr>
                                        <p:cTn id="7" dur="1000"/>
                                        <p:tgtEl>
                                          <p:spTgt spid="10342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103428"/>
                                        </p:tgtEl>
                                        <p:attrNameLst>
                                          <p:attrName>style.visibility</p:attrName>
                                        </p:attrNameLst>
                                      </p:cBhvr>
                                      <p:to>
                                        <p:strVal val="visible"/>
                                      </p:to>
                                    </p:set>
                                    <p:animEffect transition="in" filter="dissolve">
                                      <p:cBhvr>
                                        <p:cTn id="12" dur="1000"/>
                                        <p:tgtEl>
                                          <p:spTgt spid="10342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0" presetClass="entr" presetSubtype="0" fill="hold" grpId="0" nodeType="clickEffect">
                                  <p:stCondLst>
                                    <p:cond delay="0"/>
                                  </p:stCondLst>
                                  <p:childTnLst>
                                    <p:set>
                                      <p:cBhvr>
                                        <p:cTn id="16" dur="1" fill="hold">
                                          <p:stCondLst>
                                            <p:cond delay="0"/>
                                          </p:stCondLst>
                                        </p:cTn>
                                        <p:tgtEl>
                                          <p:spTgt spid="103429"/>
                                        </p:tgtEl>
                                        <p:attrNameLst>
                                          <p:attrName>style.visibility</p:attrName>
                                        </p:attrNameLst>
                                      </p:cBhvr>
                                      <p:to>
                                        <p:strVal val="visible"/>
                                      </p:to>
                                    </p:set>
                                    <p:animEffect transition="in" filter="wedge">
                                      <p:cBhvr>
                                        <p:cTn id="17" dur="1000"/>
                                        <p:tgtEl>
                                          <p:spTgt spid="1034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426" grpId="0" autoUpdateAnimBg="0"/>
      <p:bldP spid="103429" grpId="0" autoUpdateAnimBg="0"/>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8" name="Rectangle 2"/>
          <p:cNvSpPr>
            <a:spLocks noGrp="1" noChangeArrowheads="1"/>
          </p:cNvSpPr>
          <p:nvPr>
            <p:ph type="title"/>
          </p:nvPr>
        </p:nvSpPr>
        <p:spPr>
          <a:xfrm>
            <a:off x="2555875" y="333375"/>
            <a:ext cx="4248150" cy="1143000"/>
          </a:xfrm>
          <a:solidFill>
            <a:schemeClr val="accent2"/>
          </a:solidFill>
          <a:ln w="57150" cmpd="thickThin">
            <a:solidFill>
              <a:schemeClr val="bg1"/>
            </a:solidFill>
            <a:miter lim="800000"/>
            <a:headEnd/>
            <a:tailEnd/>
          </a:ln>
        </p:spPr>
        <p:txBody>
          <a:bodyPr/>
          <a:lstStyle/>
          <a:p>
            <a:r>
              <a:rPr lang="zh-CN" altLang="en-US" sz="8000" b="1">
                <a:solidFill>
                  <a:srgbClr val="FF0000"/>
                </a:solidFill>
                <a:ea typeface="华文彩云" pitchFamily="2" charset="-122"/>
              </a:rPr>
              <a:t>作    业</a:t>
            </a:r>
          </a:p>
        </p:txBody>
      </p:sp>
      <p:sp>
        <p:nvSpPr>
          <p:cNvPr id="249860" name="Text Box 4"/>
          <p:cNvSpPr txBox="1">
            <a:spLocks noChangeArrowheads="1"/>
          </p:cNvSpPr>
          <p:nvPr/>
        </p:nvSpPr>
        <p:spPr bwMode="auto">
          <a:xfrm>
            <a:off x="1258888" y="2205038"/>
            <a:ext cx="6481762" cy="1673225"/>
          </a:xfrm>
          <a:prstGeom prst="rect">
            <a:avLst/>
          </a:prstGeom>
          <a:noFill/>
          <a:ln w="57150" cmpd="thickThin">
            <a:solidFill>
              <a:schemeClr val="bg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4000"/>
              <a:t>题</a:t>
            </a:r>
            <a:r>
              <a:rPr lang="en-US" altLang="zh-CN" sz="4000"/>
              <a:t>4.3  </a:t>
            </a:r>
            <a:r>
              <a:rPr lang="zh-CN" altLang="en-US" sz="4000"/>
              <a:t>题</a:t>
            </a:r>
            <a:r>
              <a:rPr lang="en-US" altLang="zh-CN" sz="4000"/>
              <a:t>4.10  </a:t>
            </a:r>
            <a:r>
              <a:rPr lang="zh-CN" altLang="en-US" sz="4000"/>
              <a:t>题</a:t>
            </a:r>
            <a:r>
              <a:rPr lang="en-US" altLang="zh-CN" sz="4000"/>
              <a:t>4.12   </a:t>
            </a:r>
            <a:r>
              <a:rPr lang="zh-CN" altLang="en-US" sz="4000"/>
              <a:t>题</a:t>
            </a:r>
            <a:r>
              <a:rPr lang="en-US" altLang="zh-CN" sz="4000"/>
              <a:t>4.16   </a:t>
            </a:r>
          </a:p>
          <a:p>
            <a:pPr>
              <a:spcBef>
                <a:spcPct val="50000"/>
              </a:spcBef>
            </a:pPr>
            <a:r>
              <a:rPr lang="zh-CN" altLang="en-US" sz="4000"/>
              <a:t>题</a:t>
            </a:r>
            <a:r>
              <a:rPr lang="en-US" altLang="zh-CN" sz="4000"/>
              <a:t>4.18  </a:t>
            </a:r>
            <a:r>
              <a:rPr lang="zh-CN" altLang="en-US" sz="4000"/>
              <a:t>题</a:t>
            </a:r>
            <a:r>
              <a:rPr lang="en-US" altLang="zh-CN" sz="4000"/>
              <a:t>4.19  </a:t>
            </a:r>
            <a:r>
              <a:rPr lang="zh-CN" altLang="en-US" sz="4000"/>
              <a:t>题</a:t>
            </a:r>
            <a:r>
              <a:rPr lang="en-US" altLang="zh-CN" sz="4000"/>
              <a:t>4.22 </a:t>
            </a:r>
            <a:endParaRPr lang="en-US" altLang="zh-CN"/>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0" y="0"/>
            <a:ext cx="7129463" cy="476250"/>
          </a:xfrm>
        </p:spPr>
        <p:txBody>
          <a:bodyPr/>
          <a:lstStyle/>
          <a:p>
            <a:pPr algn="l"/>
            <a:r>
              <a:rPr lang="en-US" altLang="zh-CN" sz="3200" b="1" u="sng">
                <a:ea typeface="楷体_GB2312" pitchFamily="49" charset="-122"/>
              </a:rPr>
              <a:t>4.2.2 </a:t>
            </a:r>
            <a:r>
              <a:rPr lang="zh-CN" altLang="en-US" sz="3200" b="1" u="sng">
                <a:ea typeface="楷体_GB2312" pitchFamily="49" charset="-122"/>
              </a:rPr>
              <a:t>组合逻辑电路的设计方法</a:t>
            </a:r>
          </a:p>
        </p:txBody>
      </p:sp>
      <p:sp>
        <p:nvSpPr>
          <p:cNvPr id="49156" name="Text Box 4"/>
          <p:cNvSpPr txBox="1">
            <a:spLocks noChangeArrowheads="1"/>
          </p:cNvSpPr>
          <p:nvPr/>
        </p:nvSpPr>
        <p:spPr bwMode="auto">
          <a:xfrm>
            <a:off x="250825" y="765175"/>
            <a:ext cx="8713788"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dirty="0"/>
              <a:t>        </a:t>
            </a:r>
            <a:r>
              <a:rPr lang="zh-CN" altLang="en-US" dirty="0"/>
              <a:t>组合逻辑电路的设计就是根据给出的实际逻辑问题，求出实现这一逻辑功能的</a:t>
            </a:r>
            <a:r>
              <a:rPr lang="zh-CN" altLang="en-US" u="sng" dirty="0"/>
              <a:t>最简单</a:t>
            </a:r>
            <a:r>
              <a:rPr lang="zh-CN" altLang="en-US" dirty="0"/>
              <a:t>逻辑电路。</a:t>
            </a:r>
          </a:p>
        </p:txBody>
      </p:sp>
      <p:sp>
        <p:nvSpPr>
          <p:cNvPr id="49157" name="Text Box 5"/>
          <p:cNvSpPr txBox="1">
            <a:spLocks noChangeArrowheads="1"/>
          </p:cNvSpPr>
          <p:nvPr/>
        </p:nvSpPr>
        <p:spPr bwMode="auto">
          <a:xfrm>
            <a:off x="250825" y="1700213"/>
            <a:ext cx="8713788"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dirty="0"/>
              <a:t>        </a:t>
            </a:r>
            <a:r>
              <a:rPr lang="zh-CN" altLang="en-US" dirty="0"/>
              <a:t>所谓的最简就是指实现的电路所用的器件数最少、器件的种类最少、器件之间的连线也最少。</a:t>
            </a:r>
          </a:p>
        </p:txBody>
      </p:sp>
      <p:sp>
        <p:nvSpPr>
          <p:cNvPr id="49158" name="Text Box 6"/>
          <p:cNvSpPr txBox="1">
            <a:spLocks noChangeArrowheads="1"/>
          </p:cNvSpPr>
          <p:nvPr/>
        </p:nvSpPr>
        <p:spPr bwMode="auto">
          <a:xfrm>
            <a:off x="250825" y="2636838"/>
            <a:ext cx="1728788"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u="sng">
                <a:solidFill>
                  <a:schemeClr val="tx2"/>
                </a:solidFill>
              </a:rPr>
              <a:t>其步骤为</a:t>
            </a:r>
          </a:p>
        </p:txBody>
      </p:sp>
      <p:sp>
        <p:nvSpPr>
          <p:cNvPr id="49159" name="Text Box 7"/>
          <p:cNvSpPr txBox="1">
            <a:spLocks noChangeArrowheads="1"/>
          </p:cNvSpPr>
          <p:nvPr/>
        </p:nvSpPr>
        <p:spPr bwMode="auto">
          <a:xfrm>
            <a:off x="250825" y="3068638"/>
            <a:ext cx="3960813"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u="sng" dirty="0"/>
              <a:t>一、 进行逻辑抽象</a:t>
            </a:r>
          </a:p>
        </p:txBody>
      </p:sp>
      <p:sp>
        <p:nvSpPr>
          <p:cNvPr id="49160" name="Text Box 8"/>
          <p:cNvSpPr txBox="1">
            <a:spLocks noChangeArrowheads="1"/>
          </p:cNvSpPr>
          <p:nvPr/>
        </p:nvSpPr>
        <p:spPr bwMode="auto">
          <a:xfrm>
            <a:off x="250825" y="4076700"/>
            <a:ext cx="8353425"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dirty="0"/>
              <a:t>1. </a:t>
            </a:r>
            <a:r>
              <a:rPr lang="zh-CN" altLang="en-US" dirty="0"/>
              <a:t>分析事件的逻辑因果关系，确定输入变量和输出变量；</a:t>
            </a:r>
          </a:p>
        </p:txBody>
      </p:sp>
      <p:sp>
        <p:nvSpPr>
          <p:cNvPr id="49161" name="Text Box 9"/>
          <p:cNvSpPr txBox="1">
            <a:spLocks noChangeArrowheads="1"/>
          </p:cNvSpPr>
          <p:nvPr/>
        </p:nvSpPr>
        <p:spPr bwMode="auto">
          <a:xfrm>
            <a:off x="250825" y="5013325"/>
            <a:ext cx="7561263"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dirty="0"/>
              <a:t>2.</a:t>
            </a:r>
            <a:r>
              <a:rPr lang="zh-CN" altLang="en-US" dirty="0"/>
              <a:t>定义逻辑状态的含义，即逻辑状态的赋值；</a:t>
            </a:r>
          </a:p>
        </p:txBody>
      </p:sp>
      <p:sp>
        <p:nvSpPr>
          <p:cNvPr id="49162" name="Text Box 10"/>
          <p:cNvSpPr txBox="1">
            <a:spLocks noChangeArrowheads="1"/>
          </p:cNvSpPr>
          <p:nvPr/>
        </p:nvSpPr>
        <p:spPr bwMode="auto">
          <a:xfrm>
            <a:off x="250825" y="5516563"/>
            <a:ext cx="6335713"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dirty="0"/>
              <a:t>3.</a:t>
            </a:r>
            <a:r>
              <a:rPr lang="zh-CN" altLang="en-US" dirty="0"/>
              <a:t>根据给定的逻辑因果关系列出逻辑真值表。</a:t>
            </a:r>
          </a:p>
        </p:txBody>
      </p:sp>
      <p:sp>
        <p:nvSpPr>
          <p:cNvPr id="49164" name="Rectangle 12"/>
          <p:cNvSpPr>
            <a:spLocks noChangeArrowheads="1"/>
          </p:cNvSpPr>
          <p:nvPr/>
        </p:nvSpPr>
        <p:spPr bwMode="auto">
          <a:xfrm>
            <a:off x="250825" y="3573463"/>
            <a:ext cx="304165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50000"/>
              </a:spcBef>
            </a:pPr>
            <a:r>
              <a:rPr lang="zh-CN" altLang="en-US"/>
              <a:t>逻辑抽象的其步骤</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49154"/>
                                        </p:tgtEl>
                                        <p:attrNameLst>
                                          <p:attrName>style.visibility</p:attrName>
                                        </p:attrNameLst>
                                      </p:cBhvr>
                                      <p:to>
                                        <p:strVal val="visible"/>
                                      </p:to>
                                    </p:set>
                                    <p:anim calcmode="lin" valueType="num">
                                      <p:cBhvr>
                                        <p:cTn id="7" dur="1000" fill="hold"/>
                                        <p:tgtEl>
                                          <p:spTgt spid="49154"/>
                                        </p:tgtEl>
                                        <p:attrNameLst>
                                          <p:attrName>ppt_w</p:attrName>
                                        </p:attrNameLst>
                                      </p:cBhvr>
                                      <p:tavLst>
                                        <p:tav tm="0">
                                          <p:val>
                                            <p:fltVal val="0"/>
                                          </p:val>
                                        </p:tav>
                                        <p:tav tm="100000">
                                          <p:val>
                                            <p:strVal val="#ppt_w"/>
                                          </p:val>
                                        </p:tav>
                                      </p:tavLst>
                                    </p:anim>
                                    <p:anim calcmode="lin" valueType="num">
                                      <p:cBhvr>
                                        <p:cTn id="8" dur="1000" fill="hold"/>
                                        <p:tgtEl>
                                          <p:spTgt spid="49154"/>
                                        </p:tgtEl>
                                        <p:attrNameLst>
                                          <p:attrName>ppt_h</p:attrName>
                                        </p:attrNameLst>
                                      </p:cBhvr>
                                      <p:tavLst>
                                        <p:tav tm="0">
                                          <p:val>
                                            <p:fltVal val="0"/>
                                          </p:val>
                                        </p:tav>
                                        <p:tav tm="100000">
                                          <p:val>
                                            <p:strVal val="#ppt_h"/>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16" presetClass="entr" presetSubtype="21" fill="hold" grpId="0" nodeType="clickEffect">
                                  <p:stCondLst>
                                    <p:cond delay="0"/>
                                  </p:stCondLst>
                                  <p:childTnLst>
                                    <p:set>
                                      <p:cBhvr>
                                        <p:cTn id="12" dur="1" fill="hold">
                                          <p:stCondLst>
                                            <p:cond delay="0"/>
                                          </p:stCondLst>
                                        </p:cTn>
                                        <p:tgtEl>
                                          <p:spTgt spid="49156"/>
                                        </p:tgtEl>
                                        <p:attrNameLst>
                                          <p:attrName>style.visibility</p:attrName>
                                        </p:attrNameLst>
                                      </p:cBhvr>
                                      <p:to>
                                        <p:strVal val="visible"/>
                                      </p:to>
                                    </p:set>
                                    <p:animEffect transition="in" filter="barn(inVertical)">
                                      <p:cBhvr>
                                        <p:cTn id="13" dur="500"/>
                                        <p:tgtEl>
                                          <p:spTgt spid="49156"/>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16" presetClass="entr" presetSubtype="37" fill="hold" grpId="0" nodeType="clickEffect">
                                  <p:stCondLst>
                                    <p:cond delay="0"/>
                                  </p:stCondLst>
                                  <p:childTnLst>
                                    <p:set>
                                      <p:cBhvr>
                                        <p:cTn id="17" dur="1" fill="hold">
                                          <p:stCondLst>
                                            <p:cond delay="0"/>
                                          </p:stCondLst>
                                        </p:cTn>
                                        <p:tgtEl>
                                          <p:spTgt spid="49157"/>
                                        </p:tgtEl>
                                        <p:attrNameLst>
                                          <p:attrName>style.visibility</p:attrName>
                                        </p:attrNameLst>
                                      </p:cBhvr>
                                      <p:to>
                                        <p:strVal val="visible"/>
                                      </p:to>
                                    </p:set>
                                    <p:animEffect transition="in" filter="barn(outVertical)">
                                      <p:cBhvr>
                                        <p:cTn id="18" dur="500"/>
                                        <p:tgtEl>
                                          <p:spTgt spid="49157"/>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29" presetClass="entr" presetSubtype="0" fill="hold" grpId="0" nodeType="clickEffect">
                                  <p:stCondLst>
                                    <p:cond delay="0"/>
                                  </p:stCondLst>
                                  <p:childTnLst>
                                    <p:set>
                                      <p:cBhvr>
                                        <p:cTn id="22" dur="1" fill="hold">
                                          <p:stCondLst>
                                            <p:cond delay="0"/>
                                          </p:stCondLst>
                                        </p:cTn>
                                        <p:tgtEl>
                                          <p:spTgt spid="49158"/>
                                        </p:tgtEl>
                                        <p:attrNameLst>
                                          <p:attrName>style.visibility</p:attrName>
                                        </p:attrNameLst>
                                      </p:cBhvr>
                                      <p:to>
                                        <p:strVal val="visible"/>
                                      </p:to>
                                    </p:set>
                                    <p:anim calcmode="lin" valueType="num">
                                      <p:cBhvr>
                                        <p:cTn id="23" dur="1000" fill="hold"/>
                                        <p:tgtEl>
                                          <p:spTgt spid="49158"/>
                                        </p:tgtEl>
                                        <p:attrNameLst>
                                          <p:attrName>ppt_x</p:attrName>
                                        </p:attrNameLst>
                                      </p:cBhvr>
                                      <p:tavLst>
                                        <p:tav tm="0">
                                          <p:val>
                                            <p:strVal val="#ppt_x-.2"/>
                                          </p:val>
                                        </p:tav>
                                        <p:tav tm="100000">
                                          <p:val>
                                            <p:strVal val="#ppt_x"/>
                                          </p:val>
                                        </p:tav>
                                      </p:tavLst>
                                    </p:anim>
                                    <p:anim calcmode="lin" valueType="num">
                                      <p:cBhvr>
                                        <p:cTn id="24" dur="1000" fill="hold"/>
                                        <p:tgtEl>
                                          <p:spTgt spid="49158"/>
                                        </p:tgtEl>
                                        <p:attrNameLst>
                                          <p:attrName>ppt_y</p:attrName>
                                        </p:attrNameLst>
                                      </p:cBhvr>
                                      <p:tavLst>
                                        <p:tav tm="0">
                                          <p:val>
                                            <p:strVal val="#ppt_y"/>
                                          </p:val>
                                        </p:tav>
                                        <p:tav tm="100000">
                                          <p:val>
                                            <p:strVal val="#ppt_y"/>
                                          </p:val>
                                        </p:tav>
                                      </p:tavLst>
                                    </p:anim>
                                    <p:animEffect transition="in" filter="wipe(right)" prLst="gradientSize: 0.1">
                                      <p:cBhvr>
                                        <p:cTn id="25" dur="1000"/>
                                        <p:tgtEl>
                                          <p:spTgt spid="49158"/>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49159"/>
                                        </p:tgtEl>
                                        <p:attrNameLst>
                                          <p:attrName>style.visibility</p:attrName>
                                        </p:attrNameLst>
                                      </p:cBhvr>
                                      <p:to>
                                        <p:strVal val="visible"/>
                                      </p:to>
                                    </p:set>
                                    <p:animEffect transition="in" filter="wipe(left)">
                                      <p:cBhvr>
                                        <p:cTn id="30" dur="1000"/>
                                        <p:tgtEl>
                                          <p:spTgt spid="49159"/>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4" presetClass="entr" presetSubtype="16" fill="hold" grpId="0" nodeType="clickEffect">
                                  <p:stCondLst>
                                    <p:cond delay="0"/>
                                  </p:stCondLst>
                                  <p:childTnLst>
                                    <p:set>
                                      <p:cBhvr>
                                        <p:cTn id="34" dur="1" fill="hold">
                                          <p:stCondLst>
                                            <p:cond delay="0"/>
                                          </p:stCondLst>
                                        </p:cTn>
                                        <p:tgtEl>
                                          <p:spTgt spid="49164"/>
                                        </p:tgtEl>
                                        <p:attrNameLst>
                                          <p:attrName>style.visibility</p:attrName>
                                        </p:attrNameLst>
                                      </p:cBhvr>
                                      <p:to>
                                        <p:strVal val="visible"/>
                                      </p:to>
                                    </p:set>
                                    <p:animEffect transition="in" filter="box(in)">
                                      <p:cBhvr>
                                        <p:cTn id="35" dur="1000"/>
                                        <p:tgtEl>
                                          <p:spTgt spid="49164"/>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29" presetClass="entr" presetSubtype="0" fill="hold" grpId="0" nodeType="clickEffect">
                                  <p:stCondLst>
                                    <p:cond delay="0"/>
                                  </p:stCondLst>
                                  <p:childTnLst>
                                    <p:set>
                                      <p:cBhvr>
                                        <p:cTn id="39" dur="1" fill="hold">
                                          <p:stCondLst>
                                            <p:cond delay="0"/>
                                          </p:stCondLst>
                                        </p:cTn>
                                        <p:tgtEl>
                                          <p:spTgt spid="49160"/>
                                        </p:tgtEl>
                                        <p:attrNameLst>
                                          <p:attrName>style.visibility</p:attrName>
                                        </p:attrNameLst>
                                      </p:cBhvr>
                                      <p:to>
                                        <p:strVal val="visible"/>
                                      </p:to>
                                    </p:set>
                                    <p:anim calcmode="lin" valueType="num">
                                      <p:cBhvr>
                                        <p:cTn id="40" dur="1000" fill="hold"/>
                                        <p:tgtEl>
                                          <p:spTgt spid="49160"/>
                                        </p:tgtEl>
                                        <p:attrNameLst>
                                          <p:attrName>ppt_x</p:attrName>
                                        </p:attrNameLst>
                                      </p:cBhvr>
                                      <p:tavLst>
                                        <p:tav tm="0">
                                          <p:val>
                                            <p:strVal val="#ppt_x-.2"/>
                                          </p:val>
                                        </p:tav>
                                        <p:tav tm="100000">
                                          <p:val>
                                            <p:strVal val="#ppt_x"/>
                                          </p:val>
                                        </p:tav>
                                      </p:tavLst>
                                    </p:anim>
                                    <p:anim calcmode="lin" valueType="num">
                                      <p:cBhvr>
                                        <p:cTn id="41" dur="1000" fill="hold"/>
                                        <p:tgtEl>
                                          <p:spTgt spid="49160"/>
                                        </p:tgtEl>
                                        <p:attrNameLst>
                                          <p:attrName>ppt_y</p:attrName>
                                        </p:attrNameLst>
                                      </p:cBhvr>
                                      <p:tavLst>
                                        <p:tav tm="0">
                                          <p:val>
                                            <p:strVal val="#ppt_y"/>
                                          </p:val>
                                        </p:tav>
                                        <p:tav tm="100000">
                                          <p:val>
                                            <p:strVal val="#ppt_y"/>
                                          </p:val>
                                        </p:tav>
                                      </p:tavLst>
                                    </p:anim>
                                    <p:animEffect transition="in" filter="wipe(right)" prLst="gradientSize: 0.1">
                                      <p:cBhvr>
                                        <p:cTn id="42" dur="1000"/>
                                        <p:tgtEl>
                                          <p:spTgt spid="49160"/>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9" presetClass="entr" presetSubtype="0" fill="hold" grpId="0" nodeType="clickEffect">
                                  <p:stCondLst>
                                    <p:cond delay="0"/>
                                  </p:stCondLst>
                                  <p:childTnLst>
                                    <p:set>
                                      <p:cBhvr>
                                        <p:cTn id="46" dur="1" fill="hold">
                                          <p:stCondLst>
                                            <p:cond delay="0"/>
                                          </p:stCondLst>
                                        </p:cTn>
                                        <p:tgtEl>
                                          <p:spTgt spid="49161"/>
                                        </p:tgtEl>
                                        <p:attrNameLst>
                                          <p:attrName>style.visibility</p:attrName>
                                        </p:attrNameLst>
                                      </p:cBhvr>
                                      <p:to>
                                        <p:strVal val="visible"/>
                                      </p:to>
                                    </p:set>
                                    <p:anim calcmode="lin" valueType="num">
                                      <p:cBhvr>
                                        <p:cTn id="47" dur="1000" fill="hold"/>
                                        <p:tgtEl>
                                          <p:spTgt spid="49161"/>
                                        </p:tgtEl>
                                        <p:attrNameLst>
                                          <p:attrName>ppt_x</p:attrName>
                                        </p:attrNameLst>
                                      </p:cBhvr>
                                      <p:tavLst>
                                        <p:tav tm="0">
                                          <p:val>
                                            <p:strVal val="#ppt_x-.2"/>
                                          </p:val>
                                        </p:tav>
                                        <p:tav tm="100000">
                                          <p:val>
                                            <p:strVal val="#ppt_x"/>
                                          </p:val>
                                        </p:tav>
                                      </p:tavLst>
                                    </p:anim>
                                    <p:anim calcmode="lin" valueType="num">
                                      <p:cBhvr>
                                        <p:cTn id="48" dur="1000" fill="hold"/>
                                        <p:tgtEl>
                                          <p:spTgt spid="49161"/>
                                        </p:tgtEl>
                                        <p:attrNameLst>
                                          <p:attrName>ppt_y</p:attrName>
                                        </p:attrNameLst>
                                      </p:cBhvr>
                                      <p:tavLst>
                                        <p:tav tm="0">
                                          <p:val>
                                            <p:strVal val="#ppt_y"/>
                                          </p:val>
                                        </p:tav>
                                        <p:tav tm="100000">
                                          <p:val>
                                            <p:strVal val="#ppt_y"/>
                                          </p:val>
                                        </p:tav>
                                      </p:tavLst>
                                    </p:anim>
                                    <p:animEffect transition="in" filter="wipe(right)" prLst="gradientSize: 0.1">
                                      <p:cBhvr>
                                        <p:cTn id="49" dur="1000"/>
                                        <p:tgtEl>
                                          <p:spTgt spid="49161"/>
                                        </p:tgtEl>
                                      </p:cBhvr>
                                    </p:animEffect>
                                  </p:childTnLst>
                                </p:cTn>
                              </p:par>
                            </p:childTnLst>
                          </p:cTn>
                        </p:par>
                      </p:childTnLst>
                    </p:cTn>
                  </p:par>
                  <p:par>
                    <p:cTn id="50" fill="hold" nodeType="clickPar">
                      <p:stCondLst>
                        <p:cond delay="indefinite"/>
                      </p:stCondLst>
                      <p:childTnLst>
                        <p:par>
                          <p:cTn id="51" fill="hold" nodeType="withGroup">
                            <p:stCondLst>
                              <p:cond delay="0"/>
                            </p:stCondLst>
                            <p:childTnLst>
                              <p:par>
                                <p:cTn id="52" presetID="29" presetClass="entr" presetSubtype="0" fill="hold" grpId="0" nodeType="clickEffect">
                                  <p:stCondLst>
                                    <p:cond delay="0"/>
                                  </p:stCondLst>
                                  <p:childTnLst>
                                    <p:set>
                                      <p:cBhvr>
                                        <p:cTn id="53" dur="1" fill="hold">
                                          <p:stCondLst>
                                            <p:cond delay="0"/>
                                          </p:stCondLst>
                                        </p:cTn>
                                        <p:tgtEl>
                                          <p:spTgt spid="49162"/>
                                        </p:tgtEl>
                                        <p:attrNameLst>
                                          <p:attrName>style.visibility</p:attrName>
                                        </p:attrNameLst>
                                      </p:cBhvr>
                                      <p:to>
                                        <p:strVal val="visible"/>
                                      </p:to>
                                    </p:set>
                                    <p:anim calcmode="lin" valueType="num">
                                      <p:cBhvr>
                                        <p:cTn id="54" dur="1000" fill="hold"/>
                                        <p:tgtEl>
                                          <p:spTgt spid="49162"/>
                                        </p:tgtEl>
                                        <p:attrNameLst>
                                          <p:attrName>ppt_x</p:attrName>
                                        </p:attrNameLst>
                                      </p:cBhvr>
                                      <p:tavLst>
                                        <p:tav tm="0">
                                          <p:val>
                                            <p:strVal val="#ppt_x-.2"/>
                                          </p:val>
                                        </p:tav>
                                        <p:tav tm="100000">
                                          <p:val>
                                            <p:strVal val="#ppt_x"/>
                                          </p:val>
                                        </p:tav>
                                      </p:tavLst>
                                    </p:anim>
                                    <p:anim calcmode="lin" valueType="num">
                                      <p:cBhvr>
                                        <p:cTn id="55" dur="1000" fill="hold"/>
                                        <p:tgtEl>
                                          <p:spTgt spid="49162"/>
                                        </p:tgtEl>
                                        <p:attrNameLst>
                                          <p:attrName>ppt_y</p:attrName>
                                        </p:attrNameLst>
                                      </p:cBhvr>
                                      <p:tavLst>
                                        <p:tav tm="0">
                                          <p:val>
                                            <p:strVal val="#ppt_y"/>
                                          </p:val>
                                        </p:tav>
                                        <p:tav tm="100000">
                                          <p:val>
                                            <p:strVal val="#ppt_y"/>
                                          </p:val>
                                        </p:tav>
                                      </p:tavLst>
                                    </p:anim>
                                    <p:animEffect transition="in" filter="wipe(right)" prLst="gradientSize: 0.1">
                                      <p:cBhvr>
                                        <p:cTn id="56" dur="1000"/>
                                        <p:tgtEl>
                                          <p:spTgt spid="491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154" grpId="0" autoUpdateAnimBg="0"/>
      <p:bldP spid="49156" grpId="0" autoUpdateAnimBg="0"/>
      <p:bldP spid="49157" grpId="0" autoUpdateAnimBg="0"/>
      <p:bldP spid="49158" grpId="0" autoUpdateAnimBg="0"/>
      <p:bldP spid="49159" grpId="0" autoUpdateAnimBg="0"/>
      <p:bldP spid="49160" grpId="0" autoUpdateAnimBg="0"/>
      <p:bldP spid="49161" grpId="0" autoUpdateAnimBg="0"/>
      <p:bldP spid="49162" grpId="0" autoUpdateAnimBg="0"/>
      <p:bldP spid="4916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2"/>
          <p:cNvSpPr>
            <a:spLocks noGrp="1" noChangeArrowheads="1"/>
          </p:cNvSpPr>
          <p:nvPr>
            <p:ph type="title"/>
          </p:nvPr>
        </p:nvSpPr>
        <p:spPr>
          <a:xfrm>
            <a:off x="250825" y="836613"/>
            <a:ext cx="4537075" cy="503237"/>
          </a:xfrm>
        </p:spPr>
        <p:txBody>
          <a:bodyPr/>
          <a:lstStyle/>
          <a:p>
            <a:pPr algn="l"/>
            <a:r>
              <a:rPr lang="zh-CN" altLang="en-US" sz="2800" b="1" u="sng" dirty="0">
                <a:solidFill>
                  <a:srgbClr val="FFFFFF"/>
                </a:solidFill>
                <a:ea typeface="楷体_GB2312" pitchFamily="49" charset="-122"/>
              </a:rPr>
              <a:t>二 、写出逻辑函数式</a:t>
            </a:r>
          </a:p>
        </p:txBody>
      </p:sp>
      <p:sp>
        <p:nvSpPr>
          <p:cNvPr id="181253" name="Rectangle 5"/>
          <p:cNvSpPr>
            <a:spLocks noChangeArrowheads="1"/>
          </p:cNvSpPr>
          <p:nvPr/>
        </p:nvSpPr>
        <p:spPr bwMode="auto">
          <a:xfrm>
            <a:off x="250825" y="188913"/>
            <a:ext cx="7129463"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kumimoji="0" lang="en-US" altLang="zh-CN" sz="3200" u="sng">
                <a:solidFill>
                  <a:schemeClr val="tx2"/>
                </a:solidFill>
              </a:rPr>
              <a:t>4.2.2 </a:t>
            </a:r>
            <a:r>
              <a:rPr kumimoji="0" lang="zh-CN" altLang="en-US" sz="3200" u="sng">
                <a:solidFill>
                  <a:schemeClr val="tx2"/>
                </a:solidFill>
              </a:rPr>
              <a:t>组合逻辑电路的设计方法</a:t>
            </a:r>
          </a:p>
        </p:txBody>
      </p:sp>
      <p:sp>
        <p:nvSpPr>
          <p:cNvPr id="181254" name="Rectangle 6"/>
          <p:cNvSpPr>
            <a:spLocks noChangeArrowheads="1"/>
          </p:cNvSpPr>
          <p:nvPr/>
        </p:nvSpPr>
        <p:spPr bwMode="auto">
          <a:xfrm>
            <a:off x="304800" y="2420938"/>
            <a:ext cx="8443913" cy="576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kumimoji="0" lang="zh-CN" altLang="en-US" dirty="0"/>
              <a:t>根据对电路的具体要求和实际器件的资源情况而定。</a:t>
            </a:r>
          </a:p>
        </p:txBody>
      </p:sp>
      <p:sp>
        <p:nvSpPr>
          <p:cNvPr id="181255" name="Text Box 7"/>
          <p:cNvSpPr txBox="1">
            <a:spLocks noChangeArrowheads="1"/>
          </p:cNvSpPr>
          <p:nvPr/>
        </p:nvSpPr>
        <p:spPr bwMode="auto">
          <a:xfrm>
            <a:off x="395288" y="3502025"/>
            <a:ext cx="599122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dirty="0"/>
              <a:t>如与非－与非式，或非－或非式等。</a:t>
            </a:r>
          </a:p>
        </p:txBody>
      </p:sp>
      <p:sp>
        <p:nvSpPr>
          <p:cNvPr id="181256" name="Text Box 8"/>
          <p:cNvSpPr txBox="1">
            <a:spLocks noChangeArrowheads="1"/>
          </p:cNvSpPr>
          <p:nvPr/>
        </p:nvSpPr>
        <p:spPr bwMode="auto">
          <a:xfrm>
            <a:off x="250825" y="4149725"/>
            <a:ext cx="8686800"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u="sng" dirty="0"/>
              <a:t>五 、根据化简或变换后的逻辑函数式，画出逻辑电路的连接图。</a:t>
            </a:r>
          </a:p>
        </p:txBody>
      </p:sp>
      <p:sp>
        <p:nvSpPr>
          <p:cNvPr id="181257" name="Text Box 9"/>
          <p:cNvSpPr txBox="1">
            <a:spLocks noChangeArrowheads="1"/>
          </p:cNvSpPr>
          <p:nvPr/>
        </p:nvSpPr>
        <p:spPr bwMode="auto">
          <a:xfrm>
            <a:off x="323850" y="5229225"/>
            <a:ext cx="21336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u="sng" dirty="0"/>
              <a:t>六 工艺设计</a:t>
            </a:r>
          </a:p>
        </p:txBody>
      </p:sp>
      <p:sp>
        <p:nvSpPr>
          <p:cNvPr id="181258" name="Text Box 10"/>
          <p:cNvSpPr txBox="1">
            <a:spLocks noChangeArrowheads="1"/>
          </p:cNvSpPr>
          <p:nvPr/>
        </p:nvSpPr>
        <p:spPr bwMode="auto">
          <a:xfrm>
            <a:off x="468313" y="1412875"/>
            <a:ext cx="74168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dirty="0"/>
              <a:t>由得到的真值表写出输出变量的逻辑函数式。</a:t>
            </a:r>
          </a:p>
        </p:txBody>
      </p:sp>
      <p:sp>
        <p:nvSpPr>
          <p:cNvPr id="181259" name="Rectangle 11"/>
          <p:cNvSpPr>
            <a:spLocks noChangeArrowheads="1"/>
          </p:cNvSpPr>
          <p:nvPr/>
        </p:nvSpPr>
        <p:spPr bwMode="auto">
          <a:xfrm>
            <a:off x="250825" y="1917700"/>
            <a:ext cx="3560763"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0" lang="zh-CN" altLang="en-US" u="sng" dirty="0"/>
              <a:t>三、 选定器件的类型</a:t>
            </a:r>
          </a:p>
        </p:txBody>
      </p:sp>
      <p:sp>
        <p:nvSpPr>
          <p:cNvPr id="181260" name="Rectangle 12"/>
          <p:cNvSpPr>
            <a:spLocks noChangeArrowheads="1"/>
          </p:cNvSpPr>
          <p:nvPr/>
        </p:nvSpPr>
        <p:spPr bwMode="auto">
          <a:xfrm>
            <a:off x="250825" y="2997200"/>
            <a:ext cx="670242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u="sng" dirty="0"/>
              <a:t>四 、将逻辑函数化简或变换成适当地形式</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81250"/>
                                        </p:tgtEl>
                                        <p:attrNameLst>
                                          <p:attrName>style.visibility</p:attrName>
                                        </p:attrNameLst>
                                      </p:cBhvr>
                                      <p:to>
                                        <p:strVal val="visible"/>
                                      </p:to>
                                    </p:set>
                                    <p:animEffect transition="in" filter="wipe(left)">
                                      <p:cBhvr>
                                        <p:cTn id="7" dur="1000"/>
                                        <p:tgtEl>
                                          <p:spTgt spid="18125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9" presetClass="entr" presetSubtype="0" fill="hold" grpId="0" nodeType="clickEffect">
                                  <p:stCondLst>
                                    <p:cond delay="0"/>
                                  </p:stCondLst>
                                  <p:childTnLst>
                                    <p:set>
                                      <p:cBhvr>
                                        <p:cTn id="11" dur="1" fill="hold">
                                          <p:stCondLst>
                                            <p:cond delay="0"/>
                                          </p:stCondLst>
                                        </p:cTn>
                                        <p:tgtEl>
                                          <p:spTgt spid="181258"/>
                                        </p:tgtEl>
                                        <p:attrNameLst>
                                          <p:attrName>style.visibility</p:attrName>
                                        </p:attrNameLst>
                                      </p:cBhvr>
                                      <p:to>
                                        <p:strVal val="visible"/>
                                      </p:to>
                                    </p:set>
                                    <p:anim calcmode="lin" valueType="num">
                                      <p:cBhvr>
                                        <p:cTn id="12" dur="1000" fill="hold"/>
                                        <p:tgtEl>
                                          <p:spTgt spid="181258"/>
                                        </p:tgtEl>
                                        <p:attrNameLst>
                                          <p:attrName>ppt_x</p:attrName>
                                        </p:attrNameLst>
                                      </p:cBhvr>
                                      <p:tavLst>
                                        <p:tav tm="0">
                                          <p:val>
                                            <p:strVal val="#ppt_x-.2"/>
                                          </p:val>
                                        </p:tav>
                                        <p:tav tm="100000">
                                          <p:val>
                                            <p:strVal val="#ppt_x"/>
                                          </p:val>
                                        </p:tav>
                                      </p:tavLst>
                                    </p:anim>
                                    <p:anim calcmode="lin" valueType="num">
                                      <p:cBhvr>
                                        <p:cTn id="13" dur="1000" fill="hold"/>
                                        <p:tgtEl>
                                          <p:spTgt spid="181258"/>
                                        </p:tgtEl>
                                        <p:attrNameLst>
                                          <p:attrName>ppt_y</p:attrName>
                                        </p:attrNameLst>
                                      </p:cBhvr>
                                      <p:tavLst>
                                        <p:tav tm="0">
                                          <p:val>
                                            <p:strVal val="#ppt_y"/>
                                          </p:val>
                                        </p:tav>
                                        <p:tav tm="100000">
                                          <p:val>
                                            <p:strVal val="#ppt_y"/>
                                          </p:val>
                                        </p:tav>
                                      </p:tavLst>
                                    </p:anim>
                                    <p:animEffect transition="in" filter="wipe(right)" prLst="gradientSize: 0.1">
                                      <p:cBhvr>
                                        <p:cTn id="14" dur="1000"/>
                                        <p:tgtEl>
                                          <p:spTgt spid="181258"/>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181259"/>
                                        </p:tgtEl>
                                        <p:attrNameLst>
                                          <p:attrName>style.visibility</p:attrName>
                                        </p:attrNameLst>
                                      </p:cBhvr>
                                      <p:to>
                                        <p:strVal val="visible"/>
                                      </p:to>
                                    </p:set>
                                    <p:animEffect transition="in" filter="wipe(left)">
                                      <p:cBhvr>
                                        <p:cTn id="19" dur="1000"/>
                                        <p:tgtEl>
                                          <p:spTgt spid="181259"/>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29" presetClass="entr" presetSubtype="0" fill="hold" grpId="0" nodeType="clickEffect">
                                  <p:stCondLst>
                                    <p:cond delay="0"/>
                                  </p:stCondLst>
                                  <p:childTnLst>
                                    <p:set>
                                      <p:cBhvr>
                                        <p:cTn id="23" dur="1" fill="hold">
                                          <p:stCondLst>
                                            <p:cond delay="0"/>
                                          </p:stCondLst>
                                        </p:cTn>
                                        <p:tgtEl>
                                          <p:spTgt spid="181254"/>
                                        </p:tgtEl>
                                        <p:attrNameLst>
                                          <p:attrName>style.visibility</p:attrName>
                                        </p:attrNameLst>
                                      </p:cBhvr>
                                      <p:to>
                                        <p:strVal val="visible"/>
                                      </p:to>
                                    </p:set>
                                    <p:anim calcmode="lin" valueType="num">
                                      <p:cBhvr>
                                        <p:cTn id="24" dur="1000" fill="hold"/>
                                        <p:tgtEl>
                                          <p:spTgt spid="181254"/>
                                        </p:tgtEl>
                                        <p:attrNameLst>
                                          <p:attrName>ppt_x</p:attrName>
                                        </p:attrNameLst>
                                      </p:cBhvr>
                                      <p:tavLst>
                                        <p:tav tm="0">
                                          <p:val>
                                            <p:strVal val="#ppt_x-.2"/>
                                          </p:val>
                                        </p:tav>
                                        <p:tav tm="100000">
                                          <p:val>
                                            <p:strVal val="#ppt_x"/>
                                          </p:val>
                                        </p:tav>
                                      </p:tavLst>
                                    </p:anim>
                                    <p:anim calcmode="lin" valueType="num">
                                      <p:cBhvr>
                                        <p:cTn id="25" dur="1000" fill="hold"/>
                                        <p:tgtEl>
                                          <p:spTgt spid="181254"/>
                                        </p:tgtEl>
                                        <p:attrNameLst>
                                          <p:attrName>ppt_y</p:attrName>
                                        </p:attrNameLst>
                                      </p:cBhvr>
                                      <p:tavLst>
                                        <p:tav tm="0">
                                          <p:val>
                                            <p:strVal val="#ppt_y"/>
                                          </p:val>
                                        </p:tav>
                                        <p:tav tm="100000">
                                          <p:val>
                                            <p:strVal val="#ppt_y"/>
                                          </p:val>
                                        </p:tav>
                                      </p:tavLst>
                                    </p:anim>
                                    <p:animEffect transition="in" filter="wipe(right)" prLst="gradientSize: 0.1">
                                      <p:cBhvr>
                                        <p:cTn id="26" dur="1000"/>
                                        <p:tgtEl>
                                          <p:spTgt spid="181254"/>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181260"/>
                                        </p:tgtEl>
                                        <p:attrNameLst>
                                          <p:attrName>style.visibility</p:attrName>
                                        </p:attrNameLst>
                                      </p:cBhvr>
                                      <p:to>
                                        <p:strVal val="visible"/>
                                      </p:to>
                                    </p:set>
                                    <p:animEffect transition="in" filter="wipe(left)">
                                      <p:cBhvr>
                                        <p:cTn id="31" dur="1000"/>
                                        <p:tgtEl>
                                          <p:spTgt spid="181260"/>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29" presetClass="entr" presetSubtype="0" fill="hold" grpId="0" nodeType="clickEffect">
                                  <p:stCondLst>
                                    <p:cond delay="0"/>
                                  </p:stCondLst>
                                  <p:childTnLst>
                                    <p:set>
                                      <p:cBhvr>
                                        <p:cTn id="35" dur="1" fill="hold">
                                          <p:stCondLst>
                                            <p:cond delay="0"/>
                                          </p:stCondLst>
                                        </p:cTn>
                                        <p:tgtEl>
                                          <p:spTgt spid="181255"/>
                                        </p:tgtEl>
                                        <p:attrNameLst>
                                          <p:attrName>style.visibility</p:attrName>
                                        </p:attrNameLst>
                                      </p:cBhvr>
                                      <p:to>
                                        <p:strVal val="visible"/>
                                      </p:to>
                                    </p:set>
                                    <p:anim calcmode="lin" valueType="num">
                                      <p:cBhvr>
                                        <p:cTn id="36" dur="1000" fill="hold"/>
                                        <p:tgtEl>
                                          <p:spTgt spid="181255"/>
                                        </p:tgtEl>
                                        <p:attrNameLst>
                                          <p:attrName>ppt_x</p:attrName>
                                        </p:attrNameLst>
                                      </p:cBhvr>
                                      <p:tavLst>
                                        <p:tav tm="0">
                                          <p:val>
                                            <p:strVal val="#ppt_x-.2"/>
                                          </p:val>
                                        </p:tav>
                                        <p:tav tm="100000">
                                          <p:val>
                                            <p:strVal val="#ppt_x"/>
                                          </p:val>
                                        </p:tav>
                                      </p:tavLst>
                                    </p:anim>
                                    <p:anim calcmode="lin" valueType="num">
                                      <p:cBhvr>
                                        <p:cTn id="37" dur="1000" fill="hold"/>
                                        <p:tgtEl>
                                          <p:spTgt spid="181255"/>
                                        </p:tgtEl>
                                        <p:attrNameLst>
                                          <p:attrName>ppt_y</p:attrName>
                                        </p:attrNameLst>
                                      </p:cBhvr>
                                      <p:tavLst>
                                        <p:tav tm="0">
                                          <p:val>
                                            <p:strVal val="#ppt_y"/>
                                          </p:val>
                                        </p:tav>
                                        <p:tav tm="100000">
                                          <p:val>
                                            <p:strVal val="#ppt_y"/>
                                          </p:val>
                                        </p:tav>
                                      </p:tavLst>
                                    </p:anim>
                                    <p:animEffect transition="in" filter="wipe(right)" prLst="gradientSize: 0.1">
                                      <p:cBhvr>
                                        <p:cTn id="38" dur="1000"/>
                                        <p:tgtEl>
                                          <p:spTgt spid="181255"/>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181256"/>
                                        </p:tgtEl>
                                        <p:attrNameLst>
                                          <p:attrName>style.visibility</p:attrName>
                                        </p:attrNameLst>
                                      </p:cBhvr>
                                      <p:to>
                                        <p:strVal val="visible"/>
                                      </p:to>
                                    </p:set>
                                    <p:animEffect transition="in" filter="wipe(left)">
                                      <p:cBhvr>
                                        <p:cTn id="43" dur="1000"/>
                                        <p:tgtEl>
                                          <p:spTgt spid="181256"/>
                                        </p:tgtEl>
                                      </p:cBhvr>
                                    </p:animEffect>
                                  </p:childTnLst>
                                </p:cTn>
                              </p:par>
                            </p:childTnLst>
                          </p:cTn>
                        </p:par>
                      </p:childTnLst>
                    </p:cTn>
                  </p:par>
                  <p:par>
                    <p:cTn id="44" fill="hold" nodeType="clickPar">
                      <p:stCondLst>
                        <p:cond delay="indefinite"/>
                      </p:stCondLst>
                      <p:childTnLst>
                        <p:par>
                          <p:cTn id="45" fill="hold" nodeType="withGroup">
                            <p:stCondLst>
                              <p:cond delay="0"/>
                            </p:stCondLst>
                            <p:childTnLst>
                              <p:par>
                                <p:cTn id="46" presetID="22" presetClass="entr" presetSubtype="8" fill="hold" grpId="0" nodeType="clickEffect">
                                  <p:stCondLst>
                                    <p:cond delay="0"/>
                                  </p:stCondLst>
                                  <p:childTnLst>
                                    <p:set>
                                      <p:cBhvr>
                                        <p:cTn id="47" dur="1" fill="hold">
                                          <p:stCondLst>
                                            <p:cond delay="0"/>
                                          </p:stCondLst>
                                        </p:cTn>
                                        <p:tgtEl>
                                          <p:spTgt spid="181257"/>
                                        </p:tgtEl>
                                        <p:attrNameLst>
                                          <p:attrName>style.visibility</p:attrName>
                                        </p:attrNameLst>
                                      </p:cBhvr>
                                      <p:to>
                                        <p:strVal val="visible"/>
                                      </p:to>
                                    </p:set>
                                    <p:animEffect transition="in" filter="wipe(left)">
                                      <p:cBhvr>
                                        <p:cTn id="48" dur="1000"/>
                                        <p:tgtEl>
                                          <p:spTgt spid="1812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1250" grpId="0"/>
      <p:bldP spid="181254" grpId="0" autoUpdateAnimBg="0"/>
      <p:bldP spid="181255" grpId="0" autoUpdateAnimBg="0"/>
      <p:bldP spid="181256" grpId="0" autoUpdateAnimBg="0"/>
      <p:bldP spid="181257" grpId="0" autoUpdateAnimBg="0"/>
      <p:bldP spid="181258" grpId="0"/>
      <p:bldP spid="181259" grpId="0"/>
      <p:bldP spid="181260" grpId="0"/>
    </p:bldLst>
  </p:timing>
</p:sld>
</file>

<file path=ppt/slides/slide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aphicFrame>
        <p:nvGraphicFramePr>
          <p:cNvPr id="50186" name="Object 10"/>
          <p:cNvGraphicFramePr>
            <a:graphicFrameLocks noChangeAspect="1"/>
          </p:cNvGraphicFramePr>
          <p:nvPr/>
        </p:nvGraphicFramePr>
        <p:xfrm>
          <a:off x="250825" y="1628775"/>
          <a:ext cx="8713788" cy="2930525"/>
        </p:xfrm>
        <a:graphic>
          <a:graphicData uri="http://schemas.openxmlformats.org/presentationml/2006/ole">
            <mc:AlternateContent xmlns:mc="http://schemas.openxmlformats.org/markup-compatibility/2006">
              <mc:Choice xmlns:v="urn:schemas-microsoft-com:vml" Requires="v">
                <p:oleObj spid="_x0000_s50192" name="Visio" r:id="rId4" imgW="4632350" imgH="1746199" progId="Visio.Drawing.11">
                  <p:embed/>
                </p:oleObj>
              </mc:Choice>
              <mc:Fallback>
                <p:oleObj name="Visio" r:id="rId4" imgW="4632350" imgH="1746199" progId="Visio.Drawing.11">
                  <p:embed/>
                  <p:pic>
                    <p:nvPicPr>
                      <p:cNvPr id="0" name="Object 10"/>
                      <p:cNvPicPr>
                        <a:picLocks noChangeAspect="1" noChangeArrowheads="1"/>
                      </p:cNvPicPr>
                      <p:nvPr/>
                    </p:nvPicPr>
                    <p:blipFill>
                      <a:blip r:embed="rId5">
                        <a:extLst>
                          <a:ext uri="{28A0092B-C50C-407E-A947-70E740481C1C}">
                            <a14:useLocalDpi xmlns:a14="http://schemas.microsoft.com/office/drawing/2010/main" val="0"/>
                          </a:ext>
                        </a:extLst>
                      </a:blip>
                      <a:srcRect b="10837"/>
                      <a:stretch>
                        <a:fillRect/>
                      </a:stretch>
                    </p:blipFill>
                    <p:spPr bwMode="auto">
                      <a:xfrm>
                        <a:off x="250825" y="1628775"/>
                        <a:ext cx="8713788" cy="2930525"/>
                      </a:xfrm>
                      <a:prstGeom prst="rect">
                        <a:avLst/>
                      </a:prstGeom>
                      <a:solidFill>
                        <a:srgbClr val="FFFFFF"/>
                      </a:solidFill>
                      <a:ln w="57150" cmpd="thickThin">
                        <a:solidFill>
                          <a:srgbClr val="FF3399"/>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0187" name="Rectangle 11"/>
          <p:cNvSpPr>
            <a:spLocks noGrp="1" noChangeArrowheads="1"/>
          </p:cNvSpPr>
          <p:nvPr>
            <p:ph type="title"/>
          </p:nvPr>
        </p:nvSpPr>
        <p:spPr>
          <a:xfrm>
            <a:off x="250825" y="836613"/>
            <a:ext cx="8496300" cy="576262"/>
          </a:xfrm>
        </p:spPr>
        <p:txBody>
          <a:bodyPr/>
          <a:lstStyle/>
          <a:p>
            <a:pPr algn="l"/>
            <a:r>
              <a:rPr lang="zh-CN" altLang="en-US" sz="2800" b="1">
                <a:solidFill>
                  <a:srgbClr val="FFFFFF"/>
                </a:solidFill>
                <a:ea typeface="楷体_GB2312" pitchFamily="49" charset="-122"/>
              </a:rPr>
              <a:t>组合逻辑电路的设计过程也可用图</a:t>
            </a:r>
            <a:r>
              <a:rPr lang="en-US" altLang="zh-CN" sz="2800" b="1">
                <a:solidFill>
                  <a:srgbClr val="FFFFFF"/>
                </a:solidFill>
                <a:ea typeface="楷体_GB2312" pitchFamily="49" charset="-122"/>
              </a:rPr>
              <a:t>4.2.4</a:t>
            </a:r>
            <a:r>
              <a:rPr lang="zh-CN" altLang="en-US" sz="2800" b="1">
                <a:solidFill>
                  <a:srgbClr val="FFFFFF"/>
                </a:solidFill>
                <a:ea typeface="楷体_GB2312" pitchFamily="49" charset="-122"/>
              </a:rPr>
              <a:t>的框图来表示</a:t>
            </a:r>
          </a:p>
        </p:txBody>
      </p:sp>
      <p:sp>
        <p:nvSpPr>
          <p:cNvPr id="50188" name="Rectangle 12"/>
          <p:cNvSpPr>
            <a:spLocks noChangeArrowheads="1"/>
          </p:cNvSpPr>
          <p:nvPr/>
        </p:nvSpPr>
        <p:spPr bwMode="auto">
          <a:xfrm>
            <a:off x="250825" y="188913"/>
            <a:ext cx="7129463"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kumimoji="0" lang="en-US" altLang="zh-CN" sz="3200" u="sng">
                <a:solidFill>
                  <a:schemeClr val="tx2"/>
                </a:solidFill>
              </a:rPr>
              <a:t>4.2.2 </a:t>
            </a:r>
            <a:r>
              <a:rPr kumimoji="0" lang="zh-CN" altLang="en-US" sz="3200" u="sng">
                <a:solidFill>
                  <a:schemeClr val="tx2"/>
                </a:solidFill>
              </a:rPr>
              <a:t>组合逻辑电路的设计方法</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9" presetClass="entr" presetSubtype="0" fill="hold" grpId="0" nodeType="clickEffect">
                                  <p:stCondLst>
                                    <p:cond delay="0"/>
                                  </p:stCondLst>
                                  <p:childTnLst>
                                    <p:set>
                                      <p:cBhvr>
                                        <p:cTn id="6" dur="1" fill="hold">
                                          <p:stCondLst>
                                            <p:cond delay="0"/>
                                          </p:stCondLst>
                                        </p:cTn>
                                        <p:tgtEl>
                                          <p:spTgt spid="50187"/>
                                        </p:tgtEl>
                                        <p:attrNameLst>
                                          <p:attrName>style.visibility</p:attrName>
                                        </p:attrNameLst>
                                      </p:cBhvr>
                                      <p:to>
                                        <p:strVal val="visible"/>
                                      </p:to>
                                    </p:set>
                                    <p:anim calcmode="lin" valueType="num">
                                      <p:cBhvr>
                                        <p:cTn id="7" dur="1000" fill="hold"/>
                                        <p:tgtEl>
                                          <p:spTgt spid="50187"/>
                                        </p:tgtEl>
                                        <p:attrNameLst>
                                          <p:attrName>ppt_x</p:attrName>
                                        </p:attrNameLst>
                                      </p:cBhvr>
                                      <p:tavLst>
                                        <p:tav tm="0">
                                          <p:val>
                                            <p:strVal val="#ppt_x-.2"/>
                                          </p:val>
                                        </p:tav>
                                        <p:tav tm="100000">
                                          <p:val>
                                            <p:strVal val="#ppt_x"/>
                                          </p:val>
                                        </p:tav>
                                      </p:tavLst>
                                    </p:anim>
                                    <p:anim calcmode="lin" valueType="num">
                                      <p:cBhvr>
                                        <p:cTn id="8" dur="1000" fill="hold"/>
                                        <p:tgtEl>
                                          <p:spTgt spid="50187"/>
                                        </p:tgtEl>
                                        <p:attrNameLst>
                                          <p:attrName>ppt_y</p:attrName>
                                        </p:attrNameLst>
                                      </p:cBhvr>
                                      <p:tavLst>
                                        <p:tav tm="0">
                                          <p:val>
                                            <p:strVal val="#ppt_y"/>
                                          </p:val>
                                        </p:tav>
                                        <p:tav tm="100000">
                                          <p:val>
                                            <p:strVal val="#ppt_y"/>
                                          </p:val>
                                        </p:tav>
                                      </p:tavLst>
                                    </p:anim>
                                    <p:animEffect transition="in" filter="wipe(right)" prLst="gradientSize: 0.1">
                                      <p:cBhvr>
                                        <p:cTn id="9" dur="1000"/>
                                        <p:tgtEl>
                                          <p:spTgt spid="50187"/>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9" presetClass="entr" presetSubtype="0" fill="hold" nodeType="clickEffect">
                                  <p:stCondLst>
                                    <p:cond delay="0"/>
                                  </p:stCondLst>
                                  <p:childTnLst>
                                    <p:set>
                                      <p:cBhvr>
                                        <p:cTn id="13" dur="1" fill="hold">
                                          <p:stCondLst>
                                            <p:cond delay="0"/>
                                          </p:stCondLst>
                                        </p:cTn>
                                        <p:tgtEl>
                                          <p:spTgt spid="50186"/>
                                        </p:tgtEl>
                                        <p:attrNameLst>
                                          <p:attrName>style.visibility</p:attrName>
                                        </p:attrNameLst>
                                      </p:cBhvr>
                                      <p:to>
                                        <p:strVal val="visible"/>
                                      </p:to>
                                    </p:set>
                                    <p:animEffect transition="in" filter="dissolve">
                                      <p:cBhvr>
                                        <p:cTn id="14" dur="1000"/>
                                        <p:tgtEl>
                                          <p:spTgt spid="501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187" grpId="0"/>
    </p:bldLst>
  </p:timing>
</p:sld>
</file>

<file path=ppt/slides/slide1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a:xfrm>
            <a:off x="250825" y="549275"/>
            <a:ext cx="8642350" cy="981075"/>
          </a:xfrm>
        </p:spPr>
        <p:txBody>
          <a:bodyPr/>
          <a:lstStyle/>
          <a:p>
            <a:pPr algn="l"/>
            <a:r>
              <a:rPr lang="zh-CN" altLang="en-US" sz="2800" b="1">
                <a:solidFill>
                  <a:srgbClr val="FFFFFF"/>
                </a:solidFill>
                <a:ea typeface="楷体_GB2312" pitchFamily="49" charset="-122"/>
              </a:rPr>
              <a:t>例</a:t>
            </a:r>
            <a:r>
              <a:rPr lang="en-US" altLang="zh-CN" sz="2800" b="1">
                <a:solidFill>
                  <a:srgbClr val="FFFFFF"/>
                </a:solidFill>
                <a:ea typeface="楷体_GB2312" pitchFamily="49" charset="-122"/>
              </a:rPr>
              <a:t>3.2.3</a:t>
            </a:r>
            <a:r>
              <a:rPr lang="zh-CN" altLang="en-US" sz="2800" b="1">
                <a:solidFill>
                  <a:srgbClr val="FFFFFF"/>
                </a:solidFill>
                <a:ea typeface="楷体_GB2312" pitchFamily="49" charset="-122"/>
              </a:rPr>
              <a:t>设两个一位二进制数</a:t>
            </a:r>
            <a:r>
              <a:rPr lang="en-US" altLang="zh-CN" sz="2800" b="1">
                <a:solidFill>
                  <a:srgbClr val="FFFFFF"/>
                </a:solidFill>
                <a:ea typeface="楷体_GB2312" pitchFamily="49" charset="-122"/>
              </a:rPr>
              <a:t>A</a:t>
            </a:r>
            <a:r>
              <a:rPr lang="zh-CN" altLang="en-US" sz="2800" b="1">
                <a:solidFill>
                  <a:srgbClr val="FFFFFF"/>
                </a:solidFill>
                <a:ea typeface="楷体_GB2312" pitchFamily="49" charset="-122"/>
              </a:rPr>
              <a:t>和</a:t>
            </a:r>
            <a:r>
              <a:rPr lang="en-US" altLang="zh-CN" sz="2800" b="1">
                <a:solidFill>
                  <a:srgbClr val="FFFFFF"/>
                </a:solidFill>
                <a:ea typeface="楷体_GB2312" pitchFamily="49" charset="-122"/>
              </a:rPr>
              <a:t>B</a:t>
            </a:r>
            <a:r>
              <a:rPr lang="zh-CN" altLang="en-US" sz="2800" b="1">
                <a:solidFill>
                  <a:srgbClr val="FFFFFF"/>
                </a:solidFill>
                <a:ea typeface="楷体_GB2312" pitchFamily="49" charset="-122"/>
              </a:rPr>
              <a:t>，试设计判别器，若</a:t>
            </a:r>
            <a:r>
              <a:rPr lang="en-US" altLang="zh-CN" sz="2800" b="1">
                <a:solidFill>
                  <a:srgbClr val="FFFFFF"/>
                </a:solidFill>
                <a:ea typeface="楷体_GB2312" pitchFamily="49" charset="-122"/>
              </a:rPr>
              <a:t>A&gt;B,</a:t>
            </a:r>
            <a:r>
              <a:rPr lang="zh-CN" altLang="en-US" sz="2800" b="1">
                <a:solidFill>
                  <a:srgbClr val="FFFFFF"/>
                </a:solidFill>
                <a:ea typeface="楷体_GB2312" pitchFamily="49" charset="-122"/>
              </a:rPr>
              <a:t>则输出</a:t>
            </a:r>
            <a:r>
              <a:rPr lang="en-US" altLang="zh-CN" sz="2800" b="1">
                <a:solidFill>
                  <a:srgbClr val="FFFFFF"/>
                </a:solidFill>
                <a:ea typeface="楷体_GB2312" pitchFamily="49" charset="-122"/>
              </a:rPr>
              <a:t>Y</a:t>
            </a:r>
            <a:r>
              <a:rPr lang="zh-CN" altLang="en-US" sz="2800" b="1">
                <a:solidFill>
                  <a:srgbClr val="FFFFFF"/>
                </a:solidFill>
                <a:ea typeface="楷体_GB2312" pitchFamily="49" charset="-122"/>
              </a:rPr>
              <a:t>为</a:t>
            </a:r>
            <a:r>
              <a:rPr lang="en-US" altLang="zh-CN" sz="2800" b="1">
                <a:solidFill>
                  <a:srgbClr val="FFFFFF"/>
                </a:solidFill>
                <a:ea typeface="楷体_GB2312" pitchFamily="49" charset="-122"/>
              </a:rPr>
              <a:t>1</a:t>
            </a:r>
            <a:r>
              <a:rPr lang="zh-CN" altLang="en-US" sz="2800" b="1">
                <a:solidFill>
                  <a:srgbClr val="FFFFFF"/>
                </a:solidFill>
                <a:ea typeface="楷体_GB2312" pitchFamily="49" charset="-122"/>
              </a:rPr>
              <a:t>，否则输出</a:t>
            </a:r>
            <a:r>
              <a:rPr lang="en-US" altLang="zh-CN" sz="2800" b="1">
                <a:solidFill>
                  <a:srgbClr val="FFFFFF"/>
                </a:solidFill>
                <a:ea typeface="楷体_GB2312" pitchFamily="49" charset="-122"/>
              </a:rPr>
              <a:t>Y</a:t>
            </a:r>
            <a:r>
              <a:rPr lang="zh-CN" altLang="en-US" sz="2800" b="1">
                <a:solidFill>
                  <a:srgbClr val="FFFFFF"/>
                </a:solidFill>
                <a:ea typeface="楷体_GB2312" pitchFamily="49" charset="-122"/>
              </a:rPr>
              <a:t>为</a:t>
            </a:r>
            <a:r>
              <a:rPr lang="en-US" altLang="zh-CN" sz="2800" b="1">
                <a:solidFill>
                  <a:srgbClr val="FFFFFF"/>
                </a:solidFill>
                <a:ea typeface="楷体_GB2312" pitchFamily="49" charset="-122"/>
              </a:rPr>
              <a:t>0.</a:t>
            </a:r>
          </a:p>
        </p:txBody>
      </p:sp>
      <p:sp>
        <p:nvSpPr>
          <p:cNvPr id="51205" name="Text Box 5"/>
          <p:cNvSpPr txBox="1">
            <a:spLocks noChangeArrowheads="1"/>
          </p:cNvSpPr>
          <p:nvPr/>
        </p:nvSpPr>
        <p:spPr bwMode="auto">
          <a:xfrm>
            <a:off x="179388" y="1628775"/>
            <a:ext cx="561657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a:t>解：</a:t>
            </a:r>
            <a:r>
              <a:rPr lang="en-US" altLang="zh-CN"/>
              <a:t>1.</a:t>
            </a:r>
            <a:r>
              <a:rPr lang="zh-CN" altLang="en-US"/>
              <a:t>由题意列出真值表为</a:t>
            </a:r>
          </a:p>
        </p:txBody>
      </p:sp>
      <p:graphicFrame>
        <p:nvGraphicFramePr>
          <p:cNvPr id="51207" name="Object 7"/>
          <p:cNvGraphicFramePr>
            <a:graphicFrameLocks noChangeAspect="1"/>
          </p:cNvGraphicFramePr>
          <p:nvPr/>
        </p:nvGraphicFramePr>
        <p:xfrm>
          <a:off x="6659563" y="1341438"/>
          <a:ext cx="2079625" cy="3311525"/>
        </p:xfrm>
        <a:graphic>
          <a:graphicData uri="http://schemas.openxmlformats.org/presentationml/2006/ole">
            <mc:AlternateContent xmlns:mc="http://schemas.openxmlformats.org/markup-compatibility/2006">
              <mc:Choice xmlns:v="urn:schemas-microsoft-com:vml" Requires="v">
                <p:oleObj spid="_x0000_s51222" name="Visio" r:id="rId4" imgW="739750" imgH="1177747" progId="Visio.Drawing.11">
                  <p:embed/>
                </p:oleObj>
              </mc:Choice>
              <mc:Fallback>
                <p:oleObj name="Visio" r:id="rId4" imgW="739750" imgH="1177747" progId="Visio.Drawing.11">
                  <p:embed/>
                  <p:pic>
                    <p:nvPicPr>
                      <p:cNvPr id="0" name="Object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59563" y="1341438"/>
                        <a:ext cx="2079625" cy="3311525"/>
                      </a:xfrm>
                      <a:prstGeom prst="rect">
                        <a:avLst/>
                      </a:prstGeom>
                      <a:solidFill>
                        <a:srgbClr val="FFFFFF"/>
                      </a:solidFill>
                      <a:ln w="57150" cmpd="thickThin">
                        <a:solidFill>
                          <a:srgbClr val="FF3399"/>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1208" name="Text Box 8"/>
          <p:cNvSpPr txBox="1">
            <a:spLocks noChangeArrowheads="1"/>
          </p:cNvSpPr>
          <p:nvPr/>
        </p:nvSpPr>
        <p:spPr bwMode="auto">
          <a:xfrm>
            <a:off x="900113" y="2205038"/>
            <a:ext cx="54102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a:t>2. </a:t>
            </a:r>
            <a:r>
              <a:rPr lang="zh-CN" altLang="en-US"/>
              <a:t>由真值表写出输出端的逻辑式</a:t>
            </a:r>
          </a:p>
        </p:txBody>
      </p:sp>
      <p:graphicFrame>
        <p:nvGraphicFramePr>
          <p:cNvPr id="51211" name="Object 11"/>
          <p:cNvGraphicFramePr>
            <a:graphicFrameLocks noChangeAspect="1"/>
          </p:cNvGraphicFramePr>
          <p:nvPr/>
        </p:nvGraphicFramePr>
        <p:xfrm>
          <a:off x="1547813" y="2852738"/>
          <a:ext cx="1728787" cy="534987"/>
        </p:xfrm>
        <a:graphic>
          <a:graphicData uri="http://schemas.openxmlformats.org/presentationml/2006/ole">
            <mc:AlternateContent xmlns:mc="http://schemas.openxmlformats.org/markup-compatibility/2006">
              <mc:Choice xmlns:v="urn:schemas-microsoft-com:vml" Requires="v">
                <p:oleObj spid="_x0000_s51223" name="公式" r:id="rId6" imgW="533160" imgH="164880" progId="Equation.3">
                  <p:embed/>
                </p:oleObj>
              </mc:Choice>
              <mc:Fallback>
                <p:oleObj name="公式" r:id="rId6" imgW="533160" imgH="164880" progId="Equation.3">
                  <p:embed/>
                  <p:pic>
                    <p:nvPicPr>
                      <p:cNvPr id="0" name="Object 1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47813" y="2852738"/>
                        <a:ext cx="1728787" cy="534987"/>
                      </a:xfrm>
                      <a:prstGeom prst="rect">
                        <a:avLst/>
                      </a:prstGeom>
                      <a:solidFill>
                        <a:srgbClr val="FFFFFF"/>
                      </a:solidFill>
                      <a:ln w="57150" cmpd="thickThin">
                        <a:solidFill>
                          <a:srgbClr val="FF3399"/>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1212" name="Text Box 12"/>
          <p:cNvSpPr txBox="1">
            <a:spLocks noChangeArrowheads="1"/>
          </p:cNvSpPr>
          <p:nvPr/>
        </p:nvSpPr>
        <p:spPr bwMode="auto">
          <a:xfrm>
            <a:off x="900113" y="3500438"/>
            <a:ext cx="55626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a:t>3. </a:t>
            </a:r>
            <a:r>
              <a:rPr lang="zh-CN" altLang="en-US"/>
              <a:t>画出逻辑电路图，如图</a:t>
            </a:r>
            <a:r>
              <a:rPr lang="en-US" altLang="zh-CN"/>
              <a:t>3.2.5</a:t>
            </a:r>
            <a:r>
              <a:rPr lang="zh-CN" altLang="en-US"/>
              <a:t>所示</a:t>
            </a:r>
          </a:p>
        </p:txBody>
      </p:sp>
      <p:graphicFrame>
        <p:nvGraphicFramePr>
          <p:cNvPr id="51213" name="Object 13"/>
          <p:cNvGraphicFramePr>
            <a:graphicFrameLocks noChangeAspect="1"/>
          </p:cNvGraphicFramePr>
          <p:nvPr/>
        </p:nvGraphicFramePr>
        <p:xfrm>
          <a:off x="1042988" y="4221163"/>
          <a:ext cx="4032250" cy="1801812"/>
        </p:xfrm>
        <a:graphic>
          <a:graphicData uri="http://schemas.openxmlformats.org/presentationml/2006/ole">
            <mc:AlternateContent xmlns:mc="http://schemas.openxmlformats.org/markup-compatibility/2006">
              <mc:Choice xmlns:v="urn:schemas-microsoft-com:vml" Requires="v">
                <p:oleObj spid="_x0000_s51224" name="Visio" r:id="rId8" imgW="1828800" imgH="774497" progId="Visio.Drawing.11">
                  <p:embed/>
                </p:oleObj>
              </mc:Choice>
              <mc:Fallback>
                <p:oleObj name="Visio" r:id="rId8" imgW="1828800" imgH="774497" progId="Visio.Drawing.11">
                  <p:embed/>
                  <p:pic>
                    <p:nvPicPr>
                      <p:cNvPr id="0" name="Object 13"/>
                      <p:cNvPicPr>
                        <a:picLocks noChangeAspect="1" noChangeArrowheads="1"/>
                      </p:cNvPicPr>
                      <p:nvPr/>
                    </p:nvPicPr>
                    <p:blipFill>
                      <a:blip r:embed="rId9">
                        <a:extLst>
                          <a:ext uri="{28A0092B-C50C-407E-A947-70E740481C1C}">
                            <a14:useLocalDpi xmlns:a14="http://schemas.microsoft.com/office/drawing/2010/main" val="0"/>
                          </a:ext>
                        </a:extLst>
                      </a:blip>
                      <a:srcRect l="14551" t="13692" r="17116" b="14221"/>
                      <a:stretch>
                        <a:fillRect/>
                      </a:stretch>
                    </p:blipFill>
                    <p:spPr bwMode="auto">
                      <a:xfrm>
                        <a:off x="1042988" y="4221163"/>
                        <a:ext cx="4032250" cy="1801812"/>
                      </a:xfrm>
                      <a:prstGeom prst="rect">
                        <a:avLst/>
                      </a:prstGeom>
                      <a:solidFill>
                        <a:srgbClr val="FFFFFF"/>
                      </a:solidFill>
                      <a:ln w="57150" cmpd="thickThin">
                        <a:solidFill>
                          <a:srgbClr val="FF3399"/>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1214" name="Rectangle 14"/>
          <p:cNvSpPr>
            <a:spLocks noChangeArrowheads="1"/>
          </p:cNvSpPr>
          <p:nvPr/>
        </p:nvSpPr>
        <p:spPr bwMode="auto">
          <a:xfrm>
            <a:off x="0" y="0"/>
            <a:ext cx="7129463"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kumimoji="0" lang="en-US" altLang="zh-CN" sz="3200" u="sng">
                <a:solidFill>
                  <a:schemeClr val="tx2"/>
                </a:solidFill>
              </a:rPr>
              <a:t>4.2.2 </a:t>
            </a:r>
            <a:r>
              <a:rPr kumimoji="0" lang="zh-CN" altLang="en-US" sz="3200" u="sng">
                <a:solidFill>
                  <a:schemeClr val="tx2"/>
                </a:solidFill>
              </a:rPr>
              <a:t>组合逻辑电路的设计方法</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51202"/>
                                        </p:tgtEl>
                                        <p:attrNameLst>
                                          <p:attrName>style.visibility</p:attrName>
                                        </p:attrNameLst>
                                      </p:cBhvr>
                                      <p:to>
                                        <p:strVal val="visible"/>
                                      </p:to>
                                    </p:set>
                                    <p:animEffect transition="in" filter="box(in)">
                                      <p:cBhvr>
                                        <p:cTn id="7" dur="1000"/>
                                        <p:tgtEl>
                                          <p:spTgt spid="5120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1205"/>
                                        </p:tgtEl>
                                        <p:attrNameLst>
                                          <p:attrName>style.visibility</p:attrName>
                                        </p:attrNameLst>
                                      </p:cBhvr>
                                      <p:to>
                                        <p:strVal val="visible"/>
                                      </p:to>
                                    </p:set>
                                    <p:animEffect transition="in" filter="wipe(left)">
                                      <p:cBhvr>
                                        <p:cTn id="12" dur="1000"/>
                                        <p:tgtEl>
                                          <p:spTgt spid="5120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51207"/>
                                        </p:tgtEl>
                                        <p:attrNameLst>
                                          <p:attrName>style.visibility</p:attrName>
                                        </p:attrNameLst>
                                      </p:cBhvr>
                                      <p:to>
                                        <p:strVal val="visible"/>
                                      </p:to>
                                    </p:set>
                                    <p:animEffect transition="in" filter="fade">
                                      <p:cBhvr>
                                        <p:cTn id="17" dur="1000"/>
                                        <p:tgtEl>
                                          <p:spTgt spid="51207"/>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51208"/>
                                        </p:tgtEl>
                                        <p:attrNameLst>
                                          <p:attrName>style.visibility</p:attrName>
                                        </p:attrNameLst>
                                      </p:cBhvr>
                                      <p:to>
                                        <p:strVal val="visible"/>
                                      </p:to>
                                    </p:set>
                                    <p:animEffect transition="in" filter="wipe(left)">
                                      <p:cBhvr>
                                        <p:cTn id="22" dur="1000"/>
                                        <p:tgtEl>
                                          <p:spTgt spid="51208"/>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nodeType="clickEffect">
                                  <p:stCondLst>
                                    <p:cond delay="0"/>
                                  </p:stCondLst>
                                  <p:childTnLst>
                                    <p:set>
                                      <p:cBhvr>
                                        <p:cTn id="26" dur="1" fill="hold">
                                          <p:stCondLst>
                                            <p:cond delay="0"/>
                                          </p:stCondLst>
                                        </p:cTn>
                                        <p:tgtEl>
                                          <p:spTgt spid="51211"/>
                                        </p:tgtEl>
                                        <p:attrNameLst>
                                          <p:attrName>style.visibility</p:attrName>
                                        </p:attrNameLst>
                                      </p:cBhvr>
                                      <p:to>
                                        <p:strVal val="visible"/>
                                      </p:to>
                                    </p:set>
                                    <p:animEffect transition="in" filter="fade">
                                      <p:cBhvr>
                                        <p:cTn id="27" dur="1000"/>
                                        <p:tgtEl>
                                          <p:spTgt spid="51211"/>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51212"/>
                                        </p:tgtEl>
                                        <p:attrNameLst>
                                          <p:attrName>style.visibility</p:attrName>
                                        </p:attrNameLst>
                                      </p:cBhvr>
                                      <p:to>
                                        <p:strVal val="visible"/>
                                      </p:to>
                                    </p:set>
                                    <p:animEffect transition="in" filter="wipe(left)">
                                      <p:cBhvr>
                                        <p:cTn id="32" dur="1000"/>
                                        <p:tgtEl>
                                          <p:spTgt spid="51212"/>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9" presetClass="entr" presetSubtype="0" fill="hold" nodeType="clickEffect">
                                  <p:stCondLst>
                                    <p:cond delay="0"/>
                                  </p:stCondLst>
                                  <p:childTnLst>
                                    <p:set>
                                      <p:cBhvr>
                                        <p:cTn id="36" dur="1" fill="hold">
                                          <p:stCondLst>
                                            <p:cond delay="0"/>
                                          </p:stCondLst>
                                        </p:cTn>
                                        <p:tgtEl>
                                          <p:spTgt spid="51213"/>
                                        </p:tgtEl>
                                        <p:attrNameLst>
                                          <p:attrName>style.visibility</p:attrName>
                                        </p:attrNameLst>
                                      </p:cBhvr>
                                      <p:to>
                                        <p:strVal val="visible"/>
                                      </p:to>
                                    </p:set>
                                    <p:animEffect transition="in" filter="dissolve">
                                      <p:cBhvr>
                                        <p:cTn id="37" dur="1000"/>
                                        <p:tgtEl>
                                          <p:spTgt spid="512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02" grpId="0" autoUpdateAnimBg="0"/>
      <p:bldP spid="51205" grpId="0" autoUpdateAnimBg="0"/>
      <p:bldP spid="51208" grpId="0" autoUpdateAnimBg="0"/>
      <p:bldP spid="51212" grpId="0" autoUpdateAnimBg="0"/>
    </p:bldLst>
  </p:timing>
</p:sld>
</file>

<file path=ppt/slides/slide1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a:xfrm>
            <a:off x="228600" y="476250"/>
            <a:ext cx="8664575" cy="1584325"/>
          </a:xfrm>
        </p:spPr>
        <p:txBody>
          <a:bodyPr/>
          <a:lstStyle/>
          <a:p>
            <a:pPr algn="l"/>
            <a:r>
              <a:rPr lang="zh-CN" altLang="en-US" sz="2800" b="1">
                <a:solidFill>
                  <a:srgbClr val="FFFFFF"/>
                </a:solidFill>
                <a:ea typeface="楷体_GB2312" pitchFamily="49" charset="-122"/>
              </a:rPr>
              <a:t>例</a:t>
            </a:r>
            <a:r>
              <a:rPr lang="en-US" altLang="zh-CN" sz="2800" b="1">
                <a:solidFill>
                  <a:srgbClr val="FFFFFF"/>
                </a:solidFill>
                <a:ea typeface="楷体_GB2312" pitchFamily="49" charset="-122"/>
              </a:rPr>
              <a:t>3.2.4  </a:t>
            </a:r>
            <a:r>
              <a:rPr lang="zh-CN" altLang="en-US" sz="2800" b="1">
                <a:solidFill>
                  <a:srgbClr val="FFFFFF"/>
                </a:solidFill>
                <a:ea typeface="楷体_GB2312" pitchFamily="49" charset="-122"/>
              </a:rPr>
              <a:t>设 </a:t>
            </a:r>
            <a:r>
              <a:rPr lang="en-US" altLang="zh-CN" sz="2800" b="1" i="1">
                <a:solidFill>
                  <a:srgbClr val="FFFFFF"/>
                </a:solidFill>
                <a:ea typeface="楷体_GB2312" pitchFamily="49" charset="-122"/>
              </a:rPr>
              <a:t>x </a:t>
            </a:r>
            <a:r>
              <a:rPr lang="zh-CN" altLang="en-US" sz="2800" b="1">
                <a:solidFill>
                  <a:srgbClr val="FFFFFF"/>
                </a:solidFill>
                <a:ea typeface="楷体_GB2312" pitchFamily="49" charset="-122"/>
              </a:rPr>
              <a:t>和</a:t>
            </a:r>
            <a:r>
              <a:rPr lang="en-US" altLang="zh-CN" sz="2800" b="1" i="1">
                <a:solidFill>
                  <a:srgbClr val="FFFFFF"/>
                </a:solidFill>
                <a:ea typeface="楷体_GB2312" pitchFamily="49" charset="-122"/>
              </a:rPr>
              <a:t>y</a:t>
            </a:r>
            <a:r>
              <a:rPr lang="en-US" altLang="zh-CN" sz="2800" b="1">
                <a:solidFill>
                  <a:srgbClr val="FFFFFF"/>
                </a:solidFill>
                <a:ea typeface="楷体_GB2312" pitchFamily="49" charset="-122"/>
              </a:rPr>
              <a:t> </a:t>
            </a:r>
            <a:r>
              <a:rPr lang="zh-CN" altLang="en-US" sz="2800" b="1">
                <a:solidFill>
                  <a:srgbClr val="FFFFFF"/>
                </a:solidFill>
                <a:ea typeface="楷体_GB2312" pitchFamily="49" charset="-122"/>
              </a:rPr>
              <a:t>是两个两位的二进制数，其中</a:t>
            </a:r>
            <a:r>
              <a:rPr lang="en-US" altLang="zh-CN" sz="2800" b="1" i="1">
                <a:solidFill>
                  <a:srgbClr val="FFFFFF"/>
                </a:solidFill>
                <a:ea typeface="楷体_GB2312" pitchFamily="49" charset="-122"/>
              </a:rPr>
              <a:t>x</a:t>
            </a:r>
            <a:r>
              <a:rPr lang="zh-CN" altLang="en-US" sz="2800" b="1">
                <a:solidFill>
                  <a:srgbClr val="FFFFFF"/>
                </a:solidFill>
                <a:ea typeface="楷体_GB2312" pitchFamily="49" charset="-122"/>
              </a:rPr>
              <a:t>＝</a:t>
            </a:r>
            <a:r>
              <a:rPr lang="en-US" altLang="zh-CN" sz="2800" b="1" i="1">
                <a:solidFill>
                  <a:srgbClr val="FFFFFF"/>
                </a:solidFill>
                <a:ea typeface="楷体_GB2312" pitchFamily="49" charset="-122"/>
              </a:rPr>
              <a:t>x</a:t>
            </a:r>
            <a:r>
              <a:rPr lang="en-US" altLang="zh-CN" sz="2800" b="1" baseline="-25000">
                <a:solidFill>
                  <a:srgbClr val="FFFFFF"/>
                </a:solidFill>
                <a:ea typeface="楷体_GB2312" pitchFamily="49" charset="-122"/>
              </a:rPr>
              <a:t>1</a:t>
            </a:r>
            <a:r>
              <a:rPr lang="en-US" altLang="zh-CN" sz="2800" b="1" i="1">
                <a:solidFill>
                  <a:srgbClr val="FFFFFF"/>
                </a:solidFill>
                <a:ea typeface="楷体_GB2312" pitchFamily="49" charset="-122"/>
              </a:rPr>
              <a:t> x</a:t>
            </a:r>
            <a:r>
              <a:rPr lang="en-US" altLang="zh-CN" sz="2800" b="1" baseline="-25000">
                <a:solidFill>
                  <a:srgbClr val="FFFFFF"/>
                </a:solidFill>
                <a:ea typeface="楷体_GB2312" pitchFamily="49" charset="-122"/>
              </a:rPr>
              <a:t>2</a:t>
            </a:r>
            <a:r>
              <a:rPr lang="zh-CN" altLang="en-US" sz="2800" b="1">
                <a:solidFill>
                  <a:srgbClr val="FFFFFF"/>
                </a:solidFill>
                <a:ea typeface="楷体_GB2312" pitchFamily="49" charset="-122"/>
              </a:rPr>
              <a:t>，</a:t>
            </a:r>
            <a:r>
              <a:rPr lang="en-US" altLang="zh-CN" sz="2800" b="1" i="1">
                <a:solidFill>
                  <a:srgbClr val="FFFFFF"/>
                </a:solidFill>
                <a:ea typeface="楷体_GB2312" pitchFamily="49" charset="-122"/>
              </a:rPr>
              <a:t>y</a:t>
            </a:r>
            <a:r>
              <a:rPr lang="zh-CN" altLang="en-US" sz="2800" b="1">
                <a:solidFill>
                  <a:srgbClr val="FFFFFF"/>
                </a:solidFill>
                <a:ea typeface="楷体_GB2312" pitchFamily="49" charset="-122"/>
              </a:rPr>
              <a:t>＝</a:t>
            </a:r>
            <a:r>
              <a:rPr lang="en-US" altLang="zh-CN" sz="2800" b="1" i="1">
                <a:solidFill>
                  <a:srgbClr val="FFFFFF"/>
                </a:solidFill>
                <a:ea typeface="楷体_GB2312" pitchFamily="49" charset="-122"/>
              </a:rPr>
              <a:t>y</a:t>
            </a:r>
            <a:r>
              <a:rPr lang="en-US" altLang="zh-CN" sz="2800" b="1" baseline="-25000">
                <a:solidFill>
                  <a:srgbClr val="FFFFFF"/>
                </a:solidFill>
                <a:ea typeface="楷体_GB2312" pitchFamily="49" charset="-122"/>
              </a:rPr>
              <a:t>1</a:t>
            </a:r>
            <a:r>
              <a:rPr lang="en-US" altLang="zh-CN" sz="2800" b="1" i="1">
                <a:solidFill>
                  <a:srgbClr val="FFFFFF"/>
                </a:solidFill>
                <a:ea typeface="楷体_GB2312" pitchFamily="49" charset="-122"/>
              </a:rPr>
              <a:t> y</a:t>
            </a:r>
            <a:r>
              <a:rPr lang="en-US" altLang="zh-CN" sz="2800" b="1" baseline="-25000">
                <a:solidFill>
                  <a:srgbClr val="FFFFFF"/>
                </a:solidFill>
                <a:ea typeface="楷体_GB2312" pitchFamily="49" charset="-122"/>
              </a:rPr>
              <a:t>2</a:t>
            </a:r>
            <a:r>
              <a:rPr lang="zh-CN" altLang="en-US" sz="2800" b="1">
                <a:solidFill>
                  <a:srgbClr val="FFFFFF"/>
                </a:solidFill>
                <a:ea typeface="楷体_GB2312" pitchFamily="49" charset="-122"/>
              </a:rPr>
              <a:t>，试设计一判别器，当</a:t>
            </a:r>
            <a:r>
              <a:rPr lang="en-US" altLang="zh-CN" sz="2800" b="1" i="1">
                <a:solidFill>
                  <a:srgbClr val="FFFFFF"/>
                </a:solidFill>
                <a:ea typeface="楷体_GB2312" pitchFamily="49" charset="-122"/>
              </a:rPr>
              <a:t>x </a:t>
            </a:r>
            <a:r>
              <a:rPr lang="en-US" altLang="zh-CN" sz="2800" b="1">
                <a:solidFill>
                  <a:srgbClr val="FFFFFF"/>
                </a:solidFill>
                <a:ea typeface="楷体_GB2312" pitchFamily="49" charset="-122"/>
              </a:rPr>
              <a:t>&gt; </a:t>
            </a:r>
            <a:r>
              <a:rPr lang="en-US" altLang="zh-CN" sz="2800" b="1" i="1">
                <a:solidFill>
                  <a:srgbClr val="FFFFFF"/>
                </a:solidFill>
                <a:ea typeface="楷体_GB2312" pitchFamily="49" charset="-122"/>
              </a:rPr>
              <a:t>y </a:t>
            </a:r>
            <a:r>
              <a:rPr lang="zh-CN" altLang="en-US" sz="2800" b="1">
                <a:solidFill>
                  <a:srgbClr val="FFFFFF"/>
                </a:solidFill>
                <a:ea typeface="楷体_GB2312" pitchFamily="49" charset="-122"/>
              </a:rPr>
              <a:t>时，输出为</a:t>
            </a:r>
            <a:r>
              <a:rPr lang="en-US" altLang="zh-CN" sz="2800" b="1">
                <a:solidFill>
                  <a:srgbClr val="FFFFFF"/>
                </a:solidFill>
                <a:ea typeface="楷体_GB2312" pitchFamily="49" charset="-122"/>
              </a:rPr>
              <a:t>1</a:t>
            </a:r>
            <a:r>
              <a:rPr lang="zh-CN" altLang="en-US" sz="2800" b="1">
                <a:solidFill>
                  <a:srgbClr val="FFFFFF"/>
                </a:solidFill>
                <a:ea typeface="楷体_GB2312" pitchFamily="49" charset="-122"/>
              </a:rPr>
              <a:t>； 否则为</a:t>
            </a:r>
            <a:r>
              <a:rPr lang="en-US" altLang="zh-CN" sz="2800" b="1">
                <a:solidFill>
                  <a:srgbClr val="FFFFFF"/>
                </a:solidFill>
                <a:ea typeface="楷体_GB2312" pitchFamily="49" charset="-122"/>
              </a:rPr>
              <a:t>0</a:t>
            </a:r>
            <a:r>
              <a:rPr lang="zh-CN" altLang="en-US" sz="2800" b="1">
                <a:solidFill>
                  <a:srgbClr val="FFFFFF"/>
                </a:solidFill>
                <a:ea typeface="楷体_GB2312" pitchFamily="49" charset="-122"/>
              </a:rPr>
              <a:t>，试用与非门实现这个逻辑要求</a:t>
            </a:r>
          </a:p>
        </p:txBody>
      </p:sp>
      <p:sp>
        <p:nvSpPr>
          <p:cNvPr id="52230" name="Text Box 6"/>
          <p:cNvSpPr txBox="1">
            <a:spLocks noChangeArrowheads="1"/>
          </p:cNvSpPr>
          <p:nvPr/>
        </p:nvSpPr>
        <p:spPr bwMode="auto">
          <a:xfrm>
            <a:off x="179388" y="1989138"/>
            <a:ext cx="467995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a:t>解：根据题意列出真值表为</a:t>
            </a:r>
          </a:p>
        </p:txBody>
      </p:sp>
      <p:graphicFrame>
        <p:nvGraphicFramePr>
          <p:cNvPr id="52232" name="Object 8"/>
          <p:cNvGraphicFramePr>
            <a:graphicFrameLocks noChangeAspect="1"/>
          </p:cNvGraphicFramePr>
          <p:nvPr/>
        </p:nvGraphicFramePr>
        <p:xfrm>
          <a:off x="5651500" y="2060575"/>
          <a:ext cx="3313113" cy="2627313"/>
        </p:xfrm>
        <a:graphic>
          <a:graphicData uri="http://schemas.openxmlformats.org/presentationml/2006/ole">
            <mc:AlternateContent xmlns:mc="http://schemas.openxmlformats.org/markup-compatibility/2006">
              <mc:Choice xmlns:v="urn:schemas-microsoft-com:vml" Requires="v">
                <p:oleObj spid="_x0000_s52246" name="Visio" r:id="rId4" imgW="1485900" imgH="1177747" progId="Visio.Drawing.11">
                  <p:embed/>
                </p:oleObj>
              </mc:Choice>
              <mc:Fallback>
                <p:oleObj name="Visio" r:id="rId4" imgW="1485900" imgH="1177747" progId="Visio.Drawing.11">
                  <p:embed/>
                  <p:pic>
                    <p:nvPicPr>
                      <p:cNvPr id="0" name="Object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51500" y="2060575"/>
                        <a:ext cx="3313113" cy="2627313"/>
                      </a:xfrm>
                      <a:prstGeom prst="rect">
                        <a:avLst/>
                      </a:prstGeom>
                      <a:solidFill>
                        <a:srgbClr val="FFFFFF"/>
                      </a:solidFill>
                      <a:ln w="57150" cmpd="thickThin">
                        <a:solidFill>
                          <a:srgbClr val="FF3399"/>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2234" name="Text Box 10"/>
          <p:cNvSpPr txBox="1">
            <a:spLocks noChangeArrowheads="1"/>
          </p:cNvSpPr>
          <p:nvPr/>
        </p:nvSpPr>
        <p:spPr bwMode="auto">
          <a:xfrm>
            <a:off x="395288" y="2492375"/>
            <a:ext cx="44958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a:t>由真值表写出输出函数式为</a:t>
            </a:r>
          </a:p>
        </p:txBody>
      </p:sp>
      <p:graphicFrame>
        <p:nvGraphicFramePr>
          <p:cNvPr id="52235" name="Object 11"/>
          <p:cNvGraphicFramePr>
            <a:graphicFrameLocks noChangeAspect="1"/>
          </p:cNvGraphicFramePr>
          <p:nvPr/>
        </p:nvGraphicFramePr>
        <p:xfrm>
          <a:off x="288925" y="3068638"/>
          <a:ext cx="5106988" cy="511175"/>
        </p:xfrm>
        <a:graphic>
          <a:graphicData uri="http://schemas.openxmlformats.org/presentationml/2006/ole">
            <mc:AlternateContent xmlns:mc="http://schemas.openxmlformats.org/markup-compatibility/2006">
              <mc:Choice xmlns:v="urn:schemas-microsoft-com:vml" Requires="v">
                <p:oleObj spid="_x0000_s52247" name="公式" r:id="rId6" imgW="2539800" imgH="253800" progId="Equation.3">
                  <p:embed/>
                </p:oleObj>
              </mc:Choice>
              <mc:Fallback>
                <p:oleObj name="公式" r:id="rId6" imgW="2539800" imgH="253800" progId="Equation.3">
                  <p:embed/>
                  <p:pic>
                    <p:nvPicPr>
                      <p:cNvPr id="0" name="Object 1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8925" y="3068638"/>
                        <a:ext cx="5106988" cy="511175"/>
                      </a:xfrm>
                      <a:prstGeom prst="rect">
                        <a:avLst/>
                      </a:prstGeom>
                      <a:solidFill>
                        <a:srgbClr val="FFFFFF"/>
                      </a:solidFill>
                      <a:ln w="57150" cmpd="thickThin">
                        <a:solidFill>
                          <a:srgbClr val="FF3399"/>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2236" name="Text Box 12"/>
          <p:cNvSpPr txBox="1">
            <a:spLocks noChangeArrowheads="1"/>
          </p:cNvSpPr>
          <p:nvPr/>
        </p:nvSpPr>
        <p:spPr bwMode="auto">
          <a:xfrm>
            <a:off x="250825" y="3789363"/>
            <a:ext cx="16764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a:t>卡诺图为</a:t>
            </a:r>
          </a:p>
        </p:txBody>
      </p:sp>
      <p:sp>
        <p:nvSpPr>
          <p:cNvPr id="52238" name="Rectangle 14"/>
          <p:cNvSpPr>
            <a:spLocks noChangeArrowheads="1"/>
          </p:cNvSpPr>
          <p:nvPr/>
        </p:nvSpPr>
        <p:spPr bwMode="auto">
          <a:xfrm>
            <a:off x="0" y="0"/>
            <a:ext cx="7129463"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kumimoji="0" lang="en-US" altLang="zh-CN" sz="3200" u="sng">
                <a:solidFill>
                  <a:schemeClr val="tx2"/>
                </a:solidFill>
              </a:rPr>
              <a:t>4.2.2 </a:t>
            </a:r>
            <a:r>
              <a:rPr kumimoji="0" lang="zh-CN" altLang="en-US" sz="3200" u="sng">
                <a:solidFill>
                  <a:schemeClr val="tx2"/>
                </a:solidFill>
              </a:rPr>
              <a:t>组合逻辑电路的设计方法</a:t>
            </a:r>
          </a:p>
        </p:txBody>
      </p:sp>
      <p:graphicFrame>
        <p:nvGraphicFramePr>
          <p:cNvPr id="52239" name="Object 15"/>
          <p:cNvGraphicFramePr>
            <a:graphicFrameLocks noChangeAspect="1"/>
          </p:cNvGraphicFramePr>
          <p:nvPr/>
        </p:nvGraphicFramePr>
        <p:xfrm>
          <a:off x="1979613" y="3789363"/>
          <a:ext cx="3240087" cy="2857500"/>
        </p:xfrm>
        <a:graphic>
          <a:graphicData uri="http://schemas.openxmlformats.org/presentationml/2006/ole">
            <mc:AlternateContent xmlns:mc="http://schemas.openxmlformats.org/markup-compatibility/2006">
              <mc:Choice xmlns:v="urn:schemas-microsoft-com:vml" Requires="v">
                <p:oleObj spid="_x0000_s52248" name="Visio" r:id="rId8" imgW="1399642" imgH="1383792" progId="Visio.Drawing.11">
                  <p:embed/>
                </p:oleObj>
              </mc:Choice>
              <mc:Fallback>
                <p:oleObj name="Visio" r:id="rId8" imgW="1399642" imgH="1383792" progId="Visio.Drawing.11">
                  <p:embed/>
                  <p:pic>
                    <p:nvPicPr>
                      <p:cNvPr id="0" name="Object 15"/>
                      <p:cNvPicPr>
                        <a:picLocks noChangeAspect="1" noChangeArrowheads="1"/>
                      </p:cNvPicPr>
                      <p:nvPr/>
                    </p:nvPicPr>
                    <p:blipFill>
                      <a:blip r:embed="rId9">
                        <a:extLst>
                          <a:ext uri="{28A0092B-C50C-407E-A947-70E740481C1C}">
                            <a14:useLocalDpi xmlns:a14="http://schemas.microsoft.com/office/drawing/2010/main" val="0"/>
                          </a:ext>
                        </a:extLst>
                      </a:blip>
                      <a:srcRect t="5154" b="5577"/>
                      <a:stretch>
                        <a:fillRect/>
                      </a:stretch>
                    </p:blipFill>
                    <p:spPr bwMode="auto">
                      <a:xfrm>
                        <a:off x="1979613" y="3789363"/>
                        <a:ext cx="3240087" cy="2857500"/>
                      </a:xfrm>
                      <a:prstGeom prst="rect">
                        <a:avLst/>
                      </a:prstGeom>
                      <a:solidFill>
                        <a:srgbClr val="FFFFFF"/>
                      </a:solidFill>
                      <a:ln w="57150" cmpd="thickThin">
                        <a:solidFill>
                          <a:srgbClr val="FF3399"/>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52226"/>
                                        </p:tgtEl>
                                        <p:attrNameLst>
                                          <p:attrName>style.visibility</p:attrName>
                                        </p:attrNameLst>
                                      </p:cBhvr>
                                      <p:to>
                                        <p:strVal val="visible"/>
                                      </p:to>
                                    </p:set>
                                    <p:animEffect transition="in" filter="box(in)">
                                      <p:cBhvr>
                                        <p:cTn id="7" dur="1000"/>
                                        <p:tgtEl>
                                          <p:spTgt spid="5222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2230"/>
                                        </p:tgtEl>
                                        <p:attrNameLst>
                                          <p:attrName>style.visibility</p:attrName>
                                        </p:attrNameLst>
                                      </p:cBhvr>
                                      <p:to>
                                        <p:strVal val="visible"/>
                                      </p:to>
                                    </p:set>
                                    <p:animEffect transition="in" filter="wipe(left)">
                                      <p:cBhvr>
                                        <p:cTn id="12" dur="1000"/>
                                        <p:tgtEl>
                                          <p:spTgt spid="52230"/>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52232"/>
                                        </p:tgtEl>
                                        <p:attrNameLst>
                                          <p:attrName>style.visibility</p:attrName>
                                        </p:attrNameLst>
                                      </p:cBhvr>
                                      <p:to>
                                        <p:strVal val="visible"/>
                                      </p:to>
                                    </p:set>
                                    <p:animEffect transition="in" filter="fade">
                                      <p:cBhvr>
                                        <p:cTn id="17" dur="1000"/>
                                        <p:tgtEl>
                                          <p:spTgt spid="52232"/>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9" presetClass="entr" presetSubtype="0" fill="hold" grpId="0" nodeType="clickEffect">
                                  <p:stCondLst>
                                    <p:cond delay="0"/>
                                  </p:stCondLst>
                                  <p:childTnLst>
                                    <p:set>
                                      <p:cBhvr>
                                        <p:cTn id="21" dur="1" fill="hold">
                                          <p:stCondLst>
                                            <p:cond delay="0"/>
                                          </p:stCondLst>
                                        </p:cTn>
                                        <p:tgtEl>
                                          <p:spTgt spid="52234"/>
                                        </p:tgtEl>
                                        <p:attrNameLst>
                                          <p:attrName>style.visibility</p:attrName>
                                        </p:attrNameLst>
                                      </p:cBhvr>
                                      <p:to>
                                        <p:strVal val="visible"/>
                                      </p:to>
                                    </p:set>
                                    <p:anim calcmode="lin" valueType="num">
                                      <p:cBhvr>
                                        <p:cTn id="22" dur="1000" fill="hold"/>
                                        <p:tgtEl>
                                          <p:spTgt spid="52234"/>
                                        </p:tgtEl>
                                        <p:attrNameLst>
                                          <p:attrName>ppt_x</p:attrName>
                                        </p:attrNameLst>
                                      </p:cBhvr>
                                      <p:tavLst>
                                        <p:tav tm="0">
                                          <p:val>
                                            <p:strVal val="#ppt_x-.2"/>
                                          </p:val>
                                        </p:tav>
                                        <p:tav tm="100000">
                                          <p:val>
                                            <p:strVal val="#ppt_x"/>
                                          </p:val>
                                        </p:tav>
                                      </p:tavLst>
                                    </p:anim>
                                    <p:anim calcmode="lin" valueType="num">
                                      <p:cBhvr>
                                        <p:cTn id="23" dur="1000" fill="hold"/>
                                        <p:tgtEl>
                                          <p:spTgt spid="52234"/>
                                        </p:tgtEl>
                                        <p:attrNameLst>
                                          <p:attrName>ppt_y</p:attrName>
                                        </p:attrNameLst>
                                      </p:cBhvr>
                                      <p:tavLst>
                                        <p:tav tm="0">
                                          <p:val>
                                            <p:strVal val="#ppt_y"/>
                                          </p:val>
                                        </p:tav>
                                        <p:tav tm="100000">
                                          <p:val>
                                            <p:strVal val="#ppt_y"/>
                                          </p:val>
                                        </p:tav>
                                      </p:tavLst>
                                    </p:anim>
                                    <p:animEffect transition="in" filter="wipe(right)" prLst="gradientSize: 0.1">
                                      <p:cBhvr>
                                        <p:cTn id="24" dur="1000"/>
                                        <p:tgtEl>
                                          <p:spTgt spid="52234"/>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10" presetClass="entr" presetSubtype="0" fill="hold" nodeType="clickEffect">
                                  <p:stCondLst>
                                    <p:cond delay="0"/>
                                  </p:stCondLst>
                                  <p:childTnLst>
                                    <p:set>
                                      <p:cBhvr>
                                        <p:cTn id="28" dur="1" fill="hold">
                                          <p:stCondLst>
                                            <p:cond delay="0"/>
                                          </p:stCondLst>
                                        </p:cTn>
                                        <p:tgtEl>
                                          <p:spTgt spid="52235"/>
                                        </p:tgtEl>
                                        <p:attrNameLst>
                                          <p:attrName>style.visibility</p:attrName>
                                        </p:attrNameLst>
                                      </p:cBhvr>
                                      <p:to>
                                        <p:strVal val="visible"/>
                                      </p:to>
                                    </p:set>
                                    <p:animEffect transition="in" filter="fade">
                                      <p:cBhvr>
                                        <p:cTn id="29" dur="1000"/>
                                        <p:tgtEl>
                                          <p:spTgt spid="52235"/>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29" presetClass="entr" presetSubtype="0" fill="hold" grpId="0" nodeType="clickEffect">
                                  <p:stCondLst>
                                    <p:cond delay="0"/>
                                  </p:stCondLst>
                                  <p:childTnLst>
                                    <p:set>
                                      <p:cBhvr>
                                        <p:cTn id="33" dur="1" fill="hold">
                                          <p:stCondLst>
                                            <p:cond delay="0"/>
                                          </p:stCondLst>
                                        </p:cTn>
                                        <p:tgtEl>
                                          <p:spTgt spid="52236"/>
                                        </p:tgtEl>
                                        <p:attrNameLst>
                                          <p:attrName>style.visibility</p:attrName>
                                        </p:attrNameLst>
                                      </p:cBhvr>
                                      <p:to>
                                        <p:strVal val="visible"/>
                                      </p:to>
                                    </p:set>
                                    <p:anim calcmode="lin" valueType="num">
                                      <p:cBhvr>
                                        <p:cTn id="34" dur="1000" fill="hold"/>
                                        <p:tgtEl>
                                          <p:spTgt spid="52236"/>
                                        </p:tgtEl>
                                        <p:attrNameLst>
                                          <p:attrName>ppt_x</p:attrName>
                                        </p:attrNameLst>
                                      </p:cBhvr>
                                      <p:tavLst>
                                        <p:tav tm="0">
                                          <p:val>
                                            <p:strVal val="#ppt_x-.2"/>
                                          </p:val>
                                        </p:tav>
                                        <p:tav tm="100000">
                                          <p:val>
                                            <p:strVal val="#ppt_x"/>
                                          </p:val>
                                        </p:tav>
                                      </p:tavLst>
                                    </p:anim>
                                    <p:anim calcmode="lin" valueType="num">
                                      <p:cBhvr>
                                        <p:cTn id="35" dur="1000" fill="hold"/>
                                        <p:tgtEl>
                                          <p:spTgt spid="52236"/>
                                        </p:tgtEl>
                                        <p:attrNameLst>
                                          <p:attrName>ppt_y</p:attrName>
                                        </p:attrNameLst>
                                      </p:cBhvr>
                                      <p:tavLst>
                                        <p:tav tm="0">
                                          <p:val>
                                            <p:strVal val="#ppt_y"/>
                                          </p:val>
                                        </p:tav>
                                        <p:tav tm="100000">
                                          <p:val>
                                            <p:strVal val="#ppt_y"/>
                                          </p:val>
                                        </p:tav>
                                      </p:tavLst>
                                    </p:anim>
                                    <p:animEffect transition="in" filter="wipe(right)" prLst="gradientSize: 0.1">
                                      <p:cBhvr>
                                        <p:cTn id="36" dur="1000"/>
                                        <p:tgtEl>
                                          <p:spTgt spid="52236"/>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9" presetClass="entr" presetSubtype="0" fill="hold" nodeType="clickEffect">
                                  <p:stCondLst>
                                    <p:cond delay="0"/>
                                  </p:stCondLst>
                                  <p:childTnLst>
                                    <p:set>
                                      <p:cBhvr>
                                        <p:cTn id="40" dur="1" fill="hold">
                                          <p:stCondLst>
                                            <p:cond delay="0"/>
                                          </p:stCondLst>
                                        </p:cTn>
                                        <p:tgtEl>
                                          <p:spTgt spid="52239"/>
                                        </p:tgtEl>
                                        <p:attrNameLst>
                                          <p:attrName>style.visibility</p:attrName>
                                        </p:attrNameLst>
                                      </p:cBhvr>
                                      <p:to>
                                        <p:strVal val="visible"/>
                                      </p:to>
                                    </p:set>
                                    <p:animEffect transition="in" filter="dissolve">
                                      <p:cBhvr>
                                        <p:cTn id="41" dur="1000"/>
                                        <p:tgtEl>
                                          <p:spTgt spid="522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226" grpId="0" autoUpdateAnimBg="0"/>
      <p:bldP spid="52230" grpId="0" autoUpdateAnimBg="0"/>
      <p:bldP spid="52234" grpId="0" autoUpdateAnimBg="0"/>
      <p:bldP spid="52236" grpId="0" autoUpdateAnimBg="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2" name="Text Box 4"/>
          <p:cNvSpPr txBox="1">
            <a:spLocks noChangeArrowheads="1"/>
          </p:cNvSpPr>
          <p:nvPr/>
        </p:nvSpPr>
        <p:spPr bwMode="auto">
          <a:xfrm>
            <a:off x="179388" y="476250"/>
            <a:ext cx="59436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a:t>则化简后的逻辑函数为</a:t>
            </a:r>
          </a:p>
        </p:txBody>
      </p:sp>
      <p:graphicFrame>
        <p:nvGraphicFramePr>
          <p:cNvPr id="53253" name="Object 5"/>
          <p:cNvGraphicFramePr>
            <a:graphicFrameLocks noChangeAspect="1"/>
          </p:cNvGraphicFramePr>
          <p:nvPr/>
        </p:nvGraphicFramePr>
        <p:xfrm>
          <a:off x="468313" y="1052513"/>
          <a:ext cx="4679950" cy="1111250"/>
        </p:xfrm>
        <a:graphic>
          <a:graphicData uri="http://schemas.openxmlformats.org/presentationml/2006/ole">
            <mc:AlternateContent xmlns:mc="http://schemas.openxmlformats.org/markup-compatibility/2006">
              <mc:Choice xmlns:v="urn:schemas-microsoft-com:vml" Requires="v">
                <p:oleObj spid="_x0000_s53265" name="公式" r:id="rId4" imgW="1930320" imgH="457200" progId="Equation.3">
                  <p:embed/>
                </p:oleObj>
              </mc:Choice>
              <mc:Fallback>
                <p:oleObj name="公式" r:id="rId4" imgW="1930320" imgH="457200" progId="Equation.3">
                  <p:embed/>
                  <p:pic>
                    <p:nvPicPr>
                      <p:cNvPr id="0"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8313" y="1052513"/>
                        <a:ext cx="4679950" cy="1111250"/>
                      </a:xfrm>
                      <a:prstGeom prst="rect">
                        <a:avLst/>
                      </a:prstGeom>
                      <a:solidFill>
                        <a:srgbClr val="FFFFFF"/>
                      </a:solidFill>
                      <a:ln w="57150" cmpd="thickThin">
                        <a:solidFill>
                          <a:srgbClr val="FF3399"/>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3254" name="Text Box 6"/>
          <p:cNvSpPr txBox="1">
            <a:spLocks noChangeArrowheads="1"/>
          </p:cNvSpPr>
          <p:nvPr/>
        </p:nvSpPr>
        <p:spPr bwMode="auto">
          <a:xfrm>
            <a:off x="323850" y="2205038"/>
            <a:ext cx="38862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a:t>逻辑电路为</a:t>
            </a:r>
          </a:p>
        </p:txBody>
      </p:sp>
      <p:graphicFrame>
        <p:nvGraphicFramePr>
          <p:cNvPr id="53255" name="Object 7"/>
          <p:cNvGraphicFramePr>
            <a:graphicFrameLocks noChangeAspect="1"/>
          </p:cNvGraphicFramePr>
          <p:nvPr/>
        </p:nvGraphicFramePr>
        <p:xfrm>
          <a:off x="900113" y="2852738"/>
          <a:ext cx="4103687" cy="3783012"/>
        </p:xfrm>
        <a:graphic>
          <a:graphicData uri="http://schemas.openxmlformats.org/presentationml/2006/ole">
            <mc:AlternateContent xmlns:mc="http://schemas.openxmlformats.org/markup-compatibility/2006">
              <mc:Choice xmlns:v="urn:schemas-microsoft-com:vml" Requires="v">
                <p:oleObj spid="_x0000_s53266" name="Visio" r:id="rId6" imgW="2641092" imgH="2326843" progId="Visio.Drawing.11">
                  <p:embed/>
                </p:oleObj>
              </mc:Choice>
              <mc:Fallback>
                <p:oleObj name="Visio" r:id="rId6" imgW="2641092" imgH="2326843" progId="Visio.Drawing.11">
                  <p:embed/>
                  <p:pic>
                    <p:nvPicPr>
                      <p:cNvPr id="0" name="Object 7"/>
                      <p:cNvPicPr>
                        <a:picLocks noChangeAspect="1" noChangeArrowheads="1"/>
                      </p:cNvPicPr>
                      <p:nvPr/>
                    </p:nvPicPr>
                    <p:blipFill>
                      <a:blip r:embed="rId7">
                        <a:extLst>
                          <a:ext uri="{28A0092B-C50C-407E-A947-70E740481C1C}">
                            <a14:useLocalDpi xmlns:a14="http://schemas.microsoft.com/office/drawing/2010/main" val="0"/>
                          </a:ext>
                        </a:extLst>
                      </a:blip>
                      <a:srcRect t="7117" r="23729" b="13066"/>
                      <a:stretch>
                        <a:fillRect/>
                      </a:stretch>
                    </p:blipFill>
                    <p:spPr bwMode="auto">
                      <a:xfrm>
                        <a:off x="900113" y="2852738"/>
                        <a:ext cx="4103687" cy="3783012"/>
                      </a:xfrm>
                      <a:prstGeom prst="rect">
                        <a:avLst/>
                      </a:prstGeom>
                      <a:solidFill>
                        <a:srgbClr val="FFFFFF"/>
                      </a:solidFill>
                      <a:ln w="57150" cmpd="thickThin">
                        <a:solidFill>
                          <a:srgbClr val="FF3399"/>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3257" name="Object 9"/>
          <p:cNvGraphicFramePr>
            <a:graphicFrameLocks noChangeAspect="1"/>
          </p:cNvGraphicFramePr>
          <p:nvPr/>
        </p:nvGraphicFramePr>
        <p:xfrm>
          <a:off x="5508625" y="1052513"/>
          <a:ext cx="3384550" cy="2984500"/>
        </p:xfrm>
        <a:graphic>
          <a:graphicData uri="http://schemas.openxmlformats.org/presentationml/2006/ole">
            <mc:AlternateContent xmlns:mc="http://schemas.openxmlformats.org/markup-compatibility/2006">
              <mc:Choice xmlns:v="urn:schemas-microsoft-com:vml" Requires="v">
                <p:oleObj spid="_x0000_s53267" name="Visio" r:id="rId8" imgW="1399642" imgH="1383792" progId="Visio.Drawing.11">
                  <p:embed/>
                </p:oleObj>
              </mc:Choice>
              <mc:Fallback>
                <p:oleObj name="Visio" r:id="rId8" imgW="1399642" imgH="1383792" progId="Visio.Drawing.11">
                  <p:embed/>
                  <p:pic>
                    <p:nvPicPr>
                      <p:cNvPr id="0" name="Object 9"/>
                      <p:cNvPicPr>
                        <a:picLocks noChangeAspect="1" noChangeArrowheads="1"/>
                      </p:cNvPicPr>
                      <p:nvPr/>
                    </p:nvPicPr>
                    <p:blipFill>
                      <a:blip r:embed="rId9">
                        <a:extLst>
                          <a:ext uri="{28A0092B-C50C-407E-A947-70E740481C1C}">
                            <a14:useLocalDpi xmlns:a14="http://schemas.microsoft.com/office/drawing/2010/main" val="0"/>
                          </a:ext>
                        </a:extLst>
                      </a:blip>
                      <a:srcRect t="5154" b="5577"/>
                      <a:stretch>
                        <a:fillRect/>
                      </a:stretch>
                    </p:blipFill>
                    <p:spPr bwMode="auto">
                      <a:xfrm>
                        <a:off x="5508625" y="1052513"/>
                        <a:ext cx="3384550" cy="2984500"/>
                      </a:xfrm>
                      <a:prstGeom prst="rect">
                        <a:avLst/>
                      </a:prstGeom>
                      <a:solidFill>
                        <a:srgbClr val="FFFFFF"/>
                      </a:solidFill>
                      <a:ln w="57150" cmpd="thickThin">
                        <a:solidFill>
                          <a:srgbClr val="FF3399"/>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3258" name="Rectangle 10"/>
          <p:cNvSpPr>
            <a:spLocks noChangeArrowheads="1"/>
          </p:cNvSpPr>
          <p:nvPr/>
        </p:nvSpPr>
        <p:spPr bwMode="auto">
          <a:xfrm>
            <a:off x="0" y="0"/>
            <a:ext cx="7129463"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kumimoji="0" lang="en-US" altLang="zh-CN" sz="3200" u="sng">
                <a:solidFill>
                  <a:schemeClr val="tx2"/>
                </a:solidFill>
              </a:rPr>
              <a:t>4.2.2 </a:t>
            </a:r>
            <a:r>
              <a:rPr kumimoji="0" lang="zh-CN" altLang="en-US" sz="3200" u="sng">
                <a:solidFill>
                  <a:schemeClr val="tx2"/>
                </a:solidFill>
              </a:rPr>
              <a:t>组合逻辑电路的设计方法</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53257"/>
                                        </p:tgtEl>
                                        <p:attrNameLst>
                                          <p:attrName>style.visibility</p:attrName>
                                        </p:attrNameLst>
                                      </p:cBhvr>
                                      <p:to>
                                        <p:strVal val="visible"/>
                                      </p:to>
                                    </p:set>
                                    <p:animEffect transition="in" filter="dissolve">
                                      <p:cBhvr>
                                        <p:cTn id="7" dur="1000"/>
                                        <p:tgtEl>
                                          <p:spTgt spid="5325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9" presetClass="entr" presetSubtype="0" fill="hold" grpId="0" nodeType="clickEffect">
                                  <p:stCondLst>
                                    <p:cond delay="0"/>
                                  </p:stCondLst>
                                  <p:childTnLst>
                                    <p:set>
                                      <p:cBhvr>
                                        <p:cTn id="11" dur="1" fill="hold">
                                          <p:stCondLst>
                                            <p:cond delay="0"/>
                                          </p:stCondLst>
                                        </p:cTn>
                                        <p:tgtEl>
                                          <p:spTgt spid="53252"/>
                                        </p:tgtEl>
                                        <p:attrNameLst>
                                          <p:attrName>style.visibility</p:attrName>
                                        </p:attrNameLst>
                                      </p:cBhvr>
                                      <p:to>
                                        <p:strVal val="visible"/>
                                      </p:to>
                                    </p:set>
                                    <p:anim calcmode="lin" valueType="num">
                                      <p:cBhvr>
                                        <p:cTn id="12" dur="1000" fill="hold"/>
                                        <p:tgtEl>
                                          <p:spTgt spid="53252"/>
                                        </p:tgtEl>
                                        <p:attrNameLst>
                                          <p:attrName>ppt_x</p:attrName>
                                        </p:attrNameLst>
                                      </p:cBhvr>
                                      <p:tavLst>
                                        <p:tav tm="0">
                                          <p:val>
                                            <p:strVal val="#ppt_x-.2"/>
                                          </p:val>
                                        </p:tav>
                                        <p:tav tm="100000">
                                          <p:val>
                                            <p:strVal val="#ppt_x"/>
                                          </p:val>
                                        </p:tav>
                                      </p:tavLst>
                                    </p:anim>
                                    <p:anim calcmode="lin" valueType="num">
                                      <p:cBhvr>
                                        <p:cTn id="13" dur="1000" fill="hold"/>
                                        <p:tgtEl>
                                          <p:spTgt spid="53252"/>
                                        </p:tgtEl>
                                        <p:attrNameLst>
                                          <p:attrName>ppt_y</p:attrName>
                                        </p:attrNameLst>
                                      </p:cBhvr>
                                      <p:tavLst>
                                        <p:tav tm="0">
                                          <p:val>
                                            <p:strVal val="#ppt_y"/>
                                          </p:val>
                                        </p:tav>
                                        <p:tav tm="100000">
                                          <p:val>
                                            <p:strVal val="#ppt_y"/>
                                          </p:val>
                                        </p:tav>
                                      </p:tavLst>
                                    </p:anim>
                                    <p:animEffect transition="in" filter="wipe(right)" prLst="gradientSize: 0.1">
                                      <p:cBhvr>
                                        <p:cTn id="14" dur="1000"/>
                                        <p:tgtEl>
                                          <p:spTgt spid="53252"/>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10" presetClass="entr" presetSubtype="0" fill="hold" nodeType="clickEffect">
                                  <p:stCondLst>
                                    <p:cond delay="0"/>
                                  </p:stCondLst>
                                  <p:childTnLst>
                                    <p:set>
                                      <p:cBhvr>
                                        <p:cTn id="18" dur="1" fill="hold">
                                          <p:stCondLst>
                                            <p:cond delay="0"/>
                                          </p:stCondLst>
                                        </p:cTn>
                                        <p:tgtEl>
                                          <p:spTgt spid="53253"/>
                                        </p:tgtEl>
                                        <p:attrNameLst>
                                          <p:attrName>style.visibility</p:attrName>
                                        </p:attrNameLst>
                                      </p:cBhvr>
                                      <p:to>
                                        <p:strVal val="visible"/>
                                      </p:to>
                                    </p:set>
                                    <p:animEffect transition="in" filter="fade">
                                      <p:cBhvr>
                                        <p:cTn id="19" dur="1000"/>
                                        <p:tgtEl>
                                          <p:spTgt spid="53253"/>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29" presetClass="entr" presetSubtype="0" fill="hold" grpId="1" nodeType="clickEffect">
                                  <p:stCondLst>
                                    <p:cond delay="0"/>
                                  </p:stCondLst>
                                  <p:childTnLst>
                                    <p:set>
                                      <p:cBhvr>
                                        <p:cTn id="23" dur="1" fill="hold">
                                          <p:stCondLst>
                                            <p:cond delay="0"/>
                                          </p:stCondLst>
                                        </p:cTn>
                                        <p:tgtEl>
                                          <p:spTgt spid="53254"/>
                                        </p:tgtEl>
                                        <p:attrNameLst>
                                          <p:attrName>style.visibility</p:attrName>
                                        </p:attrNameLst>
                                      </p:cBhvr>
                                      <p:to>
                                        <p:strVal val="visible"/>
                                      </p:to>
                                    </p:set>
                                    <p:anim calcmode="lin" valueType="num">
                                      <p:cBhvr>
                                        <p:cTn id="24" dur="1000" fill="hold"/>
                                        <p:tgtEl>
                                          <p:spTgt spid="53254"/>
                                        </p:tgtEl>
                                        <p:attrNameLst>
                                          <p:attrName>ppt_x</p:attrName>
                                        </p:attrNameLst>
                                      </p:cBhvr>
                                      <p:tavLst>
                                        <p:tav tm="0">
                                          <p:val>
                                            <p:strVal val="#ppt_x-.2"/>
                                          </p:val>
                                        </p:tav>
                                        <p:tav tm="100000">
                                          <p:val>
                                            <p:strVal val="#ppt_x"/>
                                          </p:val>
                                        </p:tav>
                                      </p:tavLst>
                                    </p:anim>
                                    <p:anim calcmode="lin" valueType="num">
                                      <p:cBhvr>
                                        <p:cTn id="25" dur="1000" fill="hold"/>
                                        <p:tgtEl>
                                          <p:spTgt spid="53254"/>
                                        </p:tgtEl>
                                        <p:attrNameLst>
                                          <p:attrName>ppt_y</p:attrName>
                                        </p:attrNameLst>
                                      </p:cBhvr>
                                      <p:tavLst>
                                        <p:tav tm="0">
                                          <p:val>
                                            <p:strVal val="#ppt_y"/>
                                          </p:val>
                                        </p:tav>
                                        <p:tav tm="100000">
                                          <p:val>
                                            <p:strVal val="#ppt_y"/>
                                          </p:val>
                                        </p:tav>
                                      </p:tavLst>
                                    </p:anim>
                                    <p:animEffect transition="in" filter="wipe(right)" prLst="gradientSize: 0.1">
                                      <p:cBhvr>
                                        <p:cTn id="26" dur="1000"/>
                                        <p:tgtEl>
                                          <p:spTgt spid="53254"/>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9" presetClass="entr" presetSubtype="0" fill="hold" nodeType="clickEffect">
                                  <p:stCondLst>
                                    <p:cond delay="0"/>
                                  </p:stCondLst>
                                  <p:childTnLst>
                                    <p:set>
                                      <p:cBhvr>
                                        <p:cTn id="30" dur="1" fill="hold">
                                          <p:stCondLst>
                                            <p:cond delay="0"/>
                                          </p:stCondLst>
                                        </p:cTn>
                                        <p:tgtEl>
                                          <p:spTgt spid="53255"/>
                                        </p:tgtEl>
                                        <p:attrNameLst>
                                          <p:attrName>style.visibility</p:attrName>
                                        </p:attrNameLst>
                                      </p:cBhvr>
                                      <p:to>
                                        <p:strVal val="visible"/>
                                      </p:to>
                                    </p:set>
                                    <p:animEffect transition="in" filter="dissolve">
                                      <p:cBhvr>
                                        <p:cTn id="31" dur="1000"/>
                                        <p:tgtEl>
                                          <p:spTgt spid="532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252" grpId="0" autoUpdateAnimBg="0"/>
      <p:bldP spid="53254" grpId="1"/>
    </p:bldLst>
  </p:timing>
</p:sld>
</file>

<file path=ppt/slides/slide1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a:xfrm>
            <a:off x="250825" y="549275"/>
            <a:ext cx="958850" cy="458788"/>
          </a:xfrm>
        </p:spPr>
        <p:txBody>
          <a:bodyPr/>
          <a:lstStyle/>
          <a:p>
            <a:r>
              <a:rPr lang="zh-CN" altLang="en-US" sz="2800" b="1" u="sng">
                <a:solidFill>
                  <a:srgbClr val="FFFFFF"/>
                </a:solidFill>
                <a:ea typeface="楷体_GB2312" pitchFamily="49" charset="-122"/>
              </a:rPr>
              <a:t>练习</a:t>
            </a:r>
          </a:p>
        </p:txBody>
      </p:sp>
      <p:sp>
        <p:nvSpPr>
          <p:cNvPr id="54276" name="Text Box 4"/>
          <p:cNvSpPr txBox="1">
            <a:spLocks noChangeArrowheads="1"/>
          </p:cNvSpPr>
          <p:nvPr/>
        </p:nvSpPr>
        <p:spPr bwMode="auto">
          <a:xfrm>
            <a:off x="250825" y="1052513"/>
            <a:ext cx="8683625" cy="180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a:t>1.</a:t>
            </a:r>
            <a:r>
              <a:rPr lang="zh-CN" altLang="en-US"/>
              <a:t>试设计一逻辑电路供三人表决使用。每人有一电键，如果他赞成，就按电键，表示为</a:t>
            </a:r>
            <a:r>
              <a:rPr lang="en-US" altLang="zh-CN"/>
              <a:t>1;</a:t>
            </a:r>
            <a:r>
              <a:rPr lang="zh-CN" altLang="en-US"/>
              <a:t>如果不赞成，不按电键，表示</a:t>
            </a:r>
            <a:r>
              <a:rPr lang="en-US" altLang="zh-CN"/>
              <a:t>0.</a:t>
            </a:r>
            <a:r>
              <a:rPr lang="zh-CN" altLang="en-US"/>
              <a:t>表决结果用指示灯表示。若多数赞成，则指示灯亮，输出为</a:t>
            </a:r>
            <a:r>
              <a:rPr lang="en-US" altLang="zh-CN"/>
              <a:t>1,</a:t>
            </a:r>
            <a:r>
              <a:rPr lang="zh-CN" altLang="en-US"/>
              <a:t>否则不亮为</a:t>
            </a:r>
            <a:r>
              <a:rPr lang="en-US" altLang="zh-CN"/>
              <a:t>0</a:t>
            </a:r>
            <a:r>
              <a:rPr lang="zh-CN" altLang="en-US"/>
              <a:t>。</a:t>
            </a:r>
          </a:p>
        </p:txBody>
      </p:sp>
      <p:sp>
        <p:nvSpPr>
          <p:cNvPr id="54277" name="Text Box 5"/>
          <p:cNvSpPr txBox="1">
            <a:spLocks noChangeArrowheads="1"/>
          </p:cNvSpPr>
          <p:nvPr/>
        </p:nvSpPr>
        <p:spPr bwMode="auto">
          <a:xfrm>
            <a:off x="250825" y="2924175"/>
            <a:ext cx="8659813" cy="2227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a:t>2.</a:t>
            </a:r>
            <a:r>
              <a:rPr lang="zh-CN" altLang="en-US"/>
              <a:t>某同学参加四门课程考试，规定</a:t>
            </a:r>
            <a:r>
              <a:rPr lang="en-US" altLang="zh-CN">
                <a:sym typeface="Wingdings" pitchFamily="2" charset="2"/>
              </a:rPr>
              <a:t>(1)</a:t>
            </a:r>
            <a:r>
              <a:rPr lang="zh-CN" altLang="en-US">
                <a:sym typeface="Wingdings" pitchFamily="2" charset="2"/>
              </a:rPr>
              <a:t>课程</a:t>
            </a:r>
            <a:r>
              <a:rPr lang="en-US" altLang="zh-CN">
                <a:sym typeface="Wingdings" pitchFamily="2" charset="2"/>
              </a:rPr>
              <a:t>A</a:t>
            </a:r>
            <a:r>
              <a:rPr lang="zh-CN" altLang="en-US">
                <a:sym typeface="Wingdings" pitchFamily="2" charset="2"/>
              </a:rPr>
              <a:t>及格得</a:t>
            </a:r>
            <a:r>
              <a:rPr lang="en-US" altLang="zh-CN">
                <a:sym typeface="Wingdings" pitchFamily="2" charset="2"/>
              </a:rPr>
              <a:t>1</a:t>
            </a:r>
            <a:r>
              <a:rPr lang="zh-CN" altLang="en-US">
                <a:sym typeface="Wingdings" pitchFamily="2" charset="2"/>
              </a:rPr>
              <a:t>分，不及格为</a:t>
            </a:r>
            <a:r>
              <a:rPr lang="en-US" altLang="zh-CN">
                <a:sym typeface="Wingdings" pitchFamily="2" charset="2"/>
              </a:rPr>
              <a:t>0</a:t>
            </a:r>
            <a:r>
              <a:rPr lang="zh-CN" altLang="en-US">
                <a:sym typeface="Wingdings" pitchFamily="2" charset="2"/>
              </a:rPr>
              <a:t>分；</a:t>
            </a:r>
            <a:r>
              <a:rPr lang="en-US" altLang="zh-CN">
                <a:sym typeface="Wingdings" pitchFamily="2" charset="2"/>
              </a:rPr>
              <a:t>(2)</a:t>
            </a:r>
            <a:r>
              <a:rPr lang="zh-CN" altLang="en-US">
                <a:sym typeface="Wingdings" pitchFamily="2" charset="2"/>
              </a:rPr>
              <a:t>课程</a:t>
            </a:r>
            <a:r>
              <a:rPr lang="en-US" altLang="zh-CN">
                <a:sym typeface="Wingdings" pitchFamily="2" charset="2"/>
              </a:rPr>
              <a:t>B</a:t>
            </a:r>
            <a:r>
              <a:rPr lang="zh-CN" altLang="en-US">
                <a:sym typeface="Wingdings" pitchFamily="2" charset="2"/>
              </a:rPr>
              <a:t>及格得</a:t>
            </a:r>
            <a:r>
              <a:rPr lang="en-US" altLang="zh-CN">
                <a:sym typeface="Wingdings" pitchFamily="2" charset="2"/>
              </a:rPr>
              <a:t>2</a:t>
            </a:r>
            <a:r>
              <a:rPr lang="zh-CN" altLang="en-US">
                <a:sym typeface="Wingdings" pitchFamily="2" charset="2"/>
              </a:rPr>
              <a:t>分，不及格为</a:t>
            </a:r>
            <a:r>
              <a:rPr lang="en-US" altLang="zh-CN">
                <a:sym typeface="Wingdings" pitchFamily="2" charset="2"/>
              </a:rPr>
              <a:t>0</a:t>
            </a:r>
            <a:r>
              <a:rPr lang="zh-CN" altLang="en-US">
                <a:sym typeface="Wingdings" pitchFamily="2" charset="2"/>
              </a:rPr>
              <a:t>分；（</a:t>
            </a:r>
            <a:r>
              <a:rPr lang="en-US" altLang="zh-CN">
                <a:sym typeface="Wingdings" pitchFamily="2" charset="2"/>
              </a:rPr>
              <a:t>3)</a:t>
            </a:r>
            <a:r>
              <a:rPr lang="zh-CN" altLang="en-US">
                <a:sym typeface="Wingdings" pitchFamily="2" charset="2"/>
              </a:rPr>
              <a:t>课程</a:t>
            </a:r>
            <a:r>
              <a:rPr lang="en-US" altLang="zh-CN">
                <a:sym typeface="Wingdings" pitchFamily="2" charset="2"/>
              </a:rPr>
              <a:t>C</a:t>
            </a:r>
            <a:r>
              <a:rPr lang="zh-CN" altLang="en-US">
                <a:sym typeface="Wingdings" pitchFamily="2" charset="2"/>
              </a:rPr>
              <a:t>及格得</a:t>
            </a:r>
            <a:r>
              <a:rPr lang="en-US" altLang="zh-CN">
                <a:sym typeface="Wingdings" pitchFamily="2" charset="2"/>
              </a:rPr>
              <a:t>4</a:t>
            </a:r>
            <a:r>
              <a:rPr lang="zh-CN" altLang="en-US">
                <a:sym typeface="Wingdings" pitchFamily="2" charset="2"/>
              </a:rPr>
              <a:t>分，不及格为</a:t>
            </a:r>
            <a:r>
              <a:rPr lang="en-US" altLang="zh-CN">
                <a:sym typeface="Wingdings" pitchFamily="2" charset="2"/>
              </a:rPr>
              <a:t>0</a:t>
            </a:r>
            <a:r>
              <a:rPr lang="zh-CN" altLang="en-US">
                <a:sym typeface="Wingdings" pitchFamily="2" charset="2"/>
              </a:rPr>
              <a:t>分；（</a:t>
            </a:r>
            <a:r>
              <a:rPr lang="en-US" altLang="zh-CN">
                <a:sym typeface="Wingdings" pitchFamily="2" charset="2"/>
              </a:rPr>
              <a:t>4)</a:t>
            </a:r>
            <a:r>
              <a:rPr lang="zh-CN" altLang="en-US">
                <a:sym typeface="Wingdings" pitchFamily="2" charset="2"/>
              </a:rPr>
              <a:t>课程</a:t>
            </a:r>
            <a:r>
              <a:rPr lang="en-US" altLang="zh-CN">
                <a:sym typeface="Wingdings" pitchFamily="2" charset="2"/>
              </a:rPr>
              <a:t>D</a:t>
            </a:r>
            <a:r>
              <a:rPr lang="zh-CN" altLang="en-US">
                <a:sym typeface="Wingdings" pitchFamily="2" charset="2"/>
              </a:rPr>
              <a:t>及格为</a:t>
            </a:r>
            <a:r>
              <a:rPr lang="en-US" altLang="zh-CN">
                <a:sym typeface="Wingdings" pitchFamily="2" charset="2"/>
              </a:rPr>
              <a:t>5</a:t>
            </a:r>
            <a:r>
              <a:rPr lang="zh-CN" altLang="en-US">
                <a:sym typeface="Wingdings" pitchFamily="2" charset="2"/>
              </a:rPr>
              <a:t>分，不及格为</a:t>
            </a:r>
            <a:r>
              <a:rPr lang="en-US" altLang="zh-CN">
                <a:sym typeface="Wingdings" pitchFamily="2" charset="2"/>
              </a:rPr>
              <a:t>0</a:t>
            </a:r>
            <a:r>
              <a:rPr lang="zh-CN" altLang="en-US">
                <a:sym typeface="Wingdings" pitchFamily="2" charset="2"/>
              </a:rPr>
              <a:t>分。若总得分大于</a:t>
            </a:r>
            <a:r>
              <a:rPr lang="en-US" altLang="zh-CN">
                <a:sym typeface="Wingdings" pitchFamily="2" charset="2"/>
              </a:rPr>
              <a:t>8</a:t>
            </a:r>
            <a:r>
              <a:rPr lang="zh-CN" altLang="en-US">
                <a:sym typeface="Wingdings" pitchFamily="2" charset="2"/>
              </a:rPr>
              <a:t>分（含</a:t>
            </a:r>
            <a:r>
              <a:rPr lang="en-US" altLang="zh-CN">
                <a:sym typeface="Wingdings" pitchFamily="2" charset="2"/>
              </a:rPr>
              <a:t>8</a:t>
            </a:r>
            <a:r>
              <a:rPr lang="zh-CN" altLang="en-US">
                <a:sym typeface="Wingdings" pitchFamily="2" charset="2"/>
              </a:rPr>
              <a:t>分），则可结业。试用与非门实现上述逻辑要求。</a:t>
            </a:r>
            <a:endParaRPr lang="zh-CN" altLang="en-US"/>
          </a:p>
        </p:txBody>
      </p:sp>
      <p:sp>
        <p:nvSpPr>
          <p:cNvPr id="54278" name="Text Box 6"/>
          <p:cNvSpPr txBox="1">
            <a:spLocks noChangeArrowheads="1"/>
          </p:cNvSpPr>
          <p:nvPr/>
        </p:nvSpPr>
        <p:spPr bwMode="auto">
          <a:xfrm>
            <a:off x="250825" y="5300663"/>
            <a:ext cx="6788150" cy="1373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a:t>3.</a:t>
            </a:r>
            <a:r>
              <a:rPr lang="zh-CN" altLang="en-US"/>
              <a:t>设计一个一位二进制全减器：输入被减数为</a:t>
            </a:r>
            <a:r>
              <a:rPr lang="en-US" altLang="zh-CN"/>
              <a:t>A</a:t>
            </a:r>
            <a:r>
              <a:rPr lang="zh-CN" altLang="en-US"/>
              <a:t>，减数为</a:t>
            </a:r>
            <a:r>
              <a:rPr lang="en-US" altLang="zh-CN"/>
              <a:t>B</a:t>
            </a:r>
            <a:r>
              <a:rPr lang="zh-CN" altLang="en-US"/>
              <a:t>，低位来的借位数为</a:t>
            </a:r>
            <a:r>
              <a:rPr lang="en-US" altLang="zh-CN"/>
              <a:t>C</a:t>
            </a:r>
            <a:r>
              <a:rPr lang="zh-CN" altLang="en-US"/>
              <a:t>，全减差为</a:t>
            </a:r>
            <a:r>
              <a:rPr lang="en-US" altLang="zh-CN"/>
              <a:t>D</a:t>
            </a:r>
            <a:r>
              <a:rPr lang="zh-CN" altLang="en-US"/>
              <a:t>，向高位的借位数为</a:t>
            </a:r>
            <a:r>
              <a:rPr lang="en-US" altLang="zh-CN"/>
              <a:t>C</a:t>
            </a:r>
            <a:r>
              <a:rPr lang="en-US" altLang="zh-CN" i="1" baseline="-25000"/>
              <a:t>i</a:t>
            </a:r>
            <a:r>
              <a:rPr lang="en-US" altLang="zh-CN"/>
              <a:t>.</a:t>
            </a:r>
          </a:p>
        </p:txBody>
      </p:sp>
      <p:sp>
        <p:nvSpPr>
          <p:cNvPr id="54279" name="Rectangle 7"/>
          <p:cNvSpPr>
            <a:spLocks noChangeArrowheads="1"/>
          </p:cNvSpPr>
          <p:nvPr/>
        </p:nvSpPr>
        <p:spPr bwMode="auto">
          <a:xfrm>
            <a:off x="0" y="0"/>
            <a:ext cx="7129463"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kumimoji="0" lang="en-US" altLang="zh-CN" sz="3200" u="sng">
                <a:solidFill>
                  <a:schemeClr val="tx2"/>
                </a:solidFill>
              </a:rPr>
              <a:t>4.2.2 </a:t>
            </a:r>
            <a:r>
              <a:rPr kumimoji="0" lang="zh-CN" altLang="en-US" sz="3200" u="sng">
                <a:solidFill>
                  <a:schemeClr val="tx2"/>
                </a:solidFill>
              </a:rPr>
              <a:t>组合逻辑电路的设计方法</a:t>
            </a: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a:xfrm>
            <a:off x="228600" y="0"/>
            <a:ext cx="8015288" cy="609600"/>
          </a:xfrm>
        </p:spPr>
        <p:txBody>
          <a:bodyPr/>
          <a:lstStyle/>
          <a:p>
            <a:pPr algn="l"/>
            <a:r>
              <a:rPr lang="en-US" altLang="zh-CN" sz="3600" b="1" u="sng">
                <a:effectLst>
                  <a:outerShdw blurRad="38100" dist="38100" dir="2700000" algn="tl">
                    <a:srgbClr val="FFFFFF"/>
                  </a:outerShdw>
                </a:effectLst>
                <a:ea typeface="楷体_GB2312" pitchFamily="49" charset="-122"/>
              </a:rPr>
              <a:t>4.3 </a:t>
            </a:r>
            <a:r>
              <a:rPr lang="zh-CN" altLang="en-US" sz="3600" b="1" u="sng">
                <a:effectLst>
                  <a:outerShdw blurRad="38100" dist="38100" dir="2700000" algn="tl">
                    <a:srgbClr val="FFFFFF"/>
                  </a:outerShdw>
                </a:effectLst>
                <a:ea typeface="楷体_GB2312" pitchFamily="49" charset="-122"/>
              </a:rPr>
              <a:t>若干常用的组合逻辑电路</a:t>
            </a:r>
          </a:p>
        </p:txBody>
      </p:sp>
      <p:sp>
        <p:nvSpPr>
          <p:cNvPr id="55300" name="Text Box 4"/>
          <p:cNvSpPr txBox="1">
            <a:spLocks noChangeArrowheads="1"/>
          </p:cNvSpPr>
          <p:nvPr/>
        </p:nvSpPr>
        <p:spPr bwMode="auto">
          <a:xfrm>
            <a:off x="323850" y="692150"/>
            <a:ext cx="3581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3200" u="sng">
                <a:solidFill>
                  <a:schemeClr val="tx2"/>
                </a:solidFill>
                <a:effectLst>
                  <a:outerShdw blurRad="38100" dist="38100" dir="2700000" algn="tl">
                    <a:srgbClr val="FFFFFF"/>
                  </a:outerShdw>
                </a:effectLst>
              </a:rPr>
              <a:t>4.3.1 </a:t>
            </a:r>
            <a:r>
              <a:rPr lang="zh-CN" altLang="en-US" sz="3200" u="sng">
                <a:solidFill>
                  <a:schemeClr val="tx2"/>
                </a:solidFill>
                <a:effectLst>
                  <a:outerShdw blurRad="38100" dist="38100" dir="2700000" algn="tl">
                    <a:srgbClr val="FFFFFF"/>
                  </a:outerShdw>
                </a:effectLst>
              </a:rPr>
              <a:t>编码器</a:t>
            </a:r>
          </a:p>
        </p:txBody>
      </p:sp>
      <p:sp>
        <p:nvSpPr>
          <p:cNvPr id="55301" name="Text Box 5"/>
          <p:cNvSpPr txBox="1">
            <a:spLocks noChangeArrowheads="1"/>
          </p:cNvSpPr>
          <p:nvPr/>
        </p:nvSpPr>
        <p:spPr bwMode="auto">
          <a:xfrm>
            <a:off x="179388" y="1341438"/>
            <a:ext cx="8740775"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u="sng"/>
              <a:t>编码</a:t>
            </a:r>
            <a:r>
              <a:rPr lang="zh-CN" altLang="en-US"/>
              <a:t>：为了区分一系列不同的事物，将其中的每个事物用二值代   码表示。</a:t>
            </a:r>
          </a:p>
        </p:txBody>
      </p:sp>
      <p:sp>
        <p:nvSpPr>
          <p:cNvPr id="55302" name="Text Box 6"/>
          <p:cNvSpPr txBox="1">
            <a:spLocks noChangeArrowheads="1"/>
          </p:cNvSpPr>
          <p:nvPr/>
        </p:nvSpPr>
        <p:spPr bwMode="auto">
          <a:xfrm>
            <a:off x="250825" y="2492375"/>
            <a:ext cx="8569325" cy="1373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u="sng"/>
              <a:t>编码器：</a:t>
            </a:r>
            <a:r>
              <a:rPr lang="zh-CN" altLang="en-US"/>
              <a:t>由于在二值逻辑电路中，信号是以高低电平给出的，故编码器就是把输入的每一个高低电平信号变成一个对应的二进制代码。</a:t>
            </a:r>
          </a:p>
        </p:txBody>
      </p:sp>
      <p:sp>
        <p:nvSpPr>
          <p:cNvPr id="55304" name="Text Box 8"/>
          <p:cNvSpPr txBox="1">
            <a:spLocks noChangeArrowheads="1"/>
          </p:cNvSpPr>
          <p:nvPr/>
        </p:nvSpPr>
        <p:spPr bwMode="auto">
          <a:xfrm>
            <a:off x="250825" y="4005263"/>
            <a:ext cx="6697663" cy="1373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a:t>编码器分为普通编码器和优先权编码器。根据进制可分为二进制编码器和二－十进制编码器</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55298"/>
                                        </p:tgtEl>
                                        <p:attrNameLst>
                                          <p:attrName>style.visibility</p:attrName>
                                        </p:attrNameLst>
                                      </p:cBhvr>
                                      <p:to>
                                        <p:strVal val="visible"/>
                                      </p:to>
                                    </p:set>
                                    <p:anim calcmode="lin" valueType="num">
                                      <p:cBhvr>
                                        <p:cTn id="7" dur="1000" fill="hold"/>
                                        <p:tgtEl>
                                          <p:spTgt spid="55298"/>
                                        </p:tgtEl>
                                        <p:attrNameLst>
                                          <p:attrName>ppt_w</p:attrName>
                                        </p:attrNameLst>
                                      </p:cBhvr>
                                      <p:tavLst>
                                        <p:tav tm="0">
                                          <p:val>
                                            <p:fltVal val="0"/>
                                          </p:val>
                                        </p:tav>
                                        <p:tav tm="100000">
                                          <p:val>
                                            <p:strVal val="#ppt_w"/>
                                          </p:val>
                                        </p:tav>
                                      </p:tavLst>
                                    </p:anim>
                                    <p:anim calcmode="lin" valueType="num">
                                      <p:cBhvr>
                                        <p:cTn id="8" dur="1000" fill="hold"/>
                                        <p:tgtEl>
                                          <p:spTgt spid="55298"/>
                                        </p:tgtEl>
                                        <p:attrNameLst>
                                          <p:attrName>ppt_h</p:attrName>
                                        </p:attrNameLst>
                                      </p:cBhvr>
                                      <p:tavLst>
                                        <p:tav tm="0">
                                          <p:val>
                                            <p:fltVal val="0"/>
                                          </p:val>
                                        </p:tav>
                                        <p:tav tm="100000">
                                          <p:val>
                                            <p:strVal val="#ppt_h"/>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3" presetClass="entr" presetSubtype="16" fill="hold" grpId="0" nodeType="clickEffect">
                                  <p:stCondLst>
                                    <p:cond delay="0"/>
                                  </p:stCondLst>
                                  <p:childTnLst>
                                    <p:set>
                                      <p:cBhvr>
                                        <p:cTn id="12" dur="1" fill="hold">
                                          <p:stCondLst>
                                            <p:cond delay="0"/>
                                          </p:stCondLst>
                                        </p:cTn>
                                        <p:tgtEl>
                                          <p:spTgt spid="55300"/>
                                        </p:tgtEl>
                                        <p:attrNameLst>
                                          <p:attrName>style.visibility</p:attrName>
                                        </p:attrNameLst>
                                      </p:cBhvr>
                                      <p:to>
                                        <p:strVal val="visible"/>
                                      </p:to>
                                    </p:set>
                                    <p:anim calcmode="lin" valueType="num">
                                      <p:cBhvr>
                                        <p:cTn id="13" dur="1000" fill="hold"/>
                                        <p:tgtEl>
                                          <p:spTgt spid="55300"/>
                                        </p:tgtEl>
                                        <p:attrNameLst>
                                          <p:attrName>ppt_w</p:attrName>
                                        </p:attrNameLst>
                                      </p:cBhvr>
                                      <p:tavLst>
                                        <p:tav tm="0">
                                          <p:val>
                                            <p:fltVal val="0"/>
                                          </p:val>
                                        </p:tav>
                                        <p:tav tm="100000">
                                          <p:val>
                                            <p:strVal val="#ppt_w"/>
                                          </p:val>
                                        </p:tav>
                                      </p:tavLst>
                                    </p:anim>
                                    <p:anim calcmode="lin" valueType="num">
                                      <p:cBhvr>
                                        <p:cTn id="14" dur="1000" fill="hold"/>
                                        <p:tgtEl>
                                          <p:spTgt spid="55300"/>
                                        </p:tgtEl>
                                        <p:attrNameLst>
                                          <p:attrName>ppt_h</p:attrName>
                                        </p:attrNameLst>
                                      </p:cBhvr>
                                      <p:tavLst>
                                        <p:tav tm="0">
                                          <p:val>
                                            <p:fltVal val="0"/>
                                          </p:val>
                                        </p:tav>
                                        <p:tav tm="100000">
                                          <p:val>
                                            <p:strVal val="#ppt_h"/>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9" presetClass="entr" presetSubtype="0" fill="hold" grpId="0" nodeType="clickEffect">
                                  <p:stCondLst>
                                    <p:cond delay="0"/>
                                  </p:stCondLst>
                                  <p:childTnLst>
                                    <p:set>
                                      <p:cBhvr>
                                        <p:cTn id="18" dur="1" fill="hold">
                                          <p:stCondLst>
                                            <p:cond delay="0"/>
                                          </p:stCondLst>
                                        </p:cTn>
                                        <p:tgtEl>
                                          <p:spTgt spid="55301"/>
                                        </p:tgtEl>
                                        <p:attrNameLst>
                                          <p:attrName>style.visibility</p:attrName>
                                        </p:attrNameLst>
                                      </p:cBhvr>
                                      <p:to>
                                        <p:strVal val="visible"/>
                                      </p:to>
                                    </p:set>
                                    <p:anim calcmode="lin" valueType="num">
                                      <p:cBhvr>
                                        <p:cTn id="19" dur="1000" fill="hold"/>
                                        <p:tgtEl>
                                          <p:spTgt spid="55301"/>
                                        </p:tgtEl>
                                        <p:attrNameLst>
                                          <p:attrName>ppt_x</p:attrName>
                                        </p:attrNameLst>
                                      </p:cBhvr>
                                      <p:tavLst>
                                        <p:tav tm="0">
                                          <p:val>
                                            <p:strVal val="#ppt_x-.2"/>
                                          </p:val>
                                        </p:tav>
                                        <p:tav tm="100000">
                                          <p:val>
                                            <p:strVal val="#ppt_x"/>
                                          </p:val>
                                        </p:tav>
                                      </p:tavLst>
                                    </p:anim>
                                    <p:anim calcmode="lin" valueType="num">
                                      <p:cBhvr>
                                        <p:cTn id="20" dur="1000" fill="hold"/>
                                        <p:tgtEl>
                                          <p:spTgt spid="55301"/>
                                        </p:tgtEl>
                                        <p:attrNameLst>
                                          <p:attrName>ppt_y</p:attrName>
                                        </p:attrNameLst>
                                      </p:cBhvr>
                                      <p:tavLst>
                                        <p:tav tm="0">
                                          <p:val>
                                            <p:strVal val="#ppt_y"/>
                                          </p:val>
                                        </p:tav>
                                        <p:tav tm="100000">
                                          <p:val>
                                            <p:strVal val="#ppt_y"/>
                                          </p:val>
                                        </p:tav>
                                      </p:tavLst>
                                    </p:anim>
                                    <p:animEffect transition="in" filter="wipe(right)" prLst="gradientSize: 0.1">
                                      <p:cBhvr>
                                        <p:cTn id="21" dur="1000"/>
                                        <p:tgtEl>
                                          <p:spTgt spid="55301"/>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29" presetClass="entr" presetSubtype="0" fill="hold" grpId="0" nodeType="clickEffect">
                                  <p:stCondLst>
                                    <p:cond delay="0"/>
                                  </p:stCondLst>
                                  <p:childTnLst>
                                    <p:set>
                                      <p:cBhvr>
                                        <p:cTn id="25" dur="1" fill="hold">
                                          <p:stCondLst>
                                            <p:cond delay="0"/>
                                          </p:stCondLst>
                                        </p:cTn>
                                        <p:tgtEl>
                                          <p:spTgt spid="55302"/>
                                        </p:tgtEl>
                                        <p:attrNameLst>
                                          <p:attrName>style.visibility</p:attrName>
                                        </p:attrNameLst>
                                      </p:cBhvr>
                                      <p:to>
                                        <p:strVal val="visible"/>
                                      </p:to>
                                    </p:set>
                                    <p:anim calcmode="lin" valueType="num">
                                      <p:cBhvr>
                                        <p:cTn id="26" dur="1000" fill="hold"/>
                                        <p:tgtEl>
                                          <p:spTgt spid="55302"/>
                                        </p:tgtEl>
                                        <p:attrNameLst>
                                          <p:attrName>ppt_x</p:attrName>
                                        </p:attrNameLst>
                                      </p:cBhvr>
                                      <p:tavLst>
                                        <p:tav tm="0">
                                          <p:val>
                                            <p:strVal val="#ppt_x-.2"/>
                                          </p:val>
                                        </p:tav>
                                        <p:tav tm="100000">
                                          <p:val>
                                            <p:strVal val="#ppt_x"/>
                                          </p:val>
                                        </p:tav>
                                      </p:tavLst>
                                    </p:anim>
                                    <p:anim calcmode="lin" valueType="num">
                                      <p:cBhvr>
                                        <p:cTn id="27" dur="1000" fill="hold"/>
                                        <p:tgtEl>
                                          <p:spTgt spid="55302"/>
                                        </p:tgtEl>
                                        <p:attrNameLst>
                                          <p:attrName>ppt_y</p:attrName>
                                        </p:attrNameLst>
                                      </p:cBhvr>
                                      <p:tavLst>
                                        <p:tav tm="0">
                                          <p:val>
                                            <p:strVal val="#ppt_y"/>
                                          </p:val>
                                        </p:tav>
                                        <p:tav tm="100000">
                                          <p:val>
                                            <p:strVal val="#ppt_y"/>
                                          </p:val>
                                        </p:tav>
                                      </p:tavLst>
                                    </p:anim>
                                    <p:animEffect transition="in" filter="wipe(right)" prLst="gradientSize: 0.1">
                                      <p:cBhvr>
                                        <p:cTn id="28" dur="1000"/>
                                        <p:tgtEl>
                                          <p:spTgt spid="55302"/>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20" presetClass="entr" presetSubtype="0" fill="hold" grpId="0" nodeType="clickEffect">
                                  <p:stCondLst>
                                    <p:cond delay="0"/>
                                  </p:stCondLst>
                                  <p:childTnLst>
                                    <p:set>
                                      <p:cBhvr>
                                        <p:cTn id="32" dur="1" fill="hold">
                                          <p:stCondLst>
                                            <p:cond delay="0"/>
                                          </p:stCondLst>
                                        </p:cTn>
                                        <p:tgtEl>
                                          <p:spTgt spid="55304"/>
                                        </p:tgtEl>
                                        <p:attrNameLst>
                                          <p:attrName>style.visibility</p:attrName>
                                        </p:attrNameLst>
                                      </p:cBhvr>
                                      <p:to>
                                        <p:strVal val="visible"/>
                                      </p:to>
                                    </p:set>
                                    <p:animEffect transition="in" filter="wedge">
                                      <p:cBhvr>
                                        <p:cTn id="33" dur="1000"/>
                                        <p:tgtEl>
                                          <p:spTgt spid="553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298" grpId="0" autoUpdateAnimBg="0"/>
      <p:bldP spid="55300" grpId="0" autoUpdateAnimBg="0"/>
      <p:bldP spid="55301" grpId="0" autoUpdateAnimBg="0"/>
      <p:bldP spid="55302" grpId="0" autoUpdateAnimBg="0"/>
      <p:bldP spid="55304" grpId="0" autoUpdateAnimBg="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Rectangle 2"/>
          <p:cNvSpPr>
            <a:spLocks noGrp="1" noChangeArrowheads="1"/>
          </p:cNvSpPr>
          <p:nvPr>
            <p:ph type="title"/>
          </p:nvPr>
        </p:nvSpPr>
        <p:spPr>
          <a:xfrm>
            <a:off x="468313" y="620713"/>
            <a:ext cx="2951162" cy="576262"/>
          </a:xfrm>
        </p:spPr>
        <p:txBody>
          <a:bodyPr/>
          <a:lstStyle/>
          <a:p>
            <a:pPr algn="l"/>
            <a:r>
              <a:rPr lang="zh-CN" altLang="en-US" sz="3600" b="1" u="sng">
                <a:effectLst>
                  <a:outerShdw blurRad="38100" dist="38100" dir="2700000" algn="tl">
                    <a:srgbClr val="FFFFFF"/>
                  </a:outerShdw>
                </a:effectLst>
                <a:ea typeface="楷体_GB2312" pitchFamily="49" charset="-122"/>
              </a:rPr>
              <a:t>本章主要内容</a:t>
            </a:r>
          </a:p>
        </p:txBody>
      </p:sp>
      <p:sp>
        <p:nvSpPr>
          <p:cNvPr id="176132" name="Text Box 4"/>
          <p:cNvSpPr txBox="1">
            <a:spLocks noChangeArrowheads="1"/>
          </p:cNvSpPr>
          <p:nvPr/>
        </p:nvSpPr>
        <p:spPr bwMode="auto">
          <a:xfrm>
            <a:off x="611188" y="1628775"/>
            <a:ext cx="7416800" cy="2774950"/>
          </a:xfrm>
          <a:prstGeom prst="rect">
            <a:avLst/>
          </a:prstGeom>
          <a:noFill/>
          <a:ln>
            <a:noFill/>
          </a:ln>
          <a:effectLst/>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3200"/>
              <a:t>4.1   </a:t>
            </a:r>
            <a:r>
              <a:rPr lang="zh-CN" altLang="en-US" sz="3200"/>
              <a:t>概述                                           </a:t>
            </a:r>
          </a:p>
          <a:p>
            <a:pPr>
              <a:spcBef>
                <a:spcPct val="50000"/>
              </a:spcBef>
            </a:pPr>
            <a:r>
              <a:rPr lang="en-US" altLang="zh-CN" sz="3200" u="sng"/>
              <a:t>4.2   </a:t>
            </a:r>
            <a:r>
              <a:rPr lang="zh-CN" altLang="en-US" sz="3200" u="sng"/>
              <a:t>组合逻辑电路的分析和设计</a:t>
            </a:r>
            <a:r>
              <a:rPr lang="zh-CN" altLang="en-US" sz="3200"/>
              <a:t>      </a:t>
            </a:r>
          </a:p>
          <a:p>
            <a:pPr>
              <a:spcBef>
                <a:spcPct val="50000"/>
              </a:spcBef>
            </a:pPr>
            <a:r>
              <a:rPr lang="en-US" altLang="zh-CN" sz="3200" u="sng"/>
              <a:t>4.3   </a:t>
            </a:r>
            <a:r>
              <a:rPr lang="zh-CN" altLang="en-US" sz="3200" u="sng"/>
              <a:t>若干常用的组合逻辑电路</a:t>
            </a:r>
            <a:r>
              <a:rPr lang="zh-CN" altLang="en-US" sz="3200"/>
              <a:t>          </a:t>
            </a:r>
          </a:p>
          <a:p>
            <a:pPr>
              <a:spcBef>
                <a:spcPct val="50000"/>
              </a:spcBef>
            </a:pPr>
            <a:r>
              <a:rPr lang="en-US" altLang="zh-CN" sz="3200"/>
              <a:t>4.4   </a:t>
            </a:r>
            <a:r>
              <a:rPr lang="zh-CN" altLang="en-US" sz="3200"/>
              <a:t>组合逻辑电路中的竞争－冒险现象</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176130"/>
                                        </p:tgtEl>
                                        <p:attrNameLst>
                                          <p:attrName>style.visibility</p:attrName>
                                        </p:attrNameLst>
                                      </p:cBhvr>
                                      <p:to>
                                        <p:strVal val="visible"/>
                                      </p:to>
                                    </p:set>
                                    <p:anim calcmode="lin" valueType="num">
                                      <p:cBhvr>
                                        <p:cTn id="7" dur="1000" fill="hold"/>
                                        <p:tgtEl>
                                          <p:spTgt spid="176130"/>
                                        </p:tgtEl>
                                        <p:attrNameLst>
                                          <p:attrName>ppt_w</p:attrName>
                                        </p:attrNameLst>
                                      </p:cBhvr>
                                      <p:tavLst>
                                        <p:tav tm="0">
                                          <p:val>
                                            <p:fltVal val="0"/>
                                          </p:val>
                                        </p:tav>
                                        <p:tav tm="100000">
                                          <p:val>
                                            <p:strVal val="#ppt_w"/>
                                          </p:val>
                                        </p:tav>
                                      </p:tavLst>
                                    </p:anim>
                                    <p:anim calcmode="lin" valueType="num">
                                      <p:cBhvr>
                                        <p:cTn id="8" dur="1000" fill="hold"/>
                                        <p:tgtEl>
                                          <p:spTgt spid="176130"/>
                                        </p:tgtEl>
                                        <p:attrNameLst>
                                          <p:attrName>ppt_h</p:attrName>
                                        </p:attrNameLst>
                                      </p:cBhvr>
                                      <p:tavLst>
                                        <p:tav tm="0">
                                          <p:val>
                                            <p:fltVal val="0"/>
                                          </p:val>
                                        </p:tav>
                                        <p:tav tm="100000">
                                          <p:val>
                                            <p:strVal val="#ppt_h"/>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0" presetClass="entr" presetSubtype="0" fill="hold" grpId="0" nodeType="clickEffect">
                                  <p:stCondLst>
                                    <p:cond delay="0"/>
                                  </p:stCondLst>
                                  <p:childTnLst>
                                    <p:set>
                                      <p:cBhvr>
                                        <p:cTn id="12" dur="1" fill="hold">
                                          <p:stCondLst>
                                            <p:cond delay="0"/>
                                          </p:stCondLst>
                                        </p:cTn>
                                        <p:tgtEl>
                                          <p:spTgt spid="176132"/>
                                        </p:tgtEl>
                                        <p:attrNameLst>
                                          <p:attrName>style.visibility</p:attrName>
                                        </p:attrNameLst>
                                      </p:cBhvr>
                                      <p:to>
                                        <p:strVal val="visible"/>
                                      </p:to>
                                    </p:set>
                                    <p:animEffect transition="in" filter="wedge">
                                      <p:cBhvr>
                                        <p:cTn id="13" dur="1000"/>
                                        <p:tgtEl>
                                          <p:spTgt spid="1761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6130" grpId="0"/>
      <p:bldP spid="17613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301" name="Text Box 5"/>
          <p:cNvSpPr txBox="1">
            <a:spLocks noChangeArrowheads="1"/>
          </p:cNvSpPr>
          <p:nvPr/>
        </p:nvSpPr>
        <p:spPr bwMode="auto">
          <a:xfrm>
            <a:off x="4859338" y="2349500"/>
            <a:ext cx="4033837" cy="2654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i="1"/>
              <a:t>I</a:t>
            </a:r>
            <a:r>
              <a:rPr lang="en-US" altLang="zh-CN" baseline="-25000"/>
              <a:t>0</a:t>
            </a:r>
            <a:r>
              <a:rPr lang="en-US" altLang="zh-CN"/>
              <a:t>~</a:t>
            </a:r>
            <a:r>
              <a:rPr lang="en-US" altLang="zh-CN" i="1"/>
              <a:t>I</a:t>
            </a:r>
            <a:r>
              <a:rPr lang="en-US" altLang="zh-CN" baseline="-25000"/>
              <a:t>7</a:t>
            </a:r>
            <a:r>
              <a:rPr lang="zh-CN" altLang="en-US"/>
              <a:t>为信号输入端，高电平有效；</a:t>
            </a:r>
            <a:r>
              <a:rPr lang="en-US" altLang="zh-CN" i="1"/>
              <a:t>Y</a:t>
            </a:r>
            <a:r>
              <a:rPr lang="en-US" altLang="zh-CN" baseline="-25000"/>
              <a:t>2</a:t>
            </a:r>
            <a:r>
              <a:rPr lang="en-US" altLang="zh-CN" i="1"/>
              <a:t>Y</a:t>
            </a:r>
            <a:r>
              <a:rPr lang="en-US" altLang="zh-CN" baseline="-25000"/>
              <a:t>1</a:t>
            </a:r>
            <a:r>
              <a:rPr lang="en-US" altLang="zh-CN" i="1"/>
              <a:t>Y</a:t>
            </a:r>
            <a:r>
              <a:rPr lang="en-US" altLang="zh-CN" baseline="-25000"/>
              <a:t>0</a:t>
            </a:r>
            <a:r>
              <a:rPr lang="zh-CN" altLang="en-US"/>
              <a:t>为三位二进制代码输出端，由于输入端为</a:t>
            </a:r>
            <a:r>
              <a:rPr lang="en-US" altLang="zh-CN"/>
              <a:t>8</a:t>
            </a:r>
            <a:r>
              <a:rPr lang="zh-CN" altLang="en-US"/>
              <a:t>个，输出端为</a:t>
            </a:r>
            <a:r>
              <a:rPr lang="en-US" altLang="zh-CN"/>
              <a:t>3</a:t>
            </a:r>
            <a:r>
              <a:rPr lang="zh-CN" altLang="en-US"/>
              <a:t>个，故也叫做</a:t>
            </a:r>
            <a:r>
              <a:rPr lang="en-US" altLang="zh-CN">
                <a:solidFill>
                  <a:srgbClr val="FFFFCC"/>
                </a:solidFill>
              </a:rPr>
              <a:t>8</a:t>
            </a:r>
            <a:r>
              <a:rPr lang="zh-CN" altLang="en-US">
                <a:solidFill>
                  <a:srgbClr val="FFFFCC"/>
                </a:solidFill>
              </a:rPr>
              <a:t>线－</a:t>
            </a:r>
            <a:r>
              <a:rPr lang="en-US" altLang="zh-CN">
                <a:solidFill>
                  <a:srgbClr val="FFFFCC"/>
                </a:solidFill>
              </a:rPr>
              <a:t>3</a:t>
            </a:r>
            <a:r>
              <a:rPr lang="zh-CN" altLang="en-US">
                <a:solidFill>
                  <a:srgbClr val="FFFFCC"/>
                </a:solidFill>
              </a:rPr>
              <a:t>线编码器</a:t>
            </a:r>
          </a:p>
        </p:txBody>
      </p:sp>
      <p:graphicFrame>
        <p:nvGraphicFramePr>
          <p:cNvPr id="183302" name="Object 6"/>
          <p:cNvGraphicFramePr>
            <a:graphicFrameLocks noChangeAspect="1"/>
          </p:cNvGraphicFramePr>
          <p:nvPr/>
        </p:nvGraphicFramePr>
        <p:xfrm>
          <a:off x="395288" y="2276475"/>
          <a:ext cx="4319587" cy="4206875"/>
        </p:xfrm>
        <a:graphic>
          <a:graphicData uri="http://schemas.openxmlformats.org/presentationml/2006/ole">
            <mc:AlternateContent xmlns:mc="http://schemas.openxmlformats.org/markup-compatibility/2006">
              <mc:Choice xmlns:v="urn:schemas-microsoft-com:vml" Requires="v">
                <p:oleObj spid="_x0000_s183308" name="Visio" r:id="rId4" imgW="2114702" imgH="2203399" progId="Visio.Drawing.11">
                  <p:embed/>
                </p:oleObj>
              </mc:Choice>
              <mc:Fallback>
                <p:oleObj name="Visio" r:id="rId4" imgW="2114702" imgH="2203399" progId="Visio.Drawing.11">
                  <p:embed/>
                  <p:pic>
                    <p:nvPicPr>
                      <p:cNvPr id="0" name="Object 6"/>
                      <p:cNvPicPr>
                        <a:picLocks noChangeAspect="1" noChangeArrowheads="1"/>
                      </p:cNvPicPr>
                      <p:nvPr/>
                    </p:nvPicPr>
                    <p:blipFill>
                      <a:blip r:embed="rId5">
                        <a:extLst>
                          <a:ext uri="{28A0092B-C50C-407E-A947-70E740481C1C}">
                            <a14:useLocalDpi xmlns:a14="http://schemas.microsoft.com/office/drawing/2010/main" val="0"/>
                          </a:ext>
                        </a:extLst>
                      </a:blip>
                      <a:srcRect b="6526"/>
                      <a:stretch>
                        <a:fillRect/>
                      </a:stretch>
                    </p:blipFill>
                    <p:spPr bwMode="auto">
                      <a:xfrm>
                        <a:off x="395288" y="2276475"/>
                        <a:ext cx="4319587" cy="4206875"/>
                      </a:xfrm>
                      <a:prstGeom prst="rect">
                        <a:avLst/>
                      </a:prstGeom>
                      <a:solidFill>
                        <a:srgbClr val="FFFFFF"/>
                      </a:solidFill>
                      <a:ln w="57150" cmpd="thickThin">
                        <a:solidFill>
                          <a:srgbClr val="FF3399"/>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83303" name="Text Box 7"/>
          <p:cNvSpPr txBox="1">
            <a:spLocks noChangeArrowheads="1"/>
          </p:cNvSpPr>
          <p:nvPr>
            <p:ph type="title"/>
          </p:nvPr>
        </p:nvSpPr>
        <p:spPr>
          <a:xfrm>
            <a:off x="179388" y="620713"/>
            <a:ext cx="3538537" cy="504825"/>
          </a:xfrm>
          <a:noFill/>
          <a:ln/>
          <a:extLst>
            <a:ext uri="{91240B29-F687-4F45-9708-019B960494DF}">
              <a14:hiddenLine xmlns:a14="http://schemas.microsoft.com/office/drawing/2010/main" w="12700">
                <a:solidFill>
                  <a:schemeClr val="tx1"/>
                </a:solidFill>
                <a:miter lim="800000"/>
                <a:headEnd type="none" w="sm" len="sm"/>
                <a:tailEnd type="none" w="sm" len="sm"/>
              </a14:hiddenLine>
            </a:ext>
          </a:extLst>
        </p:spPr>
        <p:txBody>
          <a:bodyPr/>
          <a:lstStyle/>
          <a:p>
            <a:pPr algn="l">
              <a:spcBef>
                <a:spcPct val="50000"/>
              </a:spcBef>
            </a:pPr>
            <a:r>
              <a:rPr lang="zh-CN" altLang="en-US" sz="2800" b="1" u="sng">
                <a:solidFill>
                  <a:srgbClr val="FFFFFF"/>
                </a:solidFill>
                <a:ea typeface="楷体_GB2312" pitchFamily="49" charset="-122"/>
              </a:rPr>
              <a:t>一、 普通编码器</a:t>
            </a:r>
          </a:p>
        </p:txBody>
      </p:sp>
      <p:sp>
        <p:nvSpPr>
          <p:cNvPr id="183304" name="Text Box 8"/>
          <p:cNvSpPr txBox="1">
            <a:spLocks noChangeArrowheads="1"/>
          </p:cNvSpPr>
          <p:nvPr/>
        </p:nvSpPr>
        <p:spPr bwMode="auto">
          <a:xfrm>
            <a:off x="0" y="0"/>
            <a:ext cx="3581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3200" u="sng">
                <a:solidFill>
                  <a:schemeClr val="tx2"/>
                </a:solidFill>
                <a:effectLst>
                  <a:outerShdw blurRad="38100" dist="38100" dir="2700000" algn="tl">
                    <a:srgbClr val="FFFFFF"/>
                  </a:outerShdw>
                </a:effectLst>
              </a:rPr>
              <a:t>4.3.1 </a:t>
            </a:r>
            <a:r>
              <a:rPr lang="zh-CN" altLang="en-US" sz="3200" u="sng">
                <a:solidFill>
                  <a:schemeClr val="tx2"/>
                </a:solidFill>
                <a:effectLst>
                  <a:outerShdw blurRad="38100" dist="38100" dir="2700000" algn="tl">
                    <a:srgbClr val="FFFFFF"/>
                  </a:outerShdw>
                </a:effectLst>
              </a:rPr>
              <a:t>编码器</a:t>
            </a:r>
          </a:p>
        </p:txBody>
      </p:sp>
      <p:sp>
        <p:nvSpPr>
          <p:cNvPr id="183305" name="Rectangle 9"/>
          <p:cNvSpPr>
            <a:spLocks noChangeArrowheads="1"/>
          </p:cNvSpPr>
          <p:nvPr/>
        </p:nvSpPr>
        <p:spPr bwMode="auto">
          <a:xfrm>
            <a:off x="179388" y="1196975"/>
            <a:ext cx="8405812"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a:t>          </a:t>
            </a:r>
            <a:r>
              <a:rPr lang="zh-CN" altLang="en-US"/>
              <a:t>如</a:t>
            </a:r>
            <a:r>
              <a:rPr lang="en-US" altLang="zh-CN"/>
              <a:t>3</a:t>
            </a:r>
            <a:r>
              <a:rPr lang="zh-CN" altLang="en-US"/>
              <a:t>位二进制普通编码器，也称为</a:t>
            </a:r>
            <a:r>
              <a:rPr lang="en-US" altLang="zh-CN"/>
              <a:t>8</a:t>
            </a:r>
            <a:r>
              <a:rPr lang="zh-CN" altLang="en-US"/>
              <a:t>线－</a:t>
            </a:r>
            <a:r>
              <a:rPr lang="en-US" altLang="zh-CN"/>
              <a:t>3</a:t>
            </a:r>
            <a:r>
              <a:rPr lang="zh-CN" altLang="en-US"/>
              <a:t>线编码器，其框图如图</a:t>
            </a:r>
            <a:r>
              <a:rPr lang="en-US" altLang="zh-CN"/>
              <a:t>4.3.1</a:t>
            </a:r>
            <a:r>
              <a:rPr lang="zh-CN" altLang="en-US"/>
              <a:t>所示</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83303"/>
                                        </p:tgtEl>
                                        <p:attrNameLst>
                                          <p:attrName>style.visibility</p:attrName>
                                        </p:attrNameLst>
                                      </p:cBhvr>
                                      <p:to>
                                        <p:strVal val="visible"/>
                                      </p:to>
                                    </p:set>
                                    <p:animEffect transition="in" filter="box(in)">
                                      <p:cBhvr>
                                        <p:cTn id="7" dur="1000"/>
                                        <p:tgtEl>
                                          <p:spTgt spid="18330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9" presetClass="entr" presetSubtype="0" fill="hold" grpId="0" nodeType="clickEffect">
                                  <p:stCondLst>
                                    <p:cond delay="0"/>
                                  </p:stCondLst>
                                  <p:childTnLst>
                                    <p:set>
                                      <p:cBhvr>
                                        <p:cTn id="11" dur="1" fill="hold">
                                          <p:stCondLst>
                                            <p:cond delay="0"/>
                                          </p:stCondLst>
                                        </p:cTn>
                                        <p:tgtEl>
                                          <p:spTgt spid="183305"/>
                                        </p:tgtEl>
                                        <p:attrNameLst>
                                          <p:attrName>style.visibility</p:attrName>
                                        </p:attrNameLst>
                                      </p:cBhvr>
                                      <p:to>
                                        <p:strVal val="visible"/>
                                      </p:to>
                                    </p:set>
                                    <p:anim calcmode="lin" valueType="num">
                                      <p:cBhvr>
                                        <p:cTn id="12" dur="1000" fill="hold"/>
                                        <p:tgtEl>
                                          <p:spTgt spid="183305"/>
                                        </p:tgtEl>
                                        <p:attrNameLst>
                                          <p:attrName>ppt_x</p:attrName>
                                        </p:attrNameLst>
                                      </p:cBhvr>
                                      <p:tavLst>
                                        <p:tav tm="0">
                                          <p:val>
                                            <p:strVal val="#ppt_x-.2"/>
                                          </p:val>
                                        </p:tav>
                                        <p:tav tm="100000">
                                          <p:val>
                                            <p:strVal val="#ppt_x"/>
                                          </p:val>
                                        </p:tav>
                                      </p:tavLst>
                                    </p:anim>
                                    <p:anim calcmode="lin" valueType="num">
                                      <p:cBhvr>
                                        <p:cTn id="13" dur="1000" fill="hold"/>
                                        <p:tgtEl>
                                          <p:spTgt spid="183305"/>
                                        </p:tgtEl>
                                        <p:attrNameLst>
                                          <p:attrName>ppt_y</p:attrName>
                                        </p:attrNameLst>
                                      </p:cBhvr>
                                      <p:tavLst>
                                        <p:tav tm="0">
                                          <p:val>
                                            <p:strVal val="#ppt_y"/>
                                          </p:val>
                                        </p:tav>
                                        <p:tav tm="100000">
                                          <p:val>
                                            <p:strVal val="#ppt_y"/>
                                          </p:val>
                                        </p:tav>
                                      </p:tavLst>
                                    </p:anim>
                                    <p:animEffect transition="in" filter="wipe(right)" prLst="gradientSize: 0.1">
                                      <p:cBhvr>
                                        <p:cTn id="14" dur="1000"/>
                                        <p:tgtEl>
                                          <p:spTgt spid="183305"/>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9" presetClass="entr" presetSubtype="0" fill="hold" nodeType="clickEffect">
                                  <p:stCondLst>
                                    <p:cond delay="0"/>
                                  </p:stCondLst>
                                  <p:childTnLst>
                                    <p:set>
                                      <p:cBhvr>
                                        <p:cTn id="18" dur="1" fill="hold">
                                          <p:stCondLst>
                                            <p:cond delay="0"/>
                                          </p:stCondLst>
                                        </p:cTn>
                                        <p:tgtEl>
                                          <p:spTgt spid="183302"/>
                                        </p:tgtEl>
                                        <p:attrNameLst>
                                          <p:attrName>style.visibility</p:attrName>
                                        </p:attrNameLst>
                                      </p:cBhvr>
                                      <p:to>
                                        <p:strVal val="visible"/>
                                      </p:to>
                                    </p:set>
                                    <p:animEffect transition="in" filter="dissolve">
                                      <p:cBhvr>
                                        <p:cTn id="19" dur="1000"/>
                                        <p:tgtEl>
                                          <p:spTgt spid="183302"/>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16" presetClass="entr" presetSubtype="26" fill="hold" grpId="0" nodeType="clickEffect">
                                  <p:stCondLst>
                                    <p:cond delay="0"/>
                                  </p:stCondLst>
                                  <p:childTnLst>
                                    <p:set>
                                      <p:cBhvr>
                                        <p:cTn id="23" dur="1" fill="hold">
                                          <p:stCondLst>
                                            <p:cond delay="0"/>
                                          </p:stCondLst>
                                        </p:cTn>
                                        <p:tgtEl>
                                          <p:spTgt spid="183301"/>
                                        </p:tgtEl>
                                        <p:attrNameLst>
                                          <p:attrName>style.visibility</p:attrName>
                                        </p:attrNameLst>
                                      </p:cBhvr>
                                      <p:to>
                                        <p:strVal val="visible"/>
                                      </p:to>
                                    </p:set>
                                    <p:animEffect transition="in" filter="barn(inHorizontal)">
                                      <p:cBhvr>
                                        <p:cTn id="24" dur="1000"/>
                                        <p:tgtEl>
                                          <p:spTgt spid="1833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3301" grpId="0" autoUpdateAnimBg="0"/>
      <p:bldP spid="183303" grpId="0" autoUpdateAnimBg="0"/>
      <p:bldP spid="183305" grpId="0"/>
    </p:bldLst>
  </p:timing>
</p:sld>
</file>

<file path=ppt/slides/slide2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a:xfrm>
            <a:off x="323850" y="620713"/>
            <a:ext cx="4968875" cy="536575"/>
          </a:xfrm>
        </p:spPr>
        <p:txBody>
          <a:bodyPr/>
          <a:lstStyle/>
          <a:p>
            <a:pPr algn="l"/>
            <a:r>
              <a:rPr lang="zh-CN" altLang="en-US" sz="2800" b="1">
                <a:solidFill>
                  <a:srgbClr val="FFFFFF"/>
                </a:solidFill>
                <a:ea typeface="楷体_GB2312" pitchFamily="49" charset="-122"/>
              </a:rPr>
              <a:t>其输出输入的真值表为</a:t>
            </a:r>
          </a:p>
        </p:txBody>
      </p:sp>
      <p:graphicFrame>
        <p:nvGraphicFramePr>
          <p:cNvPr id="56324" name="Object 4"/>
          <p:cNvGraphicFramePr>
            <a:graphicFrameLocks noChangeAspect="1"/>
          </p:cNvGraphicFramePr>
          <p:nvPr/>
        </p:nvGraphicFramePr>
        <p:xfrm>
          <a:off x="250825" y="1268413"/>
          <a:ext cx="5400675" cy="4814887"/>
        </p:xfrm>
        <a:graphic>
          <a:graphicData uri="http://schemas.openxmlformats.org/presentationml/2006/ole">
            <mc:AlternateContent xmlns:mc="http://schemas.openxmlformats.org/markup-compatibility/2006">
              <mc:Choice xmlns:v="urn:schemas-microsoft-com:vml" Requires="v">
                <p:oleObj spid="_x0000_s56336" name="Visio" r:id="rId4" imgW="2603297" imgH="2320747" progId="Visio.Drawing.11">
                  <p:embed/>
                </p:oleObj>
              </mc:Choice>
              <mc:Fallback>
                <p:oleObj name="Visio" r:id="rId4" imgW="2603297" imgH="2320747" progId="Visio.Drawing.11">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0825" y="1268413"/>
                        <a:ext cx="5400675" cy="4814887"/>
                      </a:xfrm>
                      <a:prstGeom prst="rect">
                        <a:avLst/>
                      </a:prstGeom>
                      <a:solidFill>
                        <a:srgbClr val="FFFFFF"/>
                      </a:solidFill>
                      <a:ln w="57150" cmpd="thickThin">
                        <a:solidFill>
                          <a:srgbClr val="FF3399"/>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6326" name="Object 6"/>
          <p:cNvGraphicFramePr>
            <a:graphicFrameLocks noChangeAspect="1"/>
          </p:cNvGraphicFramePr>
          <p:nvPr/>
        </p:nvGraphicFramePr>
        <p:xfrm>
          <a:off x="5940425" y="2708275"/>
          <a:ext cx="2916238" cy="1592263"/>
        </p:xfrm>
        <a:graphic>
          <a:graphicData uri="http://schemas.openxmlformats.org/presentationml/2006/ole">
            <mc:AlternateContent xmlns:mc="http://schemas.openxmlformats.org/markup-compatibility/2006">
              <mc:Choice xmlns:v="urn:schemas-microsoft-com:vml" Requires="v">
                <p:oleObj spid="_x0000_s56337" name="Equation" r:id="rId6" imgW="1257120" imgH="685800" progId="Equation.3">
                  <p:embed/>
                </p:oleObj>
              </mc:Choice>
              <mc:Fallback>
                <p:oleObj name="Equation" r:id="rId6" imgW="1257120" imgH="685800" progId="Equation.3">
                  <p:embed/>
                  <p:pic>
                    <p:nvPicPr>
                      <p:cNvPr id="0" name="Object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940425" y="2708275"/>
                        <a:ext cx="2916238" cy="1592263"/>
                      </a:xfrm>
                      <a:prstGeom prst="rect">
                        <a:avLst/>
                      </a:prstGeom>
                      <a:solidFill>
                        <a:srgbClr val="FFFFFF"/>
                      </a:solidFill>
                      <a:ln w="57150" cmpd="thickThin">
                        <a:solidFill>
                          <a:srgbClr val="FF3399"/>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6329" name="Text Box 9"/>
          <p:cNvSpPr txBox="1">
            <a:spLocks noChangeArrowheads="1"/>
          </p:cNvSpPr>
          <p:nvPr/>
        </p:nvSpPr>
        <p:spPr bwMode="auto">
          <a:xfrm>
            <a:off x="0" y="0"/>
            <a:ext cx="3581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3200" u="sng">
                <a:solidFill>
                  <a:schemeClr val="tx2"/>
                </a:solidFill>
                <a:effectLst>
                  <a:outerShdw blurRad="38100" dist="38100" dir="2700000" algn="tl">
                    <a:srgbClr val="FFFFFF"/>
                  </a:outerShdw>
                </a:effectLst>
              </a:rPr>
              <a:t>4.3.1 </a:t>
            </a:r>
            <a:r>
              <a:rPr lang="zh-CN" altLang="en-US" sz="3200" u="sng">
                <a:solidFill>
                  <a:schemeClr val="tx2"/>
                </a:solidFill>
                <a:effectLst>
                  <a:outerShdw blurRad="38100" dist="38100" dir="2700000" algn="tl">
                    <a:srgbClr val="FFFFFF"/>
                  </a:outerShdw>
                </a:effectLst>
              </a:rPr>
              <a:t>编码器</a:t>
            </a:r>
          </a:p>
        </p:txBody>
      </p:sp>
      <p:sp>
        <p:nvSpPr>
          <p:cNvPr id="56330" name="Rectangle 10"/>
          <p:cNvSpPr>
            <a:spLocks noChangeArrowheads="1"/>
          </p:cNvSpPr>
          <p:nvPr/>
        </p:nvSpPr>
        <p:spPr bwMode="auto">
          <a:xfrm>
            <a:off x="5724525" y="1196975"/>
            <a:ext cx="3240088" cy="129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kumimoji="0" lang="zh-CN" altLang="en-US">
                <a:latin typeface="Arial" charset="0"/>
              </a:rPr>
              <a:t>利用无关项化简得到</a:t>
            </a:r>
            <a:r>
              <a:rPr kumimoji="0" lang="zh-CN" altLang="en-US"/>
              <a:t>其输出端逻辑式为</a:t>
            </a:r>
          </a:p>
        </p:txBody>
      </p:sp>
      <p:sp>
        <p:nvSpPr>
          <p:cNvPr id="56331" name="Rectangle 11"/>
          <p:cNvSpPr>
            <a:spLocks noChangeArrowheads="1"/>
          </p:cNvSpPr>
          <p:nvPr/>
        </p:nvSpPr>
        <p:spPr bwMode="auto">
          <a:xfrm>
            <a:off x="0" y="6165850"/>
            <a:ext cx="68770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20000"/>
              </a:spcBef>
            </a:pPr>
            <a:r>
              <a:rPr kumimoji="0" lang="zh-CN" altLang="en-US" u="sng">
                <a:solidFill>
                  <a:srgbClr val="000000"/>
                </a:solidFill>
                <a:effectLst>
                  <a:outerShdw blurRad="38100" dist="38100" dir="2700000" algn="tl">
                    <a:srgbClr val="FFFFFF"/>
                  </a:outerShdw>
                </a:effectLst>
              </a:rPr>
              <a:t>特点：任何时刻只允许输入一个编码信号</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56322"/>
                                        </p:tgtEl>
                                        <p:attrNameLst>
                                          <p:attrName>style.visibility</p:attrName>
                                        </p:attrNameLst>
                                      </p:cBhvr>
                                      <p:to>
                                        <p:strVal val="visible"/>
                                      </p:to>
                                    </p:set>
                                    <p:animEffect transition="in" filter="box(in)">
                                      <p:cBhvr>
                                        <p:cTn id="7" dur="500"/>
                                        <p:tgtEl>
                                          <p:spTgt spid="5632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56324"/>
                                        </p:tgtEl>
                                        <p:attrNameLst>
                                          <p:attrName>style.visibility</p:attrName>
                                        </p:attrNameLst>
                                      </p:cBhvr>
                                      <p:to>
                                        <p:strVal val="visible"/>
                                      </p:to>
                                    </p:set>
                                    <p:animEffect transition="in" filter="dissolve">
                                      <p:cBhvr>
                                        <p:cTn id="12" dur="1000"/>
                                        <p:tgtEl>
                                          <p:spTgt spid="5632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56330"/>
                                        </p:tgtEl>
                                        <p:attrNameLst>
                                          <p:attrName>style.visibility</p:attrName>
                                        </p:attrNameLst>
                                      </p:cBhvr>
                                      <p:to>
                                        <p:strVal val="visible"/>
                                      </p:to>
                                    </p:set>
                                    <p:animEffect transition="in" filter="box(in)">
                                      <p:cBhvr>
                                        <p:cTn id="17" dur="1000"/>
                                        <p:tgtEl>
                                          <p:spTgt spid="56330"/>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nodeType="clickEffect">
                                  <p:stCondLst>
                                    <p:cond delay="0"/>
                                  </p:stCondLst>
                                  <p:childTnLst>
                                    <p:set>
                                      <p:cBhvr>
                                        <p:cTn id="21" dur="1" fill="hold">
                                          <p:stCondLst>
                                            <p:cond delay="0"/>
                                          </p:stCondLst>
                                        </p:cTn>
                                        <p:tgtEl>
                                          <p:spTgt spid="56326"/>
                                        </p:tgtEl>
                                        <p:attrNameLst>
                                          <p:attrName>style.visibility</p:attrName>
                                        </p:attrNameLst>
                                      </p:cBhvr>
                                      <p:to>
                                        <p:strVal val="visible"/>
                                      </p:to>
                                    </p:set>
                                    <p:animEffect transition="in" filter="fade">
                                      <p:cBhvr>
                                        <p:cTn id="22" dur="1000"/>
                                        <p:tgtEl>
                                          <p:spTgt spid="56326"/>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56" presetClass="entr" presetSubtype="0" fill="hold" grpId="0" nodeType="clickEffect">
                                  <p:stCondLst>
                                    <p:cond delay="0"/>
                                  </p:stCondLst>
                                  <p:iterate type="lt">
                                    <p:tmPct val="10000"/>
                                  </p:iterate>
                                  <p:childTnLst>
                                    <p:set>
                                      <p:cBhvr>
                                        <p:cTn id="26" dur="1" fill="hold">
                                          <p:stCondLst>
                                            <p:cond delay="0"/>
                                          </p:stCondLst>
                                        </p:cTn>
                                        <p:tgtEl>
                                          <p:spTgt spid="56331"/>
                                        </p:tgtEl>
                                        <p:attrNameLst>
                                          <p:attrName>style.visibility</p:attrName>
                                        </p:attrNameLst>
                                      </p:cBhvr>
                                      <p:to>
                                        <p:strVal val="visible"/>
                                      </p:to>
                                    </p:set>
                                    <p:anim by="(-#ppt_w*2)" calcmode="lin" valueType="num">
                                      <p:cBhvr rctx="PPT">
                                        <p:cTn id="27" dur="500" autoRev="1" fill="hold">
                                          <p:stCondLst>
                                            <p:cond delay="0"/>
                                          </p:stCondLst>
                                        </p:cTn>
                                        <p:tgtEl>
                                          <p:spTgt spid="56331"/>
                                        </p:tgtEl>
                                        <p:attrNameLst>
                                          <p:attrName>ppt_w</p:attrName>
                                        </p:attrNameLst>
                                      </p:cBhvr>
                                    </p:anim>
                                    <p:anim by="(#ppt_w*0.50)" calcmode="lin" valueType="num">
                                      <p:cBhvr>
                                        <p:cTn id="28" dur="500" decel="50000" autoRev="1" fill="hold">
                                          <p:stCondLst>
                                            <p:cond delay="0"/>
                                          </p:stCondLst>
                                        </p:cTn>
                                        <p:tgtEl>
                                          <p:spTgt spid="56331"/>
                                        </p:tgtEl>
                                        <p:attrNameLst>
                                          <p:attrName>ppt_x</p:attrName>
                                        </p:attrNameLst>
                                      </p:cBhvr>
                                    </p:anim>
                                    <p:anim from="(-#ppt_h/2)" to="(#ppt_y)" calcmode="lin" valueType="num">
                                      <p:cBhvr>
                                        <p:cTn id="29" dur="1000" fill="hold">
                                          <p:stCondLst>
                                            <p:cond delay="0"/>
                                          </p:stCondLst>
                                        </p:cTn>
                                        <p:tgtEl>
                                          <p:spTgt spid="56331"/>
                                        </p:tgtEl>
                                        <p:attrNameLst>
                                          <p:attrName>ppt_y</p:attrName>
                                        </p:attrNameLst>
                                      </p:cBhvr>
                                    </p:anim>
                                    <p:animRot by="21600000">
                                      <p:cBhvr>
                                        <p:cTn id="30" dur="1000" fill="hold">
                                          <p:stCondLst>
                                            <p:cond delay="0"/>
                                          </p:stCondLst>
                                        </p:cTn>
                                        <p:tgtEl>
                                          <p:spTgt spid="56331"/>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322" grpId="0" autoUpdateAnimBg="0"/>
      <p:bldP spid="56330" grpId="0" autoUpdateAnimBg="0"/>
      <p:bldP spid="56331"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Rectangle 2"/>
          <p:cNvSpPr>
            <a:spLocks noGrp="1" noChangeArrowheads="1"/>
          </p:cNvSpPr>
          <p:nvPr>
            <p:ph type="title"/>
          </p:nvPr>
        </p:nvSpPr>
        <p:spPr>
          <a:xfrm>
            <a:off x="250825" y="620713"/>
            <a:ext cx="4681538" cy="633412"/>
          </a:xfrm>
        </p:spPr>
        <p:txBody>
          <a:bodyPr/>
          <a:lstStyle/>
          <a:p>
            <a:pPr algn="l"/>
            <a:r>
              <a:rPr lang="zh-CN" altLang="en-US" sz="2800" b="1">
                <a:solidFill>
                  <a:srgbClr val="FFFFFF"/>
                </a:solidFill>
                <a:ea typeface="楷体_GB2312" pitchFamily="49" charset="-122"/>
              </a:rPr>
              <a:t>其逻辑电路如图</a:t>
            </a:r>
            <a:r>
              <a:rPr lang="en-US" altLang="zh-CN" sz="2800" b="1">
                <a:solidFill>
                  <a:srgbClr val="FFFFFF"/>
                </a:solidFill>
                <a:ea typeface="楷体_GB2312" pitchFamily="49" charset="-122"/>
              </a:rPr>
              <a:t>4.3.2</a:t>
            </a:r>
            <a:r>
              <a:rPr lang="zh-CN" altLang="en-US" sz="2800" b="1">
                <a:solidFill>
                  <a:srgbClr val="FFFFFF"/>
                </a:solidFill>
                <a:ea typeface="楷体_GB2312" pitchFamily="49" charset="-122"/>
              </a:rPr>
              <a:t>所示</a:t>
            </a:r>
          </a:p>
        </p:txBody>
      </p:sp>
      <p:sp>
        <p:nvSpPr>
          <p:cNvPr id="185351" name="Text Box 7"/>
          <p:cNvSpPr txBox="1">
            <a:spLocks noChangeArrowheads="1"/>
          </p:cNvSpPr>
          <p:nvPr/>
        </p:nvSpPr>
        <p:spPr bwMode="auto">
          <a:xfrm>
            <a:off x="0" y="0"/>
            <a:ext cx="3581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3200" u="sng">
                <a:solidFill>
                  <a:schemeClr val="tx2"/>
                </a:solidFill>
                <a:effectLst>
                  <a:outerShdw blurRad="38100" dist="38100" dir="2700000" algn="tl">
                    <a:srgbClr val="FFFFFF"/>
                  </a:outerShdw>
                </a:effectLst>
              </a:rPr>
              <a:t>4.3.1 </a:t>
            </a:r>
            <a:r>
              <a:rPr lang="zh-CN" altLang="en-US" sz="3200" u="sng">
                <a:solidFill>
                  <a:schemeClr val="tx2"/>
                </a:solidFill>
                <a:effectLst>
                  <a:outerShdw blurRad="38100" dist="38100" dir="2700000" algn="tl">
                    <a:srgbClr val="FFFFFF"/>
                  </a:outerShdw>
                </a:effectLst>
              </a:rPr>
              <a:t>编码器</a:t>
            </a:r>
          </a:p>
        </p:txBody>
      </p:sp>
      <p:grpSp>
        <p:nvGrpSpPr>
          <p:cNvPr id="185354" name="Group 10"/>
          <p:cNvGrpSpPr>
            <a:grpSpLocks/>
          </p:cNvGrpSpPr>
          <p:nvPr/>
        </p:nvGrpSpPr>
        <p:grpSpPr bwMode="auto">
          <a:xfrm>
            <a:off x="250825" y="1412875"/>
            <a:ext cx="6265863" cy="4776788"/>
            <a:chOff x="158" y="981"/>
            <a:chExt cx="3947" cy="3009"/>
          </a:xfrm>
        </p:grpSpPr>
        <p:pic>
          <p:nvPicPr>
            <p:cNvPr id="185350" name="Picture 6" descr="4-3-2"/>
            <p:cNvPicPr>
              <a:picLocks noChangeAspect="1" noChangeArrowheads="1"/>
            </p:cNvPicPr>
            <p:nvPr/>
          </p:nvPicPr>
          <p:blipFill>
            <a:blip r:embed="rId3">
              <a:extLst>
                <a:ext uri="{28A0092B-C50C-407E-A947-70E740481C1C}">
                  <a14:useLocalDpi xmlns:a14="http://schemas.microsoft.com/office/drawing/2010/main" val="0"/>
                </a:ext>
              </a:extLst>
            </a:blip>
            <a:srcRect l="6387" r="3844" b="4733"/>
            <a:stretch>
              <a:fillRect/>
            </a:stretch>
          </p:blipFill>
          <p:spPr bwMode="auto">
            <a:xfrm>
              <a:off x="431" y="981"/>
              <a:ext cx="3176" cy="2677"/>
            </a:xfrm>
            <a:prstGeom prst="rect">
              <a:avLst/>
            </a:prstGeom>
            <a:noFill/>
            <a:ln w="57150" cmpd="thickThin">
              <a:solidFill>
                <a:srgbClr val="FF3399"/>
              </a:solidFill>
              <a:miter lim="800000"/>
              <a:headEnd/>
              <a:tailEnd/>
            </a:ln>
            <a:extLst>
              <a:ext uri="{909E8E84-426E-40DD-AFC4-6F175D3DCCD1}">
                <a14:hiddenFill xmlns:a14="http://schemas.microsoft.com/office/drawing/2010/main">
                  <a:solidFill>
                    <a:srgbClr val="FFFFFF"/>
                  </a:solidFill>
                </a14:hiddenFill>
              </a:ext>
            </a:extLst>
          </p:spPr>
        </p:pic>
        <p:sp>
          <p:nvSpPr>
            <p:cNvPr id="185352" name="Rectangle 8"/>
            <p:cNvSpPr>
              <a:spLocks noChangeArrowheads="1"/>
            </p:cNvSpPr>
            <p:nvPr/>
          </p:nvSpPr>
          <p:spPr bwMode="auto">
            <a:xfrm>
              <a:off x="158" y="3702"/>
              <a:ext cx="3947"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2400"/>
                <a:t>图</a:t>
              </a:r>
              <a:r>
                <a:rPr lang="en-US" altLang="zh-CN" sz="2400"/>
                <a:t>4.3.2 3</a:t>
              </a:r>
              <a:r>
                <a:rPr lang="zh-CN" altLang="en-US" sz="2400"/>
                <a:t>位二进制编码器（</a:t>
              </a:r>
              <a:r>
                <a:rPr lang="en-US" altLang="zh-CN" sz="2400"/>
                <a:t>8</a:t>
              </a:r>
              <a:r>
                <a:rPr lang="zh-CN" altLang="en-US" sz="2400"/>
                <a:t>线－</a:t>
              </a:r>
              <a:r>
                <a:rPr lang="en-US" altLang="zh-CN" sz="2400"/>
                <a:t>3</a:t>
              </a:r>
              <a:r>
                <a:rPr lang="zh-CN" altLang="en-US" sz="2400"/>
                <a:t>线编码器）</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85346"/>
                                        </p:tgtEl>
                                        <p:attrNameLst>
                                          <p:attrName>style.visibility</p:attrName>
                                        </p:attrNameLst>
                                      </p:cBhvr>
                                      <p:to>
                                        <p:strVal val="visible"/>
                                      </p:to>
                                    </p:set>
                                    <p:animEffect transition="in" filter="box(in)">
                                      <p:cBhvr>
                                        <p:cTn id="7" dur="1000"/>
                                        <p:tgtEl>
                                          <p:spTgt spid="18534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185354"/>
                                        </p:tgtEl>
                                        <p:attrNameLst>
                                          <p:attrName>style.visibility</p:attrName>
                                        </p:attrNameLst>
                                      </p:cBhvr>
                                      <p:to>
                                        <p:strVal val="visible"/>
                                      </p:to>
                                    </p:set>
                                    <p:animEffect transition="in" filter="dissolve">
                                      <p:cBhvr>
                                        <p:cTn id="12" dur="1000"/>
                                        <p:tgtEl>
                                          <p:spTgt spid="1853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5346" grpId="0"/>
    </p:bldLst>
  </p:timing>
</p:sld>
</file>

<file path=ppt/slides/slide2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a:xfrm>
            <a:off x="179388" y="620713"/>
            <a:ext cx="3455987" cy="381000"/>
          </a:xfrm>
        </p:spPr>
        <p:txBody>
          <a:bodyPr/>
          <a:lstStyle/>
          <a:p>
            <a:pPr algn="l"/>
            <a:r>
              <a:rPr lang="zh-CN" altLang="en-US" sz="2800" b="1" u="sng">
                <a:solidFill>
                  <a:srgbClr val="FFFFFF"/>
                </a:solidFill>
                <a:ea typeface="楷体_GB2312" pitchFamily="49" charset="-122"/>
              </a:rPr>
              <a:t>二 、优先编码器</a:t>
            </a:r>
          </a:p>
        </p:txBody>
      </p:sp>
      <p:sp>
        <p:nvSpPr>
          <p:cNvPr id="57348" name="Text Box 4"/>
          <p:cNvSpPr txBox="1">
            <a:spLocks noChangeArrowheads="1"/>
          </p:cNvSpPr>
          <p:nvPr/>
        </p:nvSpPr>
        <p:spPr bwMode="auto">
          <a:xfrm>
            <a:off x="179388" y="1052513"/>
            <a:ext cx="8674100" cy="180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a:t>       </a:t>
            </a:r>
            <a:r>
              <a:rPr lang="zh-CN" altLang="en-US"/>
              <a:t>普通编码器每次只能输入一个信号。而优先编码器可以同时输入几个信号，但在设计时已经将各输入信号的优先顺序排好。当几个信号同时输入时，优先权最高的信号优先编码。</a:t>
            </a:r>
          </a:p>
        </p:txBody>
      </p:sp>
      <p:sp>
        <p:nvSpPr>
          <p:cNvPr id="57349" name="Text Box 5"/>
          <p:cNvSpPr txBox="1">
            <a:spLocks noChangeArrowheads="1"/>
          </p:cNvSpPr>
          <p:nvPr/>
        </p:nvSpPr>
        <p:spPr bwMode="auto">
          <a:xfrm>
            <a:off x="323850" y="2781300"/>
            <a:ext cx="8458200" cy="1373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a:t>        </a:t>
            </a:r>
            <a:r>
              <a:rPr lang="zh-CN" altLang="en-US"/>
              <a:t>下面以</a:t>
            </a:r>
            <a:r>
              <a:rPr lang="en-US" altLang="zh-CN"/>
              <a:t>8</a:t>
            </a:r>
            <a:r>
              <a:rPr lang="zh-CN" altLang="en-US"/>
              <a:t>线－</a:t>
            </a:r>
            <a:r>
              <a:rPr lang="en-US" altLang="zh-CN"/>
              <a:t>3</a:t>
            </a:r>
            <a:r>
              <a:rPr lang="zh-CN" altLang="en-US"/>
              <a:t>线优先编码器</a:t>
            </a:r>
            <a:r>
              <a:rPr lang="en-US" altLang="zh-CN"/>
              <a:t>74HC148</a:t>
            </a:r>
            <a:r>
              <a:rPr lang="zh-CN" altLang="en-US"/>
              <a:t>为例，其逻辑符号如图</a:t>
            </a:r>
            <a:r>
              <a:rPr lang="en-US" altLang="zh-CN"/>
              <a:t>4.3.3</a:t>
            </a:r>
            <a:r>
              <a:rPr lang="zh-CN" altLang="en-US"/>
              <a:t>所示，内部电路如书</a:t>
            </a:r>
            <a:r>
              <a:rPr lang="en-US" altLang="zh-CN"/>
              <a:t>P170</a:t>
            </a:r>
            <a:r>
              <a:rPr lang="zh-CN" altLang="en-US"/>
              <a:t>图</a:t>
            </a:r>
            <a:r>
              <a:rPr lang="en-US" altLang="zh-CN"/>
              <a:t>4.3.3.</a:t>
            </a:r>
            <a:r>
              <a:rPr lang="zh-CN" altLang="en-US"/>
              <a:t>所示。</a:t>
            </a:r>
          </a:p>
        </p:txBody>
      </p:sp>
      <p:sp>
        <p:nvSpPr>
          <p:cNvPr id="57358" name="Text Box 14"/>
          <p:cNvSpPr txBox="1">
            <a:spLocks noChangeArrowheads="1"/>
          </p:cNvSpPr>
          <p:nvPr/>
        </p:nvSpPr>
        <p:spPr bwMode="auto">
          <a:xfrm>
            <a:off x="0" y="0"/>
            <a:ext cx="3581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3200" u="sng">
                <a:solidFill>
                  <a:schemeClr val="tx2"/>
                </a:solidFill>
                <a:effectLst>
                  <a:outerShdw blurRad="38100" dist="38100" dir="2700000" algn="tl">
                    <a:srgbClr val="FFFFFF"/>
                  </a:outerShdw>
                </a:effectLst>
              </a:rPr>
              <a:t>4.3.1 </a:t>
            </a:r>
            <a:r>
              <a:rPr lang="zh-CN" altLang="en-US" sz="3200" u="sng">
                <a:solidFill>
                  <a:schemeClr val="tx2"/>
                </a:solidFill>
                <a:effectLst>
                  <a:outerShdw blurRad="38100" dist="38100" dir="2700000" algn="tl">
                    <a:srgbClr val="FFFFFF"/>
                  </a:outerShdw>
                </a:effectLst>
              </a:rPr>
              <a:t>编码器</a:t>
            </a:r>
          </a:p>
        </p:txBody>
      </p:sp>
      <p:sp>
        <p:nvSpPr>
          <p:cNvPr id="57359" name="Text Box 15">
            <a:hlinkClick r:id="rId4" action="ppaction://hlinkpres?slideindex=13&amp;slidetitle=实例： 74HC148"/>
          </p:cNvPr>
          <p:cNvSpPr txBox="1">
            <a:spLocks noChangeArrowheads="1"/>
          </p:cNvSpPr>
          <p:nvPr/>
        </p:nvSpPr>
        <p:spPr bwMode="auto">
          <a:xfrm>
            <a:off x="5940425" y="5300663"/>
            <a:ext cx="1223963" cy="698500"/>
          </a:xfrm>
          <a:prstGeom prst="rect">
            <a:avLst/>
          </a:prstGeom>
          <a:solidFill>
            <a:schemeClr val="accent2"/>
          </a:solidFill>
          <a:ln w="57150" cmpd="thickThin">
            <a:solidFill>
              <a:srgbClr val="FFFFCC"/>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3600">
                <a:solidFill>
                  <a:srgbClr val="FF3399"/>
                </a:solidFill>
              </a:rPr>
              <a:t>链接</a:t>
            </a:r>
          </a:p>
        </p:txBody>
      </p:sp>
      <p:grpSp>
        <p:nvGrpSpPr>
          <p:cNvPr id="57382" name="Group 38"/>
          <p:cNvGrpSpPr>
            <a:grpSpLocks/>
          </p:cNvGrpSpPr>
          <p:nvPr/>
        </p:nvGrpSpPr>
        <p:grpSpPr bwMode="auto">
          <a:xfrm>
            <a:off x="1476375" y="3860800"/>
            <a:ext cx="4319588" cy="2757488"/>
            <a:chOff x="930" y="2432"/>
            <a:chExt cx="2721" cy="1737"/>
          </a:xfrm>
        </p:grpSpPr>
        <p:grpSp>
          <p:nvGrpSpPr>
            <p:cNvPr id="57367" name="Group 23"/>
            <p:cNvGrpSpPr>
              <a:grpSpLocks/>
            </p:cNvGrpSpPr>
            <p:nvPr/>
          </p:nvGrpSpPr>
          <p:grpSpPr bwMode="auto">
            <a:xfrm>
              <a:off x="930" y="2478"/>
              <a:ext cx="2721" cy="1666"/>
              <a:chOff x="1565" y="2468"/>
              <a:chExt cx="2721" cy="1666"/>
            </a:xfrm>
          </p:grpSpPr>
          <p:pic>
            <p:nvPicPr>
              <p:cNvPr id="57360" name="Picture 16" descr="4-3-4"/>
              <p:cNvPicPr>
                <a:picLocks noChangeAspect="1" noChangeArrowheads="1"/>
              </p:cNvPicPr>
              <p:nvPr/>
            </p:nvPicPr>
            <p:blipFill>
              <a:blip r:embed="rId5" cstate="print">
                <a:extLst>
                  <a:ext uri="{28A0092B-C50C-407E-A947-70E740481C1C}">
                    <a14:useLocalDpi xmlns:a14="http://schemas.microsoft.com/office/drawing/2010/main" val="0"/>
                  </a:ext>
                </a:extLst>
              </a:blip>
              <a:srcRect l="50214" t="21675" r="3189" b="38832"/>
              <a:stretch>
                <a:fillRect/>
              </a:stretch>
            </p:blipFill>
            <p:spPr bwMode="auto">
              <a:xfrm>
                <a:off x="1565" y="2468"/>
                <a:ext cx="2539" cy="1642"/>
              </a:xfrm>
              <a:prstGeom prst="rect">
                <a:avLst/>
              </a:prstGeom>
              <a:noFill/>
              <a:ln w="57150" cmpd="thickThin">
                <a:solidFill>
                  <a:srgbClr val="FF3399"/>
                </a:solidFill>
                <a:miter lim="800000"/>
                <a:headEnd/>
                <a:tailEnd/>
              </a:ln>
              <a:extLst>
                <a:ext uri="{909E8E84-426E-40DD-AFC4-6F175D3DCCD1}">
                  <a14:hiddenFill xmlns:a14="http://schemas.microsoft.com/office/drawing/2010/main">
                    <a:solidFill>
                      <a:srgbClr val="FFFFFF"/>
                    </a:solidFill>
                  </a14:hiddenFill>
                </a:ext>
              </a:extLst>
            </p:spPr>
          </p:pic>
          <p:sp>
            <p:nvSpPr>
              <p:cNvPr id="57361" name="Rectangle 17"/>
              <p:cNvSpPr>
                <a:spLocks noChangeArrowheads="1"/>
              </p:cNvSpPr>
              <p:nvPr/>
            </p:nvSpPr>
            <p:spPr bwMode="auto">
              <a:xfrm>
                <a:off x="3107" y="3113"/>
                <a:ext cx="181" cy="22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362" name="Rectangle 18"/>
              <p:cNvSpPr>
                <a:spLocks noChangeArrowheads="1"/>
              </p:cNvSpPr>
              <p:nvPr/>
            </p:nvSpPr>
            <p:spPr bwMode="auto">
              <a:xfrm>
                <a:off x="3515" y="3884"/>
                <a:ext cx="771"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2000">
                    <a:solidFill>
                      <a:schemeClr val="tx1"/>
                    </a:solidFill>
                  </a:rPr>
                  <a:t>图</a:t>
                </a:r>
                <a:r>
                  <a:rPr lang="en-US" altLang="zh-CN" sz="2000">
                    <a:solidFill>
                      <a:schemeClr val="tx1"/>
                    </a:solidFill>
                  </a:rPr>
                  <a:t>4.3.3</a:t>
                </a:r>
              </a:p>
            </p:txBody>
          </p:sp>
          <p:sp>
            <p:nvSpPr>
              <p:cNvPr id="57363" name="Rectangle 19"/>
              <p:cNvSpPr>
                <a:spLocks noChangeArrowheads="1"/>
              </p:cNvSpPr>
              <p:nvPr/>
            </p:nvSpPr>
            <p:spPr bwMode="auto">
              <a:xfrm>
                <a:off x="2109" y="3838"/>
                <a:ext cx="227" cy="22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364" name="Rectangle 20"/>
              <p:cNvSpPr>
                <a:spLocks noChangeArrowheads="1"/>
              </p:cNvSpPr>
              <p:nvPr/>
            </p:nvSpPr>
            <p:spPr bwMode="auto">
              <a:xfrm>
                <a:off x="2426" y="3884"/>
                <a:ext cx="227" cy="22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365" name="Rectangle 21"/>
              <p:cNvSpPr>
                <a:spLocks noChangeArrowheads="1"/>
              </p:cNvSpPr>
              <p:nvPr/>
            </p:nvSpPr>
            <p:spPr bwMode="auto">
              <a:xfrm>
                <a:off x="2789" y="3884"/>
                <a:ext cx="227" cy="22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366" name="Rectangle 22"/>
              <p:cNvSpPr>
                <a:spLocks noChangeArrowheads="1"/>
              </p:cNvSpPr>
              <p:nvPr/>
            </p:nvSpPr>
            <p:spPr bwMode="auto">
              <a:xfrm>
                <a:off x="3152" y="3884"/>
                <a:ext cx="227" cy="22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aphicFrame>
          <p:nvGraphicFramePr>
            <p:cNvPr id="57370" name="Object 26"/>
            <p:cNvGraphicFramePr>
              <a:graphicFrameLocks noChangeAspect="1"/>
            </p:cNvGraphicFramePr>
            <p:nvPr/>
          </p:nvGraphicFramePr>
          <p:xfrm>
            <a:off x="1474" y="2432"/>
            <a:ext cx="163" cy="226"/>
          </p:xfrm>
          <a:graphic>
            <a:graphicData uri="http://schemas.openxmlformats.org/presentationml/2006/ole">
              <mc:AlternateContent xmlns:mc="http://schemas.openxmlformats.org/markup-compatibility/2006">
                <mc:Choice xmlns:v="urn:schemas-microsoft-com:vml" Requires="v">
                  <p:oleObj spid="_x0000_s57407" name="公式" r:id="rId6" imgW="164880" imgH="228600" progId="Equation.3">
                    <p:embed/>
                  </p:oleObj>
                </mc:Choice>
                <mc:Fallback>
                  <p:oleObj name="公式" r:id="rId6" imgW="164880" imgH="228600" progId="Equation.3">
                    <p:embed/>
                    <p:pic>
                      <p:nvPicPr>
                        <p:cNvPr id="0" name="Object 2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74" y="2432"/>
                          <a:ext cx="163" cy="2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7371" name="Object 27"/>
            <p:cNvGraphicFramePr>
              <a:graphicFrameLocks noChangeAspect="1"/>
            </p:cNvGraphicFramePr>
            <p:nvPr/>
          </p:nvGraphicFramePr>
          <p:xfrm>
            <a:off x="1655" y="2432"/>
            <a:ext cx="163" cy="226"/>
          </p:xfrm>
          <a:graphic>
            <a:graphicData uri="http://schemas.openxmlformats.org/presentationml/2006/ole">
              <mc:AlternateContent xmlns:mc="http://schemas.openxmlformats.org/markup-compatibility/2006">
                <mc:Choice xmlns:v="urn:schemas-microsoft-com:vml" Requires="v">
                  <p:oleObj spid="_x0000_s57408" name="公式" r:id="rId8" imgW="164880" imgH="228600" progId="Equation.3">
                    <p:embed/>
                  </p:oleObj>
                </mc:Choice>
                <mc:Fallback>
                  <p:oleObj name="公式" r:id="rId8" imgW="164880" imgH="228600" progId="Equation.3">
                    <p:embed/>
                    <p:pic>
                      <p:nvPicPr>
                        <p:cNvPr id="0" name="Object 2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655" y="2432"/>
                          <a:ext cx="163" cy="2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7372" name="Object 28"/>
            <p:cNvGraphicFramePr>
              <a:graphicFrameLocks noChangeAspect="1"/>
            </p:cNvGraphicFramePr>
            <p:nvPr/>
          </p:nvGraphicFramePr>
          <p:xfrm>
            <a:off x="1837" y="2432"/>
            <a:ext cx="150" cy="226"/>
          </p:xfrm>
          <a:graphic>
            <a:graphicData uri="http://schemas.openxmlformats.org/presentationml/2006/ole">
              <mc:AlternateContent xmlns:mc="http://schemas.openxmlformats.org/markup-compatibility/2006">
                <mc:Choice xmlns:v="urn:schemas-microsoft-com:vml" Requires="v">
                  <p:oleObj spid="_x0000_s57409" name="公式" r:id="rId10" imgW="152280" imgH="228600" progId="Equation.3">
                    <p:embed/>
                  </p:oleObj>
                </mc:Choice>
                <mc:Fallback>
                  <p:oleObj name="公式" r:id="rId10" imgW="152280" imgH="228600" progId="Equation.3">
                    <p:embed/>
                    <p:pic>
                      <p:nvPicPr>
                        <p:cNvPr id="0" name="Object 28"/>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837" y="2432"/>
                          <a:ext cx="150" cy="2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7373" name="Object 29"/>
            <p:cNvGraphicFramePr>
              <a:graphicFrameLocks noChangeAspect="1"/>
            </p:cNvGraphicFramePr>
            <p:nvPr/>
          </p:nvGraphicFramePr>
          <p:xfrm>
            <a:off x="1973" y="2438"/>
            <a:ext cx="163" cy="213"/>
          </p:xfrm>
          <a:graphic>
            <a:graphicData uri="http://schemas.openxmlformats.org/presentationml/2006/ole">
              <mc:AlternateContent xmlns:mc="http://schemas.openxmlformats.org/markup-compatibility/2006">
                <mc:Choice xmlns:v="urn:schemas-microsoft-com:vml" Requires="v">
                  <p:oleObj spid="_x0000_s57410" name="公式" r:id="rId12" imgW="164880" imgH="215640" progId="Equation.3">
                    <p:embed/>
                  </p:oleObj>
                </mc:Choice>
                <mc:Fallback>
                  <p:oleObj name="公式" r:id="rId12" imgW="164880" imgH="215640" progId="Equation.3">
                    <p:embed/>
                    <p:pic>
                      <p:nvPicPr>
                        <p:cNvPr id="0" name="Object 29"/>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973" y="2438"/>
                          <a:ext cx="163" cy="2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7374" name="Object 30"/>
            <p:cNvGraphicFramePr>
              <a:graphicFrameLocks noChangeAspect="1"/>
            </p:cNvGraphicFramePr>
            <p:nvPr/>
          </p:nvGraphicFramePr>
          <p:xfrm>
            <a:off x="2160" y="2432"/>
            <a:ext cx="151" cy="226"/>
          </p:xfrm>
          <a:graphic>
            <a:graphicData uri="http://schemas.openxmlformats.org/presentationml/2006/ole">
              <mc:AlternateContent xmlns:mc="http://schemas.openxmlformats.org/markup-compatibility/2006">
                <mc:Choice xmlns:v="urn:schemas-microsoft-com:vml" Requires="v">
                  <p:oleObj spid="_x0000_s57411" name="公式" r:id="rId14" imgW="152280" imgH="228600" progId="Equation.3">
                    <p:embed/>
                  </p:oleObj>
                </mc:Choice>
                <mc:Fallback>
                  <p:oleObj name="公式" r:id="rId14" imgW="152280" imgH="228600" progId="Equation.3">
                    <p:embed/>
                    <p:pic>
                      <p:nvPicPr>
                        <p:cNvPr id="0" name="Object 30"/>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160" y="2432"/>
                          <a:ext cx="151" cy="2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7375" name="Object 31"/>
            <p:cNvGraphicFramePr>
              <a:graphicFrameLocks noChangeAspect="1"/>
            </p:cNvGraphicFramePr>
            <p:nvPr/>
          </p:nvGraphicFramePr>
          <p:xfrm>
            <a:off x="2336" y="2438"/>
            <a:ext cx="163" cy="213"/>
          </p:xfrm>
          <a:graphic>
            <a:graphicData uri="http://schemas.openxmlformats.org/presentationml/2006/ole">
              <mc:AlternateContent xmlns:mc="http://schemas.openxmlformats.org/markup-compatibility/2006">
                <mc:Choice xmlns:v="urn:schemas-microsoft-com:vml" Requires="v">
                  <p:oleObj spid="_x0000_s57412" name="公式" r:id="rId16" imgW="164880" imgH="215640" progId="Equation.3">
                    <p:embed/>
                  </p:oleObj>
                </mc:Choice>
                <mc:Fallback>
                  <p:oleObj name="公式" r:id="rId16" imgW="164880" imgH="215640" progId="Equation.3">
                    <p:embed/>
                    <p:pic>
                      <p:nvPicPr>
                        <p:cNvPr id="0" name="Object 31"/>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336" y="2438"/>
                          <a:ext cx="163" cy="2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7376" name="Object 32"/>
            <p:cNvGraphicFramePr>
              <a:graphicFrameLocks noChangeAspect="1"/>
            </p:cNvGraphicFramePr>
            <p:nvPr/>
          </p:nvGraphicFramePr>
          <p:xfrm>
            <a:off x="2523" y="2438"/>
            <a:ext cx="151" cy="213"/>
          </p:xfrm>
          <a:graphic>
            <a:graphicData uri="http://schemas.openxmlformats.org/presentationml/2006/ole">
              <mc:AlternateContent xmlns:mc="http://schemas.openxmlformats.org/markup-compatibility/2006">
                <mc:Choice xmlns:v="urn:schemas-microsoft-com:vml" Requires="v">
                  <p:oleObj spid="_x0000_s57413" name="公式" r:id="rId18" imgW="152280" imgH="215640" progId="Equation.3">
                    <p:embed/>
                  </p:oleObj>
                </mc:Choice>
                <mc:Fallback>
                  <p:oleObj name="公式" r:id="rId18" imgW="152280" imgH="215640" progId="Equation.3">
                    <p:embed/>
                    <p:pic>
                      <p:nvPicPr>
                        <p:cNvPr id="0" name="Object 32"/>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2523" y="2438"/>
                          <a:ext cx="151" cy="2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7377" name="Object 33"/>
            <p:cNvGraphicFramePr>
              <a:graphicFrameLocks noChangeAspect="1"/>
            </p:cNvGraphicFramePr>
            <p:nvPr/>
          </p:nvGraphicFramePr>
          <p:xfrm>
            <a:off x="2699" y="2432"/>
            <a:ext cx="163" cy="226"/>
          </p:xfrm>
          <a:graphic>
            <a:graphicData uri="http://schemas.openxmlformats.org/presentationml/2006/ole">
              <mc:AlternateContent xmlns:mc="http://schemas.openxmlformats.org/markup-compatibility/2006">
                <mc:Choice xmlns:v="urn:schemas-microsoft-com:vml" Requires="v">
                  <p:oleObj spid="_x0000_s57414" name="公式" r:id="rId20" imgW="164880" imgH="228600" progId="Equation.3">
                    <p:embed/>
                  </p:oleObj>
                </mc:Choice>
                <mc:Fallback>
                  <p:oleObj name="公式" r:id="rId20" imgW="164880" imgH="228600" progId="Equation.3">
                    <p:embed/>
                    <p:pic>
                      <p:nvPicPr>
                        <p:cNvPr id="0" name="Object 33"/>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2699" y="2432"/>
                          <a:ext cx="163" cy="2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7378" name="Object 34"/>
            <p:cNvGraphicFramePr>
              <a:graphicFrameLocks noChangeAspect="1"/>
            </p:cNvGraphicFramePr>
            <p:nvPr/>
          </p:nvGraphicFramePr>
          <p:xfrm>
            <a:off x="1429" y="3884"/>
            <a:ext cx="310" cy="276"/>
          </p:xfrm>
          <a:graphic>
            <a:graphicData uri="http://schemas.openxmlformats.org/presentationml/2006/ole">
              <mc:AlternateContent xmlns:mc="http://schemas.openxmlformats.org/markup-compatibility/2006">
                <mc:Choice xmlns:v="urn:schemas-microsoft-com:vml" Requires="v">
                  <p:oleObj spid="_x0000_s57415" name="公式" r:id="rId22" imgW="241200" imgH="215640" progId="Equation.3">
                    <p:embed/>
                  </p:oleObj>
                </mc:Choice>
                <mc:Fallback>
                  <p:oleObj name="公式" r:id="rId22" imgW="241200" imgH="215640" progId="Equation.3">
                    <p:embed/>
                    <p:pic>
                      <p:nvPicPr>
                        <p:cNvPr id="0" name="Object 34"/>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1429" y="3884"/>
                          <a:ext cx="310" cy="27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7379" name="Object 35"/>
            <p:cNvGraphicFramePr>
              <a:graphicFrameLocks noChangeAspect="1"/>
            </p:cNvGraphicFramePr>
            <p:nvPr/>
          </p:nvGraphicFramePr>
          <p:xfrm>
            <a:off x="1837" y="3884"/>
            <a:ext cx="228" cy="276"/>
          </p:xfrm>
          <a:graphic>
            <a:graphicData uri="http://schemas.openxmlformats.org/presentationml/2006/ole">
              <mc:AlternateContent xmlns:mc="http://schemas.openxmlformats.org/markup-compatibility/2006">
                <mc:Choice xmlns:v="urn:schemas-microsoft-com:vml" Requires="v">
                  <p:oleObj spid="_x0000_s57416" name="公式" r:id="rId24" imgW="177480" imgH="215640" progId="Equation.3">
                    <p:embed/>
                  </p:oleObj>
                </mc:Choice>
                <mc:Fallback>
                  <p:oleObj name="公式" r:id="rId24" imgW="177480" imgH="215640" progId="Equation.3">
                    <p:embed/>
                    <p:pic>
                      <p:nvPicPr>
                        <p:cNvPr id="0" name="Object 35"/>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1837" y="3884"/>
                          <a:ext cx="228" cy="27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7380" name="Object 36"/>
            <p:cNvGraphicFramePr>
              <a:graphicFrameLocks noChangeAspect="1"/>
            </p:cNvGraphicFramePr>
            <p:nvPr/>
          </p:nvGraphicFramePr>
          <p:xfrm>
            <a:off x="2200" y="3884"/>
            <a:ext cx="228" cy="276"/>
          </p:xfrm>
          <a:graphic>
            <a:graphicData uri="http://schemas.openxmlformats.org/presentationml/2006/ole">
              <mc:AlternateContent xmlns:mc="http://schemas.openxmlformats.org/markup-compatibility/2006">
                <mc:Choice xmlns:v="urn:schemas-microsoft-com:vml" Requires="v">
                  <p:oleObj spid="_x0000_s57417" name="公式" r:id="rId26" imgW="177480" imgH="215640" progId="Equation.3">
                    <p:embed/>
                  </p:oleObj>
                </mc:Choice>
                <mc:Fallback>
                  <p:oleObj name="公式" r:id="rId26" imgW="177480" imgH="215640" progId="Equation.3">
                    <p:embed/>
                    <p:pic>
                      <p:nvPicPr>
                        <p:cNvPr id="0" name="Object 36"/>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2200" y="3884"/>
                          <a:ext cx="228" cy="27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7381" name="Object 37"/>
            <p:cNvGraphicFramePr>
              <a:graphicFrameLocks noChangeAspect="1"/>
            </p:cNvGraphicFramePr>
            <p:nvPr/>
          </p:nvGraphicFramePr>
          <p:xfrm>
            <a:off x="2512" y="3876"/>
            <a:ext cx="229" cy="293"/>
          </p:xfrm>
          <a:graphic>
            <a:graphicData uri="http://schemas.openxmlformats.org/presentationml/2006/ole">
              <mc:AlternateContent xmlns:mc="http://schemas.openxmlformats.org/markup-compatibility/2006">
                <mc:Choice xmlns:v="urn:schemas-microsoft-com:vml" Requires="v">
                  <p:oleObj spid="_x0000_s57418" name="公式" r:id="rId28" imgW="177480" imgH="228600" progId="Equation.3">
                    <p:embed/>
                  </p:oleObj>
                </mc:Choice>
                <mc:Fallback>
                  <p:oleObj name="公式" r:id="rId28" imgW="177480" imgH="228600" progId="Equation.3">
                    <p:embed/>
                    <p:pic>
                      <p:nvPicPr>
                        <p:cNvPr id="0" name="Object 37"/>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2512" y="3876"/>
                          <a:ext cx="229" cy="2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57346"/>
                                        </p:tgtEl>
                                        <p:attrNameLst>
                                          <p:attrName>style.visibility</p:attrName>
                                        </p:attrNameLst>
                                      </p:cBhvr>
                                      <p:to>
                                        <p:strVal val="visible"/>
                                      </p:to>
                                    </p:set>
                                    <p:animEffect transition="in" filter="box(in)">
                                      <p:cBhvr>
                                        <p:cTn id="7" dur="1000"/>
                                        <p:tgtEl>
                                          <p:spTgt spid="5734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57348"/>
                                        </p:tgtEl>
                                        <p:attrNameLst>
                                          <p:attrName>style.visibility</p:attrName>
                                        </p:attrNameLst>
                                      </p:cBhvr>
                                      <p:to>
                                        <p:strVal val="visible"/>
                                      </p:to>
                                    </p:set>
                                    <p:animEffect transition="in" filter="checkerboard(across)">
                                      <p:cBhvr>
                                        <p:cTn id="12" dur="1000"/>
                                        <p:tgtEl>
                                          <p:spTgt spid="5734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6" presetClass="entr" presetSubtype="26" fill="hold" grpId="0" nodeType="clickEffect">
                                  <p:stCondLst>
                                    <p:cond delay="0"/>
                                  </p:stCondLst>
                                  <p:childTnLst>
                                    <p:set>
                                      <p:cBhvr>
                                        <p:cTn id="16" dur="1" fill="hold">
                                          <p:stCondLst>
                                            <p:cond delay="0"/>
                                          </p:stCondLst>
                                        </p:cTn>
                                        <p:tgtEl>
                                          <p:spTgt spid="57349"/>
                                        </p:tgtEl>
                                        <p:attrNameLst>
                                          <p:attrName>style.visibility</p:attrName>
                                        </p:attrNameLst>
                                      </p:cBhvr>
                                      <p:to>
                                        <p:strVal val="visible"/>
                                      </p:to>
                                    </p:set>
                                    <p:animEffect transition="in" filter="barn(inHorizontal)">
                                      <p:cBhvr>
                                        <p:cTn id="17" dur="1000"/>
                                        <p:tgtEl>
                                          <p:spTgt spid="57349"/>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7359"/>
                                        </p:tgtEl>
                                        <p:attrNameLst>
                                          <p:attrName>style.visibility</p:attrName>
                                        </p:attrNameLst>
                                      </p:cBhvr>
                                      <p:to>
                                        <p:strVal val="visible"/>
                                      </p:to>
                                    </p:set>
                                    <p:animEffect transition="in" filter="fade">
                                      <p:cBhvr>
                                        <p:cTn id="22" dur="500"/>
                                        <p:tgtEl>
                                          <p:spTgt spid="57359"/>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9" presetClass="entr" presetSubtype="0" fill="hold" nodeType="clickEffect">
                                  <p:stCondLst>
                                    <p:cond delay="0"/>
                                  </p:stCondLst>
                                  <p:childTnLst>
                                    <p:set>
                                      <p:cBhvr>
                                        <p:cTn id="26" dur="1" fill="hold">
                                          <p:stCondLst>
                                            <p:cond delay="0"/>
                                          </p:stCondLst>
                                        </p:cTn>
                                        <p:tgtEl>
                                          <p:spTgt spid="57382"/>
                                        </p:tgtEl>
                                        <p:attrNameLst>
                                          <p:attrName>style.visibility</p:attrName>
                                        </p:attrNameLst>
                                      </p:cBhvr>
                                      <p:to>
                                        <p:strVal val="visible"/>
                                      </p:to>
                                    </p:set>
                                    <p:animEffect transition="in" filter="dissolve">
                                      <p:cBhvr>
                                        <p:cTn id="27" dur="1000"/>
                                        <p:tgtEl>
                                          <p:spTgt spid="573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346" grpId="0" autoUpdateAnimBg="0"/>
      <p:bldP spid="57348" grpId="0" autoUpdateAnimBg="0"/>
      <p:bldP spid="57349" grpId="0" autoUpdateAnimBg="0"/>
      <p:bldP spid="57359"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4" name="Rectangle 4"/>
          <p:cNvSpPr>
            <a:spLocks noChangeArrowheads="1"/>
          </p:cNvSpPr>
          <p:nvPr/>
        </p:nvSpPr>
        <p:spPr bwMode="auto">
          <a:xfrm>
            <a:off x="250825" y="692150"/>
            <a:ext cx="8534400" cy="129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kumimoji="0" lang="en-US" altLang="zh-CN"/>
              <a:t>           </a:t>
            </a:r>
            <a:r>
              <a:rPr kumimoji="0" lang="zh-CN" altLang="en-US"/>
              <a:t>由</a:t>
            </a:r>
            <a:r>
              <a:rPr kumimoji="0" lang="en-US" altLang="zh-CN"/>
              <a:t>P170</a:t>
            </a:r>
            <a:r>
              <a:rPr kumimoji="0" lang="zh-CN" altLang="en-US"/>
              <a:t>图</a:t>
            </a:r>
            <a:r>
              <a:rPr kumimoji="0" lang="en-US" altLang="zh-CN"/>
              <a:t>4.3.3</a:t>
            </a:r>
            <a:r>
              <a:rPr kumimoji="0" lang="zh-CN" altLang="en-US"/>
              <a:t>可知，如果不考虑输出扩展端，</a:t>
            </a:r>
            <a:r>
              <a:rPr kumimoji="0" lang="en-US" altLang="zh-CN"/>
              <a:t>8</a:t>
            </a:r>
            <a:r>
              <a:rPr kumimoji="0" lang="zh-CN" altLang="en-US"/>
              <a:t>线</a:t>
            </a:r>
            <a:r>
              <a:rPr kumimoji="0" lang="en-US" altLang="zh-CN"/>
              <a:t>-3</a:t>
            </a:r>
            <a:r>
              <a:rPr kumimoji="0" lang="zh-CN" altLang="en-US"/>
              <a:t>线优先编码器（设</a:t>
            </a:r>
            <a:r>
              <a:rPr kumimoji="0" lang="en-US" altLang="zh-CN" i="1"/>
              <a:t>I</a:t>
            </a:r>
            <a:r>
              <a:rPr kumimoji="0" lang="en-US" altLang="zh-CN" baseline="-25000"/>
              <a:t>7</a:t>
            </a:r>
            <a:r>
              <a:rPr kumimoji="0" lang="zh-CN" altLang="en-US"/>
              <a:t>优先权最高，</a:t>
            </a:r>
            <a:r>
              <a:rPr kumimoji="0" lang="en-US" altLang="zh-CN"/>
              <a:t>…</a:t>
            </a:r>
            <a:r>
              <a:rPr kumimoji="0" lang="zh-CN" altLang="en-US"/>
              <a:t>，</a:t>
            </a:r>
            <a:r>
              <a:rPr kumimoji="0" lang="en-US" altLang="zh-CN" i="1"/>
              <a:t>I</a:t>
            </a:r>
            <a:r>
              <a:rPr kumimoji="0" lang="en-US" altLang="zh-CN" baseline="-25000"/>
              <a:t>0</a:t>
            </a:r>
            <a:r>
              <a:rPr kumimoji="0" lang="zh-CN" altLang="en-US"/>
              <a:t>优先权最低）其输出端的逻辑式为</a:t>
            </a:r>
          </a:p>
        </p:txBody>
      </p:sp>
      <p:sp>
        <p:nvSpPr>
          <p:cNvPr id="189445" name="Text Box 5"/>
          <p:cNvSpPr txBox="1">
            <a:spLocks noChangeArrowheads="1"/>
          </p:cNvSpPr>
          <p:nvPr/>
        </p:nvSpPr>
        <p:spPr bwMode="auto">
          <a:xfrm>
            <a:off x="0" y="0"/>
            <a:ext cx="3581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3200" u="sng">
                <a:solidFill>
                  <a:schemeClr val="tx2"/>
                </a:solidFill>
                <a:effectLst>
                  <a:outerShdw blurRad="38100" dist="38100" dir="2700000" algn="tl">
                    <a:srgbClr val="FFFFFF"/>
                  </a:outerShdw>
                </a:effectLst>
              </a:rPr>
              <a:t>4.3.1 </a:t>
            </a:r>
            <a:r>
              <a:rPr lang="zh-CN" altLang="en-US" sz="3200" u="sng">
                <a:solidFill>
                  <a:schemeClr val="tx2"/>
                </a:solidFill>
                <a:effectLst>
                  <a:outerShdw blurRad="38100" dist="38100" dir="2700000" algn="tl">
                    <a:srgbClr val="FFFFFF"/>
                  </a:outerShdw>
                </a:effectLst>
              </a:rPr>
              <a:t>编码器</a:t>
            </a:r>
          </a:p>
        </p:txBody>
      </p:sp>
      <p:graphicFrame>
        <p:nvGraphicFramePr>
          <p:cNvPr id="189446" name="Object 6"/>
          <p:cNvGraphicFramePr>
            <a:graphicFrameLocks noChangeAspect="1"/>
          </p:cNvGraphicFramePr>
          <p:nvPr/>
        </p:nvGraphicFramePr>
        <p:xfrm>
          <a:off x="900113" y="2276475"/>
          <a:ext cx="6624637" cy="2082800"/>
        </p:xfrm>
        <a:graphic>
          <a:graphicData uri="http://schemas.openxmlformats.org/presentationml/2006/ole">
            <mc:AlternateContent xmlns:mc="http://schemas.openxmlformats.org/markup-compatibility/2006">
              <mc:Choice xmlns:v="urn:schemas-microsoft-com:vml" Requires="v">
                <p:oleObj spid="_x0000_s189451" name="公式" r:id="rId4" imgW="2374560" imgH="749160" progId="Equation.3">
                  <p:embed/>
                </p:oleObj>
              </mc:Choice>
              <mc:Fallback>
                <p:oleObj name="公式" r:id="rId4" imgW="2374560" imgH="749160" progId="Equation.3">
                  <p:embed/>
                  <p:pic>
                    <p:nvPicPr>
                      <p:cNvPr id="0"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0113" y="2276475"/>
                        <a:ext cx="6624637" cy="2082800"/>
                      </a:xfrm>
                      <a:prstGeom prst="rect">
                        <a:avLst/>
                      </a:prstGeom>
                      <a:solidFill>
                        <a:srgbClr val="FFFFFF"/>
                      </a:solidFill>
                      <a:ln w="57150" cmpd="thickThin">
                        <a:solidFill>
                          <a:srgbClr val="FF3399"/>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89447" name="Text Box 7"/>
          <p:cNvSpPr txBox="1">
            <a:spLocks noChangeArrowheads="1"/>
          </p:cNvSpPr>
          <p:nvPr/>
        </p:nvSpPr>
        <p:spPr bwMode="auto">
          <a:xfrm>
            <a:off x="323850" y="4652963"/>
            <a:ext cx="6480175" cy="180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a:t>其中</a:t>
            </a:r>
            <a:r>
              <a:rPr lang="en-US" altLang="zh-CN" i="1"/>
              <a:t>S</a:t>
            </a:r>
            <a:r>
              <a:rPr lang="zh-CN" altLang="en-US"/>
              <a:t>为选通输入端，当</a:t>
            </a:r>
            <a:r>
              <a:rPr lang="en-US" altLang="zh-CN" i="1"/>
              <a:t>S</a:t>
            </a:r>
            <a:r>
              <a:rPr lang="zh-CN" altLang="en-US"/>
              <a:t>＝</a:t>
            </a:r>
            <a:r>
              <a:rPr lang="en-US" altLang="zh-CN"/>
              <a:t>0</a:t>
            </a:r>
            <a:r>
              <a:rPr lang="zh-CN" altLang="en-US"/>
              <a:t>时，</a:t>
            </a:r>
            <a:r>
              <a:rPr lang="en-US" altLang="zh-CN" i="1"/>
              <a:t>S </a:t>
            </a:r>
            <a:r>
              <a:rPr lang="en-US" altLang="zh-CN">
                <a:cs typeface="Times New Roman" pitchFamily="18" charset="0"/>
                <a:sym typeface="Symbol" pitchFamily="18" charset="2"/>
              </a:rPr>
              <a:t></a:t>
            </a:r>
            <a:r>
              <a:rPr lang="zh-CN" altLang="en-US"/>
              <a:t>＝</a:t>
            </a:r>
            <a:r>
              <a:rPr lang="en-US" altLang="zh-CN"/>
              <a:t>1</a:t>
            </a:r>
            <a:r>
              <a:rPr lang="zh-CN" altLang="en-US"/>
              <a:t>时所有输出端均被锁定在高电平，即      </a:t>
            </a:r>
            <a:r>
              <a:rPr kumimoji="0" lang="en-US" altLang="zh-CN" i="1"/>
              <a:t>I </a:t>
            </a:r>
            <a:r>
              <a:rPr lang="en-US" altLang="zh-CN">
                <a:sym typeface="Symbol" pitchFamily="18" charset="2"/>
              </a:rPr>
              <a:t></a:t>
            </a:r>
            <a:r>
              <a:rPr kumimoji="0" lang="en-US" altLang="zh-CN" baseline="-25000"/>
              <a:t>7</a:t>
            </a:r>
            <a:r>
              <a:rPr kumimoji="0" lang="zh-CN" altLang="en-US"/>
              <a:t>～ </a:t>
            </a:r>
            <a:r>
              <a:rPr kumimoji="0" lang="en-US" altLang="zh-CN" i="1"/>
              <a:t>I </a:t>
            </a:r>
            <a:r>
              <a:rPr lang="en-US" altLang="zh-CN">
                <a:sym typeface="Symbol" pitchFamily="18" charset="2"/>
              </a:rPr>
              <a:t></a:t>
            </a:r>
            <a:r>
              <a:rPr kumimoji="0" lang="en-US" altLang="zh-CN" baseline="-25000"/>
              <a:t>0</a:t>
            </a:r>
            <a:r>
              <a:rPr kumimoji="0" lang="zh-CN" altLang="en-US"/>
              <a:t>＝</a:t>
            </a:r>
            <a:r>
              <a:rPr kumimoji="0" lang="en-US" altLang="zh-CN"/>
              <a:t>1</a:t>
            </a:r>
            <a:r>
              <a:rPr kumimoji="0" lang="en-US" altLang="zh-CN" baseline="30000">
                <a:sym typeface="Symbol" pitchFamily="18" charset="2"/>
              </a:rPr>
              <a:t></a:t>
            </a:r>
            <a:r>
              <a:rPr kumimoji="0" lang="en-US" altLang="zh-CN">
                <a:sym typeface="Symbol" pitchFamily="18" charset="2"/>
              </a:rPr>
              <a:t>1</a:t>
            </a:r>
            <a:r>
              <a:rPr kumimoji="0" lang="zh-CN" altLang="en-US">
                <a:sym typeface="Symbol" pitchFamily="18" charset="2"/>
              </a:rPr>
              <a:t>。当</a:t>
            </a:r>
            <a:r>
              <a:rPr lang="en-US" altLang="zh-CN" i="1"/>
              <a:t>S</a:t>
            </a:r>
            <a:r>
              <a:rPr lang="zh-CN" altLang="en-US"/>
              <a:t>＝</a:t>
            </a:r>
            <a:r>
              <a:rPr lang="en-US" altLang="zh-CN"/>
              <a:t>1</a:t>
            </a:r>
            <a:r>
              <a:rPr lang="zh-CN" altLang="en-US"/>
              <a:t>时，</a:t>
            </a:r>
            <a:r>
              <a:rPr lang="en-US" altLang="zh-CN" i="1"/>
              <a:t>S </a:t>
            </a:r>
            <a:r>
              <a:rPr lang="en-US" altLang="zh-CN">
                <a:sym typeface="Symbol" pitchFamily="18" charset="2"/>
              </a:rPr>
              <a:t></a:t>
            </a:r>
            <a:r>
              <a:rPr lang="zh-CN" altLang="en-US"/>
              <a:t>＝</a:t>
            </a:r>
            <a:r>
              <a:rPr lang="en-US" altLang="zh-CN"/>
              <a:t>0</a:t>
            </a:r>
            <a:r>
              <a:rPr lang="zh-CN" altLang="en-US"/>
              <a:t>，编码器正常工作。</a:t>
            </a:r>
          </a:p>
        </p:txBody>
      </p:sp>
      <p:sp>
        <p:nvSpPr>
          <p:cNvPr id="189448" name="Text Box 8">
            <a:hlinkClick r:id="rId6"/>
          </p:cNvPr>
          <p:cNvSpPr txBox="1">
            <a:spLocks noChangeArrowheads="1"/>
          </p:cNvSpPr>
          <p:nvPr/>
        </p:nvSpPr>
        <p:spPr bwMode="auto">
          <a:xfrm>
            <a:off x="5795963" y="6159500"/>
            <a:ext cx="1223962" cy="698500"/>
          </a:xfrm>
          <a:prstGeom prst="rect">
            <a:avLst/>
          </a:prstGeom>
          <a:solidFill>
            <a:schemeClr val="accent2"/>
          </a:solidFill>
          <a:ln w="57150" cmpd="thickThin">
            <a:solidFill>
              <a:srgbClr val="FFFFCC"/>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3600">
                <a:solidFill>
                  <a:srgbClr val="FF3399"/>
                </a:solidFill>
              </a:rPr>
              <a:t>链接</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89444"/>
                                        </p:tgtEl>
                                        <p:attrNameLst>
                                          <p:attrName>style.visibility</p:attrName>
                                        </p:attrNameLst>
                                      </p:cBhvr>
                                      <p:to>
                                        <p:strVal val="visible"/>
                                      </p:to>
                                    </p:set>
                                    <p:animEffect transition="in" filter="box(in)">
                                      <p:cBhvr>
                                        <p:cTn id="7" dur="1000"/>
                                        <p:tgtEl>
                                          <p:spTgt spid="18944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189446"/>
                                        </p:tgtEl>
                                        <p:attrNameLst>
                                          <p:attrName>style.visibility</p:attrName>
                                        </p:attrNameLst>
                                      </p:cBhvr>
                                      <p:to>
                                        <p:strVal val="visible"/>
                                      </p:to>
                                    </p:set>
                                    <p:animEffect transition="in" filter="dissolve">
                                      <p:cBhvr>
                                        <p:cTn id="12" dur="1000"/>
                                        <p:tgtEl>
                                          <p:spTgt spid="18944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6" presetClass="entr" presetSubtype="26" fill="hold" grpId="0" nodeType="clickEffect">
                                  <p:stCondLst>
                                    <p:cond delay="0"/>
                                  </p:stCondLst>
                                  <p:childTnLst>
                                    <p:set>
                                      <p:cBhvr>
                                        <p:cTn id="16" dur="1" fill="hold">
                                          <p:stCondLst>
                                            <p:cond delay="0"/>
                                          </p:stCondLst>
                                        </p:cTn>
                                        <p:tgtEl>
                                          <p:spTgt spid="189447"/>
                                        </p:tgtEl>
                                        <p:attrNameLst>
                                          <p:attrName>style.visibility</p:attrName>
                                        </p:attrNameLst>
                                      </p:cBhvr>
                                      <p:to>
                                        <p:strVal val="visible"/>
                                      </p:to>
                                    </p:set>
                                    <p:animEffect transition="in" filter="barn(inHorizontal)">
                                      <p:cBhvr>
                                        <p:cTn id="17" dur="1000"/>
                                        <p:tgtEl>
                                          <p:spTgt spid="189447"/>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9448"/>
                                        </p:tgtEl>
                                        <p:attrNameLst>
                                          <p:attrName>style.visibility</p:attrName>
                                        </p:attrNameLst>
                                      </p:cBhvr>
                                      <p:to>
                                        <p:strVal val="visible"/>
                                      </p:to>
                                    </p:set>
                                    <p:animEffect transition="in" filter="fade">
                                      <p:cBhvr>
                                        <p:cTn id="22" dur="500"/>
                                        <p:tgtEl>
                                          <p:spTgt spid="1894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9444" grpId="0"/>
      <p:bldP spid="189447" grpId="0"/>
      <p:bldP spid="189448"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Rectangle 2"/>
          <p:cNvSpPr>
            <a:spLocks noGrp="1" noChangeArrowheads="1"/>
          </p:cNvSpPr>
          <p:nvPr>
            <p:ph type="title"/>
          </p:nvPr>
        </p:nvSpPr>
        <p:spPr>
          <a:xfrm>
            <a:off x="250825" y="620713"/>
            <a:ext cx="8534400" cy="1295400"/>
          </a:xfrm>
        </p:spPr>
        <p:txBody>
          <a:bodyPr/>
          <a:lstStyle/>
          <a:p>
            <a:pPr algn="l"/>
            <a:r>
              <a:rPr lang="en-US" altLang="zh-CN" sz="2800" b="1">
                <a:solidFill>
                  <a:srgbClr val="FFFFFF"/>
                </a:solidFill>
                <a:ea typeface="楷体_GB2312" pitchFamily="49" charset="-122"/>
              </a:rPr>
              <a:t>           </a:t>
            </a:r>
            <a:r>
              <a:rPr lang="zh-CN" altLang="en-US" sz="2800" b="1">
                <a:solidFill>
                  <a:srgbClr val="FFFFFF"/>
                </a:solidFill>
                <a:ea typeface="楷体_GB2312" pitchFamily="49" charset="-122"/>
              </a:rPr>
              <a:t>由</a:t>
            </a:r>
            <a:r>
              <a:rPr lang="en-US" altLang="zh-CN" sz="2800" b="1">
                <a:solidFill>
                  <a:srgbClr val="FFFFFF"/>
                </a:solidFill>
                <a:ea typeface="楷体_GB2312" pitchFamily="49" charset="-122"/>
              </a:rPr>
              <a:t>P170</a:t>
            </a:r>
            <a:r>
              <a:rPr lang="zh-CN" altLang="en-US" sz="2800" b="1">
                <a:solidFill>
                  <a:srgbClr val="FFFFFF"/>
                </a:solidFill>
                <a:ea typeface="楷体_GB2312" pitchFamily="49" charset="-122"/>
              </a:rPr>
              <a:t>图</a:t>
            </a:r>
            <a:r>
              <a:rPr lang="en-US" altLang="zh-CN" sz="2800" b="1">
                <a:solidFill>
                  <a:srgbClr val="FFFFFF"/>
                </a:solidFill>
                <a:ea typeface="楷体_GB2312" pitchFamily="49" charset="-122"/>
              </a:rPr>
              <a:t>4.3.3</a:t>
            </a:r>
            <a:r>
              <a:rPr lang="zh-CN" altLang="en-US" sz="2800" b="1">
                <a:solidFill>
                  <a:srgbClr val="FFFFFF"/>
                </a:solidFill>
                <a:ea typeface="楷体_GB2312" pitchFamily="49" charset="-122"/>
              </a:rPr>
              <a:t>可知，不考虑扩展端，</a:t>
            </a:r>
            <a:r>
              <a:rPr lang="en-US" altLang="zh-CN" sz="2800" b="1">
                <a:solidFill>
                  <a:srgbClr val="FFFFFF"/>
                </a:solidFill>
                <a:ea typeface="楷体_GB2312" pitchFamily="49" charset="-122"/>
              </a:rPr>
              <a:t>8</a:t>
            </a:r>
            <a:r>
              <a:rPr lang="zh-CN" altLang="en-US" sz="2800" b="1">
                <a:solidFill>
                  <a:srgbClr val="FFFFFF"/>
                </a:solidFill>
                <a:ea typeface="楷体_GB2312" pitchFamily="49" charset="-122"/>
              </a:rPr>
              <a:t>线</a:t>
            </a:r>
            <a:r>
              <a:rPr lang="en-US" altLang="zh-CN" sz="2800" b="1">
                <a:solidFill>
                  <a:srgbClr val="FFFFFF"/>
                </a:solidFill>
                <a:ea typeface="楷体_GB2312" pitchFamily="49" charset="-122"/>
              </a:rPr>
              <a:t>-3</a:t>
            </a:r>
            <a:r>
              <a:rPr lang="zh-CN" altLang="en-US" sz="2800" b="1">
                <a:solidFill>
                  <a:srgbClr val="FFFFFF"/>
                </a:solidFill>
                <a:ea typeface="楷体_GB2312" pitchFamily="49" charset="-122"/>
              </a:rPr>
              <a:t>线优先编码器（设</a:t>
            </a:r>
            <a:r>
              <a:rPr lang="en-US" altLang="zh-CN" sz="2800" b="1" i="1">
                <a:solidFill>
                  <a:srgbClr val="FFFFFF"/>
                </a:solidFill>
                <a:ea typeface="楷体_GB2312" pitchFamily="49" charset="-122"/>
              </a:rPr>
              <a:t>I</a:t>
            </a:r>
            <a:r>
              <a:rPr lang="en-US" altLang="zh-CN" sz="2800" b="1" baseline="-25000">
                <a:solidFill>
                  <a:srgbClr val="FFFFFF"/>
                </a:solidFill>
                <a:ea typeface="楷体_GB2312" pitchFamily="49" charset="-122"/>
              </a:rPr>
              <a:t>7</a:t>
            </a:r>
            <a:r>
              <a:rPr lang="zh-CN" altLang="en-US" sz="2800" b="1">
                <a:solidFill>
                  <a:srgbClr val="FFFFFF"/>
                </a:solidFill>
                <a:ea typeface="楷体_GB2312" pitchFamily="49" charset="-122"/>
              </a:rPr>
              <a:t>优先权最高，</a:t>
            </a:r>
            <a:r>
              <a:rPr lang="en-US" altLang="zh-CN" sz="2800" b="1">
                <a:solidFill>
                  <a:srgbClr val="FFFFFF"/>
                </a:solidFill>
                <a:ea typeface="楷体_GB2312" pitchFamily="49" charset="-122"/>
              </a:rPr>
              <a:t>…</a:t>
            </a:r>
            <a:r>
              <a:rPr lang="zh-CN" altLang="en-US" sz="2800" b="1">
                <a:solidFill>
                  <a:srgbClr val="FFFFFF"/>
                </a:solidFill>
                <a:ea typeface="楷体_GB2312" pitchFamily="49" charset="-122"/>
              </a:rPr>
              <a:t>，</a:t>
            </a:r>
            <a:r>
              <a:rPr lang="en-US" altLang="zh-CN" sz="2800" b="1" i="1">
                <a:solidFill>
                  <a:srgbClr val="FFFFFF"/>
                </a:solidFill>
                <a:ea typeface="楷体_GB2312" pitchFamily="49" charset="-122"/>
              </a:rPr>
              <a:t>I</a:t>
            </a:r>
            <a:r>
              <a:rPr lang="en-US" altLang="zh-CN" sz="2800" b="1" baseline="-25000">
                <a:solidFill>
                  <a:srgbClr val="FFFFFF"/>
                </a:solidFill>
                <a:ea typeface="楷体_GB2312" pitchFamily="49" charset="-122"/>
              </a:rPr>
              <a:t>0</a:t>
            </a:r>
            <a:r>
              <a:rPr lang="zh-CN" altLang="en-US" sz="2800" b="1">
                <a:solidFill>
                  <a:srgbClr val="FFFFFF"/>
                </a:solidFill>
                <a:ea typeface="楷体_GB2312" pitchFamily="49" charset="-122"/>
              </a:rPr>
              <a:t>优先权最低）其真值表如表所示</a:t>
            </a:r>
          </a:p>
        </p:txBody>
      </p:sp>
      <p:sp>
        <p:nvSpPr>
          <p:cNvPr id="188422" name="Text Box 6"/>
          <p:cNvSpPr txBox="1">
            <a:spLocks noChangeArrowheads="1"/>
          </p:cNvSpPr>
          <p:nvPr/>
        </p:nvSpPr>
        <p:spPr bwMode="auto">
          <a:xfrm>
            <a:off x="0" y="0"/>
            <a:ext cx="3581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3200" u="sng">
                <a:solidFill>
                  <a:schemeClr val="tx2"/>
                </a:solidFill>
                <a:effectLst>
                  <a:outerShdw blurRad="38100" dist="38100" dir="2700000" algn="tl">
                    <a:srgbClr val="FFFFFF"/>
                  </a:outerShdw>
                </a:effectLst>
              </a:rPr>
              <a:t>4.3.1 </a:t>
            </a:r>
            <a:r>
              <a:rPr lang="zh-CN" altLang="en-US" sz="3200" u="sng">
                <a:solidFill>
                  <a:schemeClr val="tx2"/>
                </a:solidFill>
                <a:effectLst>
                  <a:outerShdw blurRad="38100" dist="38100" dir="2700000" algn="tl">
                    <a:srgbClr val="FFFFFF"/>
                  </a:outerShdw>
                </a:effectLst>
              </a:rPr>
              <a:t>编码器</a:t>
            </a:r>
          </a:p>
        </p:txBody>
      </p:sp>
      <p:graphicFrame>
        <p:nvGraphicFramePr>
          <p:cNvPr id="188549" name="Group 133"/>
          <p:cNvGraphicFramePr>
            <a:graphicFrameLocks noGrp="1"/>
          </p:cNvGraphicFramePr>
          <p:nvPr/>
        </p:nvGraphicFramePr>
        <p:xfrm>
          <a:off x="395288" y="2060575"/>
          <a:ext cx="5832475" cy="4572000"/>
        </p:xfrm>
        <a:graphic>
          <a:graphicData uri="http://schemas.openxmlformats.org/drawingml/2006/table">
            <a:tbl>
              <a:tblPr/>
              <a:tblGrid>
                <a:gridCol w="530225"/>
                <a:gridCol w="530225"/>
                <a:gridCol w="530225"/>
                <a:gridCol w="471487"/>
                <a:gridCol w="588963"/>
                <a:gridCol w="530225"/>
                <a:gridCol w="531812"/>
                <a:gridCol w="528638"/>
                <a:gridCol w="530225"/>
                <a:gridCol w="530225"/>
                <a:gridCol w="530225"/>
              </a:tblGrid>
              <a:tr h="287338">
                <a:tc gridSpan="8">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400" b="1" i="0" u="none" strike="noStrike" cap="none" normalizeH="0" baseline="0" smtClean="0">
                          <a:ln>
                            <a:noFill/>
                          </a:ln>
                          <a:solidFill>
                            <a:schemeClr val="tx1"/>
                          </a:solidFill>
                          <a:effectLst/>
                          <a:latin typeface="Arial" charset="0"/>
                          <a:ea typeface="宋体" pitchFamily="2" charset="-122"/>
                        </a:rPr>
                        <a:t>输           入</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3">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400" b="1" i="0" u="none" strike="noStrike" cap="none" normalizeH="0" baseline="0" smtClean="0">
                          <a:ln>
                            <a:noFill/>
                          </a:ln>
                          <a:solidFill>
                            <a:schemeClr val="tx1"/>
                          </a:solidFill>
                          <a:effectLst/>
                          <a:latin typeface="Arial" charset="0"/>
                          <a:ea typeface="宋体" pitchFamily="2" charset="-122"/>
                        </a:rPr>
                        <a:t>输   出</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hMerge="1">
                  <a:txBody>
                    <a:bodyPr/>
                    <a:lstStyle/>
                    <a:p>
                      <a:endParaRPr lang="zh-CN" altLang="en-US"/>
                    </a:p>
                  </a:txBody>
                  <a:tcPr/>
                </a:tc>
                <a:tc hMerge="1">
                  <a:txBody>
                    <a:bodyPr/>
                    <a:lstStyle/>
                    <a:p>
                      <a:endParaRPr lang="zh-CN" altLang="en-US"/>
                    </a:p>
                  </a:txBody>
                  <a:tcPr/>
                </a:tc>
              </a:tr>
              <a:tr h="28733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1" i="1" u="none" strike="noStrike" cap="none" normalizeH="0" baseline="0" smtClean="0">
                          <a:ln>
                            <a:noFill/>
                          </a:ln>
                          <a:solidFill>
                            <a:schemeClr val="tx1"/>
                          </a:solidFill>
                          <a:effectLst/>
                          <a:latin typeface="Arial" charset="0"/>
                          <a:ea typeface="宋体" pitchFamily="2" charset="-122"/>
                        </a:rPr>
                        <a:t>I</a:t>
                      </a:r>
                      <a:r>
                        <a:rPr kumimoji="0" lang="en-US" altLang="zh-CN" sz="2400" b="1" i="0" u="none" strike="noStrike" cap="none" normalizeH="0" baseline="-25000" smtClean="0">
                          <a:ln>
                            <a:noFill/>
                          </a:ln>
                          <a:solidFill>
                            <a:schemeClr val="tx1"/>
                          </a:solidFill>
                          <a:effectLst/>
                          <a:latin typeface="Arial" charset="0"/>
                          <a:ea typeface="宋体" pitchFamily="2" charset="-122"/>
                        </a:rPr>
                        <a:t>0</a:t>
                      </a:r>
                    </a:p>
                  </a:txBody>
                  <a:tcPr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1" i="1" u="none" strike="noStrike" cap="none" normalizeH="0" baseline="0" smtClean="0">
                          <a:ln>
                            <a:noFill/>
                          </a:ln>
                          <a:solidFill>
                            <a:schemeClr val="tx1"/>
                          </a:solidFill>
                          <a:effectLst/>
                          <a:latin typeface="Arial" charset="0"/>
                          <a:ea typeface="宋体" pitchFamily="2" charset="-122"/>
                        </a:rPr>
                        <a:t>I</a:t>
                      </a:r>
                      <a:r>
                        <a:rPr kumimoji="0" lang="en-US" altLang="zh-CN" sz="2400" b="1" i="0" u="none" strike="noStrike" cap="none" normalizeH="0" baseline="-25000" smtClean="0">
                          <a:ln>
                            <a:noFill/>
                          </a:ln>
                          <a:solidFill>
                            <a:schemeClr val="tx1"/>
                          </a:solidFill>
                          <a:effectLst/>
                          <a:latin typeface="Arial" charset="0"/>
                          <a:ea typeface="宋体" pitchFamily="2" charset="-122"/>
                        </a:rPr>
                        <a:t>1</a:t>
                      </a:r>
                    </a:p>
                  </a:txBody>
                  <a:tcP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1" i="1" u="none" strike="noStrike" cap="none" normalizeH="0" baseline="0" smtClean="0">
                          <a:ln>
                            <a:noFill/>
                          </a:ln>
                          <a:solidFill>
                            <a:schemeClr val="tx1"/>
                          </a:solidFill>
                          <a:effectLst/>
                          <a:latin typeface="Arial" charset="0"/>
                          <a:ea typeface="宋体" pitchFamily="2" charset="-122"/>
                        </a:rPr>
                        <a:t>I</a:t>
                      </a:r>
                      <a:r>
                        <a:rPr kumimoji="0" lang="en-US" altLang="zh-CN" sz="2400" b="1" i="1" u="none" strike="noStrike" cap="none" normalizeH="0" baseline="-25000" smtClean="0">
                          <a:ln>
                            <a:noFill/>
                          </a:ln>
                          <a:solidFill>
                            <a:schemeClr val="tx1"/>
                          </a:solidFill>
                          <a:effectLst/>
                          <a:latin typeface="Arial" charset="0"/>
                          <a:ea typeface="宋体" pitchFamily="2" charset="-122"/>
                        </a:rPr>
                        <a:t>2</a:t>
                      </a:r>
                    </a:p>
                  </a:txBody>
                  <a:tcP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1" i="1" u="none" strike="noStrike" cap="none" normalizeH="0" baseline="0" smtClean="0">
                          <a:ln>
                            <a:noFill/>
                          </a:ln>
                          <a:solidFill>
                            <a:schemeClr val="tx1"/>
                          </a:solidFill>
                          <a:effectLst/>
                          <a:latin typeface="Arial" charset="0"/>
                          <a:ea typeface="宋体" pitchFamily="2" charset="-122"/>
                        </a:rPr>
                        <a:t>I</a:t>
                      </a:r>
                      <a:r>
                        <a:rPr kumimoji="0" lang="en-US" altLang="zh-CN" sz="2400" b="1" i="1" u="none" strike="noStrike" cap="none" normalizeH="0" baseline="-25000" smtClean="0">
                          <a:ln>
                            <a:noFill/>
                          </a:ln>
                          <a:solidFill>
                            <a:schemeClr val="tx1"/>
                          </a:solidFill>
                          <a:effectLst/>
                          <a:latin typeface="Arial" charset="0"/>
                          <a:ea typeface="宋体" pitchFamily="2" charset="-122"/>
                        </a:rPr>
                        <a:t>3</a:t>
                      </a:r>
                    </a:p>
                  </a:txBody>
                  <a:tcP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1" i="1" u="none" strike="noStrike" cap="none" normalizeH="0" baseline="0" smtClean="0">
                          <a:ln>
                            <a:noFill/>
                          </a:ln>
                          <a:solidFill>
                            <a:schemeClr val="tx1"/>
                          </a:solidFill>
                          <a:effectLst/>
                          <a:latin typeface="Arial" charset="0"/>
                          <a:ea typeface="宋体" pitchFamily="2" charset="-122"/>
                        </a:rPr>
                        <a:t>I</a:t>
                      </a:r>
                      <a:r>
                        <a:rPr kumimoji="0" lang="en-US" altLang="zh-CN" sz="2400" b="1" i="0" u="none" strike="noStrike" cap="none" normalizeH="0" baseline="-25000" smtClean="0">
                          <a:ln>
                            <a:noFill/>
                          </a:ln>
                          <a:solidFill>
                            <a:schemeClr val="tx1"/>
                          </a:solidFill>
                          <a:effectLst/>
                          <a:latin typeface="Arial" charset="0"/>
                          <a:ea typeface="宋体" pitchFamily="2" charset="-122"/>
                        </a:rPr>
                        <a:t>4</a:t>
                      </a:r>
                    </a:p>
                  </a:txBody>
                  <a:tcP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1" i="1" u="none" strike="noStrike" cap="none" normalizeH="0" baseline="0" smtClean="0">
                          <a:ln>
                            <a:noFill/>
                          </a:ln>
                          <a:solidFill>
                            <a:schemeClr val="tx1"/>
                          </a:solidFill>
                          <a:effectLst/>
                          <a:latin typeface="Arial" charset="0"/>
                          <a:ea typeface="宋体" pitchFamily="2" charset="-122"/>
                        </a:rPr>
                        <a:t>I</a:t>
                      </a:r>
                      <a:r>
                        <a:rPr kumimoji="0" lang="en-US" altLang="zh-CN" sz="2400" b="1" i="0" u="none" strike="noStrike" cap="none" normalizeH="0" baseline="-25000" smtClean="0">
                          <a:ln>
                            <a:noFill/>
                          </a:ln>
                          <a:solidFill>
                            <a:schemeClr val="tx1"/>
                          </a:solidFill>
                          <a:effectLst/>
                          <a:latin typeface="Arial" charset="0"/>
                          <a:ea typeface="宋体" pitchFamily="2" charset="-122"/>
                        </a:rPr>
                        <a:t>5</a:t>
                      </a:r>
                    </a:p>
                  </a:txBody>
                  <a:tcP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1" i="1" u="none" strike="noStrike" cap="none" normalizeH="0" baseline="0" smtClean="0">
                          <a:ln>
                            <a:noFill/>
                          </a:ln>
                          <a:solidFill>
                            <a:schemeClr val="tx1"/>
                          </a:solidFill>
                          <a:effectLst/>
                          <a:latin typeface="Arial" charset="0"/>
                          <a:ea typeface="宋体" pitchFamily="2" charset="-122"/>
                        </a:rPr>
                        <a:t>I</a:t>
                      </a:r>
                      <a:r>
                        <a:rPr kumimoji="0" lang="en-US" altLang="zh-CN" sz="2400" b="1" i="0" u="none" strike="noStrike" cap="none" normalizeH="0" baseline="-25000" smtClean="0">
                          <a:ln>
                            <a:noFill/>
                          </a:ln>
                          <a:solidFill>
                            <a:schemeClr val="tx1"/>
                          </a:solidFill>
                          <a:effectLst/>
                          <a:latin typeface="Arial" charset="0"/>
                          <a:ea typeface="宋体" pitchFamily="2" charset="-122"/>
                        </a:rPr>
                        <a:t>6</a:t>
                      </a:r>
                    </a:p>
                  </a:txBody>
                  <a:tcP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1" i="1" u="none" strike="noStrike" cap="none" normalizeH="0" baseline="0" smtClean="0">
                          <a:ln>
                            <a:noFill/>
                          </a:ln>
                          <a:solidFill>
                            <a:schemeClr val="tx1"/>
                          </a:solidFill>
                          <a:effectLst/>
                          <a:latin typeface="Arial" charset="0"/>
                          <a:ea typeface="宋体" pitchFamily="2" charset="-122"/>
                        </a:rPr>
                        <a:t>I</a:t>
                      </a:r>
                      <a:r>
                        <a:rPr kumimoji="0" lang="en-US" altLang="zh-CN" sz="2400" b="1" i="0" u="none" strike="noStrike" cap="none" normalizeH="0" baseline="-25000" smtClean="0">
                          <a:ln>
                            <a:noFill/>
                          </a:ln>
                          <a:solidFill>
                            <a:schemeClr val="tx1"/>
                          </a:solidFill>
                          <a:effectLst/>
                          <a:latin typeface="Arial" charset="0"/>
                          <a:ea typeface="宋体" pitchFamily="2" charset="-122"/>
                        </a:rPr>
                        <a:t>7</a:t>
                      </a:r>
                    </a:p>
                  </a:txBody>
                  <a:tcPr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1" i="1" u="none" strike="noStrike" cap="none" normalizeH="0" baseline="0" smtClean="0">
                          <a:ln>
                            <a:noFill/>
                          </a:ln>
                          <a:solidFill>
                            <a:schemeClr val="tx1"/>
                          </a:solidFill>
                          <a:effectLst/>
                          <a:latin typeface="Arial" charset="0"/>
                          <a:ea typeface="宋体" pitchFamily="2" charset="-122"/>
                        </a:rPr>
                        <a:t>Y</a:t>
                      </a:r>
                      <a:r>
                        <a:rPr kumimoji="0" lang="en-US" altLang="zh-CN" sz="2400" b="1" i="0" u="none" strike="noStrike" cap="none" normalizeH="0" baseline="-25000" smtClean="0">
                          <a:ln>
                            <a:noFill/>
                          </a:ln>
                          <a:solidFill>
                            <a:schemeClr val="tx1"/>
                          </a:solidFill>
                          <a:effectLst/>
                          <a:latin typeface="Arial" charset="0"/>
                          <a:ea typeface="宋体" pitchFamily="2" charset="-122"/>
                        </a:rPr>
                        <a:t>2</a:t>
                      </a:r>
                    </a:p>
                  </a:txBody>
                  <a:tcPr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1" i="1" u="none" strike="noStrike" cap="none" normalizeH="0" baseline="0" smtClean="0">
                          <a:ln>
                            <a:noFill/>
                          </a:ln>
                          <a:solidFill>
                            <a:schemeClr val="tx1"/>
                          </a:solidFill>
                          <a:effectLst/>
                          <a:latin typeface="Arial" charset="0"/>
                          <a:ea typeface="宋体" pitchFamily="2" charset="-122"/>
                        </a:rPr>
                        <a:t>Y</a:t>
                      </a:r>
                      <a:r>
                        <a:rPr kumimoji="0" lang="en-US" altLang="zh-CN" sz="2400" b="1" i="0" u="none" strike="noStrike" cap="none" normalizeH="0" baseline="-25000" smtClean="0">
                          <a:ln>
                            <a:noFill/>
                          </a:ln>
                          <a:solidFill>
                            <a:schemeClr val="tx1"/>
                          </a:solidFill>
                          <a:effectLst/>
                          <a:latin typeface="Arial" charset="0"/>
                          <a:ea typeface="宋体" pitchFamily="2" charset="-122"/>
                        </a:rPr>
                        <a:t>1</a:t>
                      </a:r>
                    </a:p>
                  </a:txBody>
                  <a:tcP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1" i="1" u="none" strike="noStrike" cap="none" normalizeH="0" baseline="0" smtClean="0">
                          <a:ln>
                            <a:noFill/>
                          </a:ln>
                          <a:solidFill>
                            <a:schemeClr val="tx1"/>
                          </a:solidFill>
                          <a:effectLst/>
                          <a:latin typeface="Arial" charset="0"/>
                          <a:ea typeface="宋体" pitchFamily="2" charset="-122"/>
                        </a:rPr>
                        <a:t>Y</a:t>
                      </a:r>
                      <a:r>
                        <a:rPr kumimoji="0" lang="en-US" altLang="zh-CN" sz="2400" b="1" i="0" u="none" strike="noStrike" cap="none" normalizeH="0" baseline="-25000" smtClean="0">
                          <a:ln>
                            <a:noFill/>
                          </a:ln>
                          <a:solidFill>
                            <a:schemeClr val="tx1"/>
                          </a:solidFill>
                          <a:effectLst/>
                          <a:latin typeface="Arial" charset="0"/>
                          <a:ea typeface="宋体" pitchFamily="2" charset="-122"/>
                        </a:rPr>
                        <a:t>0</a:t>
                      </a:r>
                    </a:p>
                  </a:txBody>
                  <a:tcPr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r>
              <a:tr h="2857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X</a:t>
                      </a:r>
                    </a:p>
                  </a:txBody>
                  <a:tcPr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X</a:t>
                      </a:r>
                    </a:p>
                  </a:txBody>
                  <a:tcP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X</a:t>
                      </a:r>
                    </a:p>
                  </a:txBody>
                  <a:tcP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X</a:t>
                      </a:r>
                    </a:p>
                  </a:txBody>
                  <a:tcP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X</a:t>
                      </a:r>
                    </a:p>
                  </a:txBody>
                  <a:tcP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X</a:t>
                      </a:r>
                    </a:p>
                  </a:txBody>
                  <a:tcP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X</a:t>
                      </a:r>
                    </a:p>
                  </a:txBody>
                  <a:tcP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smtClean="0">
                          <a:ln>
                            <a:noFill/>
                          </a:ln>
                          <a:solidFill>
                            <a:srgbClr val="FF0000"/>
                          </a:solidFill>
                          <a:effectLst/>
                          <a:latin typeface="Arial" charset="0"/>
                          <a:ea typeface="宋体" pitchFamily="2" charset="-122"/>
                        </a:rPr>
                        <a:t>1</a:t>
                      </a:r>
                    </a:p>
                  </a:txBody>
                  <a:tcPr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1</a:t>
                      </a:r>
                    </a:p>
                  </a:txBody>
                  <a:tcPr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1</a:t>
                      </a:r>
                    </a:p>
                  </a:txBody>
                  <a:tcP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1</a:t>
                      </a:r>
                    </a:p>
                  </a:txBody>
                  <a:tcPr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r>
              <a:tr h="2857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X</a:t>
                      </a:r>
                    </a:p>
                  </a:txBody>
                  <a:tcPr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X</a:t>
                      </a:r>
                    </a:p>
                  </a:txBody>
                  <a:tcP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X</a:t>
                      </a:r>
                    </a:p>
                  </a:txBody>
                  <a:tcP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X</a:t>
                      </a:r>
                    </a:p>
                  </a:txBody>
                  <a:tcP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X</a:t>
                      </a:r>
                    </a:p>
                  </a:txBody>
                  <a:tcP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X</a:t>
                      </a:r>
                    </a:p>
                  </a:txBody>
                  <a:tcP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smtClean="0">
                          <a:ln>
                            <a:noFill/>
                          </a:ln>
                          <a:solidFill>
                            <a:srgbClr val="FF0000"/>
                          </a:solidFill>
                          <a:effectLst/>
                          <a:latin typeface="Arial" charset="0"/>
                          <a:ea typeface="宋体" pitchFamily="2" charset="-122"/>
                        </a:rPr>
                        <a:t>1</a:t>
                      </a:r>
                    </a:p>
                  </a:txBody>
                  <a:tcP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0</a:t>
                      </a:r>
                    </a:p>
                  </a:txBody>
                  <a:tcPr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1</a:t>
                      </a:r>
                    </a:p>
                  </a:txBody>
                  <a:tcPr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1</a:t>
                      </a:r>
                    </a:p>
                  </a:txBody>
                  <a:tcP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0</a:t>
                      </a:r>
                    </a:p>
                  </a:txBody>
                  <a:tcPr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r>
              <a:tr h="40957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X</a:t>
                      </a:r>
                    </a:p>
                  </a:txBody>
                  <a:tcPr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X</a:t>
                      </a:r>
                    </a:p>
                  </a:txBody>
                  <a:tcP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X</a:t>
                      </a:r>
                    </a:p>
                  </a:txBody>
                  <a:tcP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X</a:t>
                      </a:r>
                    </a:p>
                  </a:txBody>
                  <a:tcP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X</a:t>
                      </a:r>
                    </a:p>
                  </a:txBody>
                  <a:tcP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smtClean="0">
                          <a:ln>
                            <a:noFill/>
                          </a:ln>
                          <a:solidFill>
                            <a:srgbClr val="FF0000"/>
                          </a:solidFill>
                          <a:effectLst/>
                          <a:latin typeface="Arial" charset="0"/>
                          <a:ea typeface="宋体" pitchFamily="2" charset="-122"/>
                        </a:rPr>
                        <a:t>1</a:t>
                      </a:r>
                    </a:p>
                  </a:txBody>
                  <a:tcP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0</a:t>
                      </a:r>
                    </a:p>
                  </a:txBody>
                  <a:tcP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0</a:t>
                      </a:r>
                    </a:p>
                  </a:txBody>
                  <a:tcPr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1</a:t>
                      </a:r>
                    </a:p>
                  </a:txBody>
                  <a:tcPr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0</a:t>
                      </a:r>
                    </a:p>
                  </a:txBody>
                  <a:tcP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1</a:t>
                      </a:r>
                    </a:p>
                  </a:txBody>
                  <a:tcPr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r>
              <a:tr h="2857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X</a:t>
                      </a:r>
                    </a:p>
                  </a:txBody>
                  <a:tcPr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X</a:t>
                      </a:r>
                    </a:p>
                  </a:txBody>
                  <a:tcP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X</a:t>
                      </a:r>
                    </a:p>
                  </a:txBody>
                  <a:tcP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X</a:t>
                      </a:r>
                    </a:p>
                  </a:txBody>
                  <a:tcP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smtClean="0">
                          <a:ln>
                            <a:noFill/>
                          </a:ln>
                          <a:solidFill>
                            <a:srgbClr val="FF0000"/>
                          </a:solidFill>
                          <a:effectLst/>
                          <a:latin typeface="Arial" charset="0"/>
                          <a:ea typeface="宋体" pitchFamily="2" charset="-122"/>
                        </a:rPr>
                        <a:t>1</a:t>
                      </a:r>
                    </a:p>
                  </a:txBody>
                  <a:tcP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0</a:t>
                      </a:r>
                    </a:p>
                  </a:txBody>
                  <a:tcP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0</a:t>
                      </a:r>
                    </a:p>
                  </a:txBody>
                  <a:tcP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0</a:t>
                      </a:r>
                    </a:p>
                  </a:txBody>
                  <a:tcPr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1</a:t>
                      </a:r>
                    </a:p>
                  </a:txBody>
                  <a:tcPr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0</a:t>
                      </a:r>
                    </a:p>
                  </a:txBody>
                  <a:tcP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0</a:t>
                      </a:r>
                    </a:p>
                  </a:txBody>
                  <a:tcPr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r>
              <a:tr h="30321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X</a:t>
                      </a:r>
                    </a:p>
                  </a:txBody>
                  <a:tcPr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X</a:t>
                      </a:r>
                    </a:p>
                  </a:txBody>
                  <a:tcP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X</a:t>
                      </a:r>
                    </a:p>
                  </a:txBody>
                  <a:tcP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smtClean="0">
                          <a:ln>
                            <a:noFill/>
                          </a:ln>
                          <a:solidFill>
                            <a:srgbClr val="FF0000"/>
                          </a:solidFill>
                          <a:effectLst/>
                          <a:latin typeface="Arial" charset="0"/>
                          <a:ea typeface="宋体" pitchFamily="2" charset="-122"/>
                        </a:rPr>
                        <a:t>1</a:t>
                      </a:r>
                    </a:p>
                  </a:txBody>
                  <a:tcP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0</a:t>
                      </a:r>
                    </a:p>
                  </a:txBody>
                  <a:tcP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0</a:t>
                      </a:r>
                    </a:p>
                  </a:txBody>
                  <a:tcP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0</a:t>
                      </a:r>
                    </a:p>
                  </a:txBody>
                  <a:tcP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0</a:t>
                      </a:r>
                    </a:p>
                  </a:txBody>
                  <a:tcPr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0</a:t>
                      </a:r>
                    </a:p>
                  </a:txBody>
                  <a:tcPr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1</a:t>
                      </a:r>
                    </a:p>
                  </a:txBody>
                  <a:tcP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1</a:t>
                      </a:r>
                    </a:p>
                  </a:txBody>
                  <a:tcPr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r>
              <a:tr h="2857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X</a:t>
                      </a:r>
                    </a:p>
                  </a:txBody>
                  <a:tcPr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X</a:t>
                      </a:r>
                    </a:p>
                  </a:txBody>
                  <a:tcP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smtClean="0">
                          <a:ln>
                            <a:noFill/>
                          </a:ln>
                          <a:solidFill>
                            <a:srgbClr val="FF0000"/>
                          </a:solidFill>
                          <a:effectLst/>
                          <a:latin typeface="Arial" charset="0"/>
                          <a:ea typeface="宋体" pitchFamily="2" charset="-122"/>
                        </a:rPr>
                        <a:t>1</a:t>
                      </a:r>
                    </a:p>
                  </a:txBody>
                  <a:tcP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0</a:t>
                      </a:r>
                    </a:p>
                  </a:txBody>
                  <a:tcP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0</a:t>
                      </a:r>
                    </a:p>
                  </a:txBody>
                  <a:tcP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0</a:t>
                      </a:r>
                    </a:p>
                  </a:txBody>
                  <a:tcP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0</a:t>
                      </a:r>
                    </a:p>
                  </a:txBody>
                  <a:tcP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0</a:t>
                      </a:r>
                    </a:p>
                  </a:txBody>
                  <a:tcPr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0</a:t>
                      </a:r>
                    </a:p>
                  </a:txBody>
                  <a:tcPr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1</a:t>
                      </a:r>
                    </a:p>
                  </a:txBody>
                  <a:tcP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0</a:t>
                      </a:r>
                    </a:p>
                  </a:txBody>
                  <a:tcPr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r>
              <a:tr h="28733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X</a:t>
                      </a:r>
                    </a:p>
                  </a:txBody>
                  <a:tcPr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smtClean="0">
                          <a:ln>
                            <a:noFill/>
                          </a:ln>
                          <a:solidFill>
                            <a:srgbClr val="FF0000"/>
                          </a:solidFill>
                          <a:effectLst/>
                          <a:latin typeface="Arial" charset="0"/>
                          <a:ea typeface="宋体" pitchFamily="2" charset="-122"/>
                        </a:rPr>
                        <a:t>1</a:t>
                      </a:r>
                    </a:p>
                  </a:txBody>
                  <a:tcP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0</a:t>
                      </a:r>
                    </a:p>
                  </a:txBody>
                  <a:tcP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0</a:t>
                      </a:r>
                    </a:p>
                  </a:txBody>
                  <a:tcP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0</a:t>
                      </a:r>
                    </a:p>
                  </a:txBody>
                  <a:tcP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0</a:t>
                      </a:r>
                    </a:p>
                  </a:txBody>
                  <a:tcP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0</a:t>
                      </a:r>
                    </a:p>
                  </a:txBody>
                  <a:tcP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0</a:t>
                      </a:r>
                    </a:p>
                  </a:txBody>
                  <a:tcPr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0</a:t>
                      </a:r>
                    </a:p>
                  </a:txBody>
                  <a:tcPr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0</a:t>
                      </a:r>
                    </a:p>
                  </a:txBody>
                  <a:tcP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1</a:t>
                      </a:r>
                    </a:p>
                  </a:txBody>
                  <a:tcPr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r>
              <a:tr h="43497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smtClean="0">
                          <a:ln>
                            <a:noFill/>
                          </a:ln>
                          <a:solidFill>
                            <a:srgbClr val="FF0000"/>
                          </a:solidFill>
                          <a:effectLst/>
                          <a:latin typeface="Arial" charset="0"/>
                          <a:ea typeface="宋体" pitchFamily="2" charset="-122"/>
                        </a:rPr>
                        <a:t>1</a:t>
                      </a:r>
                    </a:p>
                  </a:txBody>
                  <a:tcPr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0</a:t>
                      </a:r>
                    </a:p>
                  </a:txBody>
                  <a:tcP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0</a:t>
                      </a:r>
                    </a:p>
                  </a:txBody>
                  <a:tcP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0</a:t>
                      </a:r>
                    </a:p>
                  </a:txBody>
                  <a:tcP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0</a:t>
                      </a:r>
                    </a:p>
                  </a:txBody>
                  <a:tcP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0</a:t>
                      </a:r>
                    </a:p>
                  </a:txBody>
                  <a:tcP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0</a:t>
                      </a:r>
                    </a:p>
                  </a:txBody>
                  <a:tcP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0</a:t>
                      </a:r>
                    </a:p>
                  </a:txBody>
                  <a:tcPr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0</a:t>
                      </a:r>
                    </a:p>
                  </a:txBody>
                  <a:tcPr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0</a:t>
                      </a:r>
                    </a:p>
                  </a:txBody>
                  <a:tcP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0</a:t>
                      </a:r>
                    </a:p>
                  </a:txBody>
                  <a:tcPr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r>
            </a:tbl>
          </a:graphicData>
        </a:graphic>
      </p:graphicFrame>
      <p:sp>
        <p:nvSpPr>
          <p:cNvPr id="188548" name="Text Box 132">
            <a:hlinkClick r:id="rId3"/>
          </p:cNvPr>
          <p:cNvSpPr txBox="1">
            <a:spLocks noChangeArrowheads="1"/>
          </p:cNvSpPr>
          <p:nvPr/>
        </p:nvSpPr>
        <p:spPr bwMode="auto">
          <a:xfrm>
            <a:off x="6443663" y="5157788"/>
            <a:ext cx="1223962" cy="698500"/>
          </a:xfrm>
          <a:prstGeom prst="rect">
            <a:avLst/>
          </a:prstGeom>
          <a:solidFill>
            <a:schemeClr val="accent2"/>
          </a:solidFill>
          <a:ln w="57150" cmpd="thickThin">
            <a:solidFill>
              <a:srgbClr val="FFFFCC"/>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3600">
                <a:solidFill>
                  <a:srgbClr val="FF3399"/>
                </a:solidFill>
              </a:rPr>
              <a:t>链接</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88418"/>
                                        </p:tgtEl>
                                        <p:attrNameLst>
                                          <p:attrName>style.visibility</p:attrName>
                                        </p:attrNameLst>
                                      </p:cBhvr>
                                      <p:to>
                                        <p:strVal val="visible"/>
                                      </p:to>
                                    </p:set>
                                    <p:animEffect transition="in" filter="box(in)">
                                      <p:cBhvr>
                                        <p:cTn id="7" dur="1000"/>
                                        <p:tgtEl>
                                          <p:spTgt spid="18841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188549"/>
                                        </p:tgtEl>
                                        <p:attrNameLst>
                                          <p:attrName>style.visibility</p:attrName>
                                        </p:attrNameLst>
                                      </p:cBhvr>
                                      <p:to>
                                        <p:strVal val="visible"/>
                                      </p:to>
                                    </p:set>
                                    <p:animEffect transition="in" filter="dissolve">
                                      <p:cBhvr>
                                        <p:cTn id="12" dur="1000"/>
                                        <p:tgtEl>
                                          <p:spTgt spid="1885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8418"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Rectangle 2"/>
          <p:cNvSpPr>
            <a:spLocks noGrp="1" noChangeArrowheads="1"/>
          </p:cNvSpPr>
          <p:nvPr>
            <p:ph type="title"/>
          </p:nvPr>
        </p:nvSpPr>
        <p:spPr>
          <a:xfrm>
            <a:off x="323850" y="620713"/>
            <a:ext cx="8642350" cy="1655762"/>
          </a:xfrm>
        </p:spPr>
        <p:txBody>
          <a:bodyPr/>
          <a:lstStyle/>
          <a:p>
            <a:pPr algn="l"/>
            <a:r>
              <a:rPr lang="en-US" altLang="zh-CN" sz="2800" b="1">
                <a:solidFill>
                  <a:srgbClr val="FFFFFF"/>
                </a:solidFill>
                <a:ea typeface="楷体_GB2312" pitchFamily="49" charset="-122"/>
              </a:rPr>
              <a:t>        </a:t>
            </a:r>
            <a:r>
              <a:rPr lang="zh-CN" altLang="en-US" sz="2800" b="1">
                <a:solidFill>
                  <a:srgbClr val="FFFFFF"/>
                </a:solidFill>
                <a:ea typeface="楷体_GB2312" pitchFamily="49" charset="-122"/>
              </a:rPr>
              <a:t>为了扩展电路的功能和使用的灵活性，在</a:t>
            </a:r>
            <a:r>
              <a:rPr lang="en-US" altLang="zh-CN" sz="2800" b="1">
                <a:solidFill>
                  <a:srgbClr val="FFFFFF"/>
                </a:solidFill>
                <a:ea typeface="楷体_GB2312" pitchFamily="49" charset="-122"/>
              </a:rPr>
              <a:t>8</a:t>
            </a:r>
            <a:r>
              <a:rPr lang="zh-CN" altLang="en-US" sz="2800" b="1">
                <a:solidFill>
                  <a:srgbClr val="FFFFFF"/>
                </a:solidFill>
                <a:ea typeface="楷体_GB2312" pitchFamily="49" charset="-122"/>
              </a:rPr>
              <a:t>线－</a:t>
            </a:r>
            <a:r>
              <a:rPr lang="en-US" altLang="zh-CN" sz="2800" b="1">
                <a:solidFill>
                  <a:srgbClr val="FFFFFF"/>
                </a:solidFill>
                <a:ea typeface="楷体_GB2312" pitchFamily="49" charset="-122"/>
              </a:rPr>
              <a:t>3</a:t>
            </a:r>
            <a:r>
              <a:rPr lang="zh-CN" altLang="en-US" sz="2800" b="1">
                <a:solidFill>
                  <a:srgbClr val="FFFFFF"/>
                </a:solidFill>
                <a:ea typeface="楷体_GB2312" pitchFamily="49" charset="-122"/>
              </a:rPr>
              <a:t>线优先编码器</a:t>
            </a:r>
            <a:r>
              <a:rPr lang="en-US" altLang="zh-CN" sz="2800" b="1">
                <a:solidFill>
                  <a:srgbClr val="FFFFFF"/>
                </a:solidFill>
                <a:ea typeface="楷体_GB2312" pitchFamily="49" charset="-122"/>
              </a:rPr>
              <a:t>74HC148</a:t>
            </a:r>
            <a:r>
              <a:rPr lang="zh-CN" altLang="en-US" sz="2800" b="1">
                <a:solidFill>
                  <a:srgbClr val="FFFFFF"/>
                </a:solidFill>
                <a:ea typeface="楷体_GB2312" pitchFamily="49" charset="-122"/>
              </a:rPr>
              <a:t>中附加了选通输出端</a:t>
            </a:r>
            <a:r>
              <a:rPr lang="en-US" altLang="zh-CN" sz="2800" b="1" i="1">
                <a:solidFill>
                  <a:srgbClr val="FFFFFF"/>
                </a:solidFill>
                <a:ea typeface="楷体_GB2312" pitchFamily="49" charset="-122"/>
              </a:rPr>
              <a:t>Y </a:t>
            </a:r>
            <a:r>
              <a:rPr lang="en-US" altLang="zh-CN" sz="2800" b="1">
                <a:solidFill>
                  <a:srgbClr val="FFFFFF"/>
                </a:solidFill>
                <a:ea typeface="楷体_GB2312" pitchFamily="49" charset="-122"/>
                <a:sym typeface="Symbol" pitchFamily="18" charset="2"/>
              </a:rPr>
              <a:t></a:t>
            </a:r>
            <a:r>
              <a:rPr lang="en-US" altLang="zh-CN" sz="2800" b="1" baseline="-25000">
                <a:solidFill>
                  <a:srgbClr val="FFFFFF"/>
                </a:solidFill>
                <a:ea typeface="楷体_GB2312" pitchFamily="49" charset="-122"/>
                <a:sym typeface="Symbol" pitchFamily="18" charset="2"/>
              </a:rPr>
              <a:t>S</a:t>
            </a:r>
            <a:r>
              <a:rPr lang="zh-CN" altLang="en-US" sz="2800" b="1">
                <a:solidFill>
                  <a:srgbClr val="FFFFFF"/>
                </a:solidFill>
                <a:ea typeface="楷体_GB2312" pitchFamily="49" charset="-122"/>
                <a:sym typeface="Symbol" pitchFamily="18" charset="2"/>
              </a:rPr>
              <a:t>和扩展端</a:t>
            </a:r>
            <a:r>
              <a:rPr lang="en-US" altLang="zh-CN" sz="2800" b="1" i="1">
                <a:solidFill>
                  <a:srgbClr val="FFFFFF"/>
                </a:solidFill>
                <a:ea typeface="楷体_GB2312" pitchFamily="49" charset="-122"/>
              </a:rPr>
              <a:t>Y </a:t>
            </a:r>
            <a:r>
              <a:rPr lang="en-US" altLang="zh-CN" sz="2800" b="1">
                <a:solidFill>
                  <a:srgbClr val="FFFFFF"/>
                </a:solidFill>
                <a:ea typeface="楷体_GB2312" pitchFamily="49" charset="-122"/>
                <a:sym typeface="Symbol" pitchFamily="18" charset="2"/>
              </a:rPr>
              <a:t></a:t>
            </a:r>
            <a:r>
              <a:rPr lang="en-US" altLang="zh-CN" sz="2800" b="1" baseline="-25000">
                <a:solidFill>
                  <a:srgbClr val="FFFFFF"/>
                </a:solidFill>
                <a:ea typeface="楷体_GB2312" pitchFamily="49" charset="-122"/>
                <a:sym typeface="Symbol" pitchFamily="18" charset="2"/>
              </a:rPr>
              <a:t>EX</a:t>
            </a:r>
            <a:r>
              <a:rPr lang="zh-CN" altLang="en-US" sz="2800" b="1">
                <a:solidFill>
                  <a:srgbClr val="FFFFFF"/>
                </a:solidFill>
                <a:ea typeface="楷体_GB2312" pitchFamily="49" charset="-122"/>
                <a:sym typeface="Symbol" pitchFamily="18" charset="2"/>
              </a:rPr>
              <a:t>，且由</a:t>
            </a:r>
            <a:r>
              <a:rPr lang="en-US" altLang="zh-CN" sz="2800" b="1">
                <a:solidFill>
                  <a:srgbClr val="FFFFFF"/>
                </a:solidFill>
                <a:ea typeface="楷体_GB2312" pitchFamily="49" charset="-122"/>
              </a:rPr>
              <a:t>P170</a:t>
            </a:r>
            <a:r>
              <a:rPr lang="zh-CN" altLang="en-US" sz="2800" b="1">
                <a:solidFill>
                  <a:srgbClr val="FFFFFF"/>
                </a:solidFill>
                <a:ea typeface="楷体_GB2312" pitchFamily="49" charset="-122"/>
              </a:rPr>
              <a:t>图</a:t>
            </a:r>
            <a:r>
              <a:rPr lang="en-US" altLang="zh-CN" sz="2800" b="1">
                <a:solidFill>
                  <a:srgbClr val="FFFFFF"/>
                </a:solidFill>
                <a:ea typeface="楷体_GB2312" pitchFamily="49" charset="-122"/>
              </a:rPr>
              <a:t>4.3.3</a:t>
            </a:r>
            <a:r>
              <a:rPr lang="zh-CN" altLang="en-US" sz="2800" b="1">
                <a:solidFill>
                  <a:srgbClr val="FFFFFF"/>
                </a:solidFill>
                <a:ea typeface="楷体_GB2312" pitchFamily="49" charset="-122"/>
              </a:rPr>
              <a:t>可知</a:t>
            </a:r>
          </a:p>
        </p:txBody>
      </p:sp>
      <p:sp>
        <p:nvSpPr>
          <p:cNvPr id="190468" name="Text Box 4"/>
          <p:cNvSpPr txBox="1">
            <a:spLocks noChangeArrowheads="1"/>
          </p:cNvSpPr>
          <p:nvPr/>
        </p:nvSpPr>
        <p:spPr bwMode="auto">
          <a:xfrm>
            <a:off x="0" y="0"/>
            <a:ext cx="3581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3200" u="sng">
                <a:solidFill>
                  <a:schemeClr val="tx2"/>
                </a:solidFill>
                <a:effectLst>
                  <a:outerShdw blurRad="38100" dist="38100" dir="2700000" algn="tl">
                    <a:srgbClr val="FFFFFF"/>
                  </a:outerShdw>
                </a:effectLst>
              </a:rPr>
              <a:t>4.3.1 </a:t>
            </a:r>
            <a:r>
              <a:rPr lang="zh-CN" altLang="en-US" sz="3200" u="sng">
                <a:solidFill>
                  <a:schemeClr val="tx2"/>
                </a:solidFill>
                <a:effectLst>
                  <a:outerShdw blurRad="38100" dist="38100" dir="2700000" algn="tl">
                    <a:srgbClr val="FFFFFF"/>
                  </a:outerShdw>
                </a:effectLst>
              </a:rPr>
              <a:t>编码器</a:t>
            </a:r>
          </a:p>
        </p:txBody>
      </p:sp>
      <p:sp>
        <p:nvSpPr>
          <p:cNvPr id="190469" name="Text Box 5">
            <a:hlinkClick r:id="rId4"/>
          </p:cNvPr>
          <p:cNvSpPr txBox="1">
            <a:spLocks noChangeArrowheads="1"/>
          </p:cNvSpPr>
          <p:nvPr/>
        </p:nvSpPr>
        <p:spPr bwMode="auto">
          <a:xfrm>
            <a:off x="6443663" y="5157788"/>
            <a:ext cx="1223962" cy="698500"/>
          </a:xfrm>
          <a:prstGeom prst="rect">
            <a:avLst/>
          </a:prstGeom>
          <a:solidFill>
            <a:schemeClr val="accent2"/>
          </a:solidFill>
          <a:ln w="57150" cmpd="thickThin">
            <a:solidFill>
              <a:srgbClr val="FFFFCC"/>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3600">
                <a:solidFill>
                  <a:srgbClr val="FF3399"/>
                </a:solidFill>
              </a:rPr>
              <a:t>链接</a:t>
            </a:r>
          </a:p>
        </p:txBody>
      </p:sp>
      <p:graphicFrame>
        <p:nvGraphicFramePr>
          <p:cNvPr id="190470" name="Object 6"/>
          <p:cNvGraphicFramePr>
            <a:graphicFrameLocks noChangeAspect="1"/>
          </p:cNvGraphicFramePr>
          <p:nvPr/>
        </p:nvGraphicFramePr>
        <p:xfrm>
          <a:off x="684213" y="2492375"/>
          <a:ext cx="6408737" cy="1990725"/>
        </p:xfrm>
        <a:graphic>
          <a:graphicData uri="http://schemas.openxmlformats.org/presentationml/2006/ole">
            <mc:AlternateContent xmlns:mc="http://schemas.openxmlformats.org/markup-compatibility/2006">
              <mc:Choice xmlns:v="urn:schemas-microsoft-com:vml" Requires="v">
                <p:oleObj spid="_x0000_s190475" name="公式" r:id="rId5" imgW="2705040" imgH="749160" progId="Equation.3">
                  <p:embed/>
                </p:oleObj>
              </mc:Choice>
              <mc:Fallback>
                <p:oleObj name="公式" r:id="rId5" imgW="2705040" imgH="749160" progId="Equation.3">
                  <p:embed/>
                  <p:pic>
                    <p:nvPicPr>
                      <p:cNvPr id="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4213" y="2492375"/>
                        <a:ext cx="6408737" cy="1990725"/>
                      </a:xfrm>
                      <a:prstGeom prst="rect">
                        <a:avLst/>
                      </a:prstGeom>
                      <a:solidFill>
                        <a:srgbClr val="FFFFFF"/>
                      </a:solidFill>
                      <a:ln w="57150" cmpd="thickThin">
                        <a:solidFill>
                          <a:srgbClr val="FF3399"/>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90471" name="AutoShape 7"/>
          <p:cNvSpPr>
            <a:spLocks noChangeArrowheads="1"/>
          </p:cNvSpPr>
          <p:nvPr/>
        </p:nvSpPr>
        <p:spPr bwMode="auto">
          <a:xfrm>
            <a:off x="2700338" y="0"/>
            <a:ext cx="3168650" cy="1844675"/>
          </a:xfrm>
          <a:prstGeom prst="wedgeEllipseCallout">
            <a:avLst>
              <a:gd name="adj1" fmla="val -100199"/>
              <a:gd name="adj2" fmla="val 88125"/>
            </a:avLst>
          </a:prstGeom>
          <a:solidFill>
            <a:schemeClr val="accent1"/>
          </a:solidFill>
          <a:ln w="9525">
            <a:solidFill>
              <a:srgbClr val="66FF33"/>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kumimoji="0" lang="zh-CN" altLang="en-US">
                <a:solidFill>
                  <a:schemeClr val="tx1"/>
                </a:solidFill>
                <a:latin typeface="Arial" charset="0"/>
              </a:rPr>
              <a:t>为</a:t>
            </a:r>
            <a:r>
              <a:rPr kumimoji="0" lang="en-US" altLang="zh-CN">
                <a:solidFill>
                  <a:schemeClr val="tx1"/>
                </a:solidFill>
                <a:latin typeface="Arial" charset="0"/>
              </a:rPr>
              <a:t>0</a:t>
            </a:r>
            <a:r>
              <a:rPr kumimoji="0" lang="zh-CN" altLang="en-US">
                <a:solidFill>
                  <a:schemeClr val="tx1"/>
                </a:solidFill>
                <a:latin typeface="Arial" charset="0"/>
              </a:rPr>
              <a:t>时，电路工作</a:t>
            </a:r>
            <a:r>
              <a:rPr kumimoji="0" lang="zh-CN" altLang="en-US">
                <a:solidFill>
                  <a:srgbClr val="FF0000"/>
                </a:solidFill>
                <a:latin typeface="Arial" charset="0"/>
              </a:rPr>
              <a:t>无</a:t>
            </a:r>
            <a:r>
              <a:rPr kumimoji="0" lang="zh-CN" altLang="en-US">
                <a:solidFill>
                  <a:schemeClr val="tx1"/>
                </a:solidFill>
                <a:latin typeface="Arial" charset="0"/>
              </a:rPr>
              <a:t>编码输入</a:t>
            </a:r>
          </a:p>
        </p:txBody>
      </p:sp>
      <p:sp>
        <p:nvSpPr>
          <p:cNvPr id="190472" name="AutoShape 8"/>
          <p:cNvSpPr>
            <a:spLocks noChangeArrowheads="1"/>
          </p:cNvSpPr>
          <p:nvPr/>
        </p:nvSpPr>
        <p:spPr bwMode="auto">
          <a:xfrm>
            <a:off x="468313" y="5373688"/>
            <a:ext cx="4103687" cy="1295400"/>
          </a:xfrm>
          <a:prstGeom prst="wedgeEllipseCallout">
            <a:avLst>
              <a:gd name="adj1" fmla="val -33944"/>
              <a:gd name="adj2" fmla="val -176102"/>
            </a:avLst>
          </a:prstGeom>
          <a:solidFill>
            <a:schemeClr val="accent1"/>
          </a:solidFill>
          <a:ln w="9525">
            <a:solidFill>
              <a:srgbClr val="66FF33"/>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kumimoji="0" lang="zh-CN" altLang="en-US">
                <a:solidFill>
                  <a:schemeClr val="tx1"/>
                </a:solidFill>
                <a:latin typeface="Arial" charset="0"/>
              </a:rPr>
              <a:t>为</a:t>
            </a:r>
            <a:r>
              <a:rPr kumimoji="0" lang="en-US" altLang="zh-CN">
                <a:solidFill>
                  <a:schemeClr val="tx1"/>
                </a:solidFill>
                <a:latin typeface="Arial" charset="0"/>
              </a:rPr>
              <a:t>0</a:t>
            </a:r>
            <a:r>
              <a:rPr kumimoji="0" lang="zh-CN" altLang="en-US">
                <a:solidFill>
                  <a:schemeClr val="tx1"/>
                </a:solidFill>
                <a:latin typeface="Arial" charset="0"/>
              </a:rPr>
              <a:t>时，电路工作</a:t>
            </a:r>
            <a:r>
              <a:rPr kumimoji="0" lang="zh-CN" altLang="en-US">
                <a:solidFill>
                  <a:srgbClr val="FF0000"/>
                </a:solidFill>
                <a:latin typeface="Arial" charset="0"/>
              </a:rPr>
              <a:t>有</a:t>
            </a:r>
            <a:r>
              <a:rPr kumimoji="0" lang="zh-CN" altLang="en-US">
                <a:solidFill>
                  <a:schemeClr val="tx1"/>
                </a:solidFill>
                <a:latin typeface="Arial" charset="0"/>
              </a:rPr>
              <a:t>编码输入</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90466"/>
                                        </p:tgtEl>
                                        <p:attrNameLst>
                                          <p:attrName>style.visibility</p:attrName>
                                        </p:attrNameLst>
                                      </p:cBhvr>
                                      <p:to>
                                        <p:strVal val="visible"/>
                                      </p:to>
                                    </p:set>
                                    <p:animEffect transition="in" filter="box(in)">
                                      <p:cBhvr>
                                        <p:cTn id="7" dur="1000"/>
                                        <p:tgtEl>
                                          <p:spTgt spid="19046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190470"/>
                                        </p:tgtEl>
                                        <p:attrNameLst>
                                          <p:attrName>style.visibility</p:attrName>
                                        </p:attrNameLst>
                                      </p:cBhvr>
                                      <p:to>
                                        <p:strVal val="visible"/>
                                      </p:to>
                                    </p:set>
                                    <p:animEffect transition="in" filter="fade">
                                      <p:cBhvr>
                                        <p:cTn id="12" dur="1000"/>
                                        <p:tgtEl>
                                          <p:spTgt spid="190470"/>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90471"/>
                                        </p:tgtEl>
                                        <p:attrNameLst>
                                          <p:attrName>style.visibility</p:attrName>
                                        </p:attrNameLst>
                                      </p:cBhvr>
                                      <p:to>
                                        <p:strVal val="visible"/>
                                      </p:to>
                                    </p:set>
                                    <p:animEffect transition="in" filter="fade">
                                      <p:cBhvr>
                                        <p:cTn id="17" dur="1000"/>
                                        <p:tgtEl>
                                          <p:spTgt spid="190471"/>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90472"/>
                                        </p:tgtEl>
                                        <p:attrNameLst>
                                          <p:attrName>style.visibility</p:attrName>
                                        </p:attrNameLst>
                                      </p:cBhvr>
                                      <p:to>
                                        <p:strVal val="visible"/>
                                      </p:to>
                                    </p:set>
                                    <p:animEffect transition="in" filter="fade">
                                      <p:cBhvr>
                                        <p:cTn id="22" dur="1000"/>
                                        <p:tgtEl>
                                          <p:spTgt spid="1904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0466" grpId="0"/>
      <p:bldP spid="190471" grpId="0" animBg="1"/>
      <p:bldP spid="190472"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2"/>
          <p:cNvSpPr>
            <a:spLocks noGrp="1" noChangeArrowheads="1"/>
          </p:cNvSpPr>
          <p:nvPr>
            <p:ph type="title"/>
          </p:nvPr>
        </p:nvSpPr>
        <p:spPr>
          <a:xfrm>
            <a:off x="179388" y="620713"/>
            <a:ext cx="4752975" cy="504825"/>
          </a:xfrm>
        </p:spPr>
        <p:txBody>
          <a:bodyPr/>
          <a:lstStyle/>
          <a:p>
            <a:pPr algn="l"/>
            <a:r>
              <a:rPr lang="en-US" altLang="zh-CN" sz="2800" b="1">
                <a:solidFill>
                  <a:srgbClr val="FFFFFF"/>
                </a:solidFill>
                <a:ea typeface="楷体_GB2312" pitchFamily="49" charset="-122"/>
              </a:rPr>
              <a:t>74HC148</a:t>
            </a:r>
            <a:r>
              <a:rPr lang="zh-CN" altLang="en-US" sz="2800" b="1">
                <a:solidFill>
                  <a:srgbClr val="FFFFFF"/>
                </a:solidFill>
                <a:ea typeface="楷体_GB2312" pitchFamily="49" charset="-122"/>
              </a:rPr>
              <a:t>的真值表如下表</a:t>
            </a:r>
          </a:p>
        </p:txBody>
      </p:sp>
      <p:sp>
        <p:nvSpPr>
          <p:cNvPr id="191492" name="Text Box 4"/>
          <p:cNvSpPr txBox="1">
            <a:spLocks noChangeArrowheads="1"/>
          </p:cNvSpPr>
          <p:nvPr/>
        </p:nvSpPr>
        <p:spPr bwMode="auto">
          <a:xfrm>
            <a:off x="0" y="0"/>
            <a:ext cx="3581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3200" u="sng">
                <a:solidFill>
                  <a:schemeClr val="tx1"/>
                </a:solidFill>
                <a:effectLst>
                  <a:outerShdw blurRad="38100" dist="38100" dir="2700000" algn="tl">
                    <a:srgbClr val="FFFFFF"/>
                  </a:outerShdw>
                </a:effectLst>
              </a:rPr>
              <a:t>4.3.1 </a:t>
            </a:r>
            <a:r>
              <a:rPr lang="zh-CN" altLang="en-US" sz="3200" u="sng">
                <a:solidFill>
                  <a:schemeClr val="tx1"/>
                </a:solidFill>
                <a:effectLst>
                  <a:outerShdw blurRad="38100" dist="38100" dir="2700000" algn="tl">
                    <a:srgbClr val="FFFFFF"/>
                  </a:outerShdw>
                </a:effectLst>
              </a:rPr>
              <a:t>编码器</a:t>
            </a:r>
          </a:p>
        </p:txBody>
      </p:sp>
      <p:graphicFrame>
        <p:nvGraphicFramePr>
          <p:cNvPr id="191708" name="Object 220"/>
          <p:cNvGraphicFramePr>
            <a:graphicFrameLocks noChangeAspect="1"/>
          </p:cNvGraphicFramePr>
          <p:nvPr/>
        </p:nvGraphicFramePr>
        <p:xfrm>
          <a:off x="179388" y="1196975"/>
          <a:ext cx="6410325" cy="5429250"/>
        </p:xfrm>
        <a:graphic>
          <a:graphicData uri="http://schemas.openxmlformats.org/presentationml/2006/ole">
            <mc:AlternateContent xmlns:mc="http://schemas.openxmlformats.org/markup-compatibility/2006">
              <mc:Choice xmlns:v="urn:schemas-microsoft-com:vml" Requires="v">
                <p:oleObj spid="_x0000_s191752" name="Visio" r:id="rId4" imgW="3279038" imgH="2777947" progId="Visio.Drawing.11">
                  <p:embed/>
                </p:oleObj>
              </mc:Choice>
              <mc:Fallback>
                <p:oleObj name="Visio" r:id="rId4" imgW="3279038" imgH="2777947" progId="Visio.Drawing.11">
                  <p:embed/>
                  <p:pic>
                    <p:nvPicPr>
                      <p:cNvPr id="0" name="Object 22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9388" y="1196975"/>
                        <a:ext cx="6410325" cy="5429250"/>
                      </a:xfrm>
                      <a:prstGeom prst="rect">
                        <a:avLst/>
                      </a:prstGeom>
                      <a:solidFill>
                        <a:srgbClr val="FFFFFF"/>
                      </a:solidFill>
                      <a:ln w="57150" cmpd="thickThin">
                        <a:solidFill>
                          <a:srgbClr val="FF0000"/>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191745" name="Group 257"/>
          <p:cNvGrpSpPr>
            <a:grpSpLocks/>
          </p:cNvGrpSpPr>
          <p:nvPr/>
        </p:nvGrpSpPr>
        <p:grpSpPr bwMode="auto">
          <a:xfrm>
            <a:off x="6659563" y="1125538"/>
            <a:ext cx="2266950" cy="2951162"/>
            <a:chOff x="4332" y="709"/>
            <a:chExt cx="1428" cy="1859"/>
          </a:xfrm>
        </p:grpSpPr>
        <p:sp>
          <p:nvSpPr>
            <p:cNvPr id="191710" name="Rectangle 222"/>
            <p:cNvSpPr>
              <a:spLocks noChangeArrowheads="1"/>
            </p:cNvSpPr>
            <p:nvPr/>
          </p:nvSpPr>
          <p:spPr bwMode="auto">
            <a:xfrm>
              <a:off x="4900" y="2116"/>
              <a:ext cx="860" cy="45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zh-CN" altLang="en-US" sz="2000">
                  <a:solidFill>
                    <a:schemeClr val="tx1"/>
                  </a:solidFill>
                  <a:latin typeface="Arial" charset="0"/>
                  <a:ea typeface="宋体" pitchFamily="2" charset="-122"/>
                </a:rPr>
                <a:t>不可能出现</a:t>
              </a:r>
            </a:p>
          </p:txBody>
        </p:sp>
        <p:sp>
          <p:nvSpPr>
            <p:cNvPr id="191711" name="Rectangle 223"/>
            <p:cNvSpPr>
              <a:spLocks noChangeArrowheads="1"/>
            </p:cNvSpPr>
            <p:nvPr/>
          </p:nvSpPr>
          <p:spPr bwMode="auto">
            <a:xfrm>
              <a:off x="4605" y="2116"/>
              <a:ext cx="295" cy="45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0</a:t>
              </a:r>
            </a:p>
          </p:txBody>
        </p:sp>
        <p:sp>
          <p:nvSpPr>
            <p:cNvPr id="191712" name="Rectangle 224"/>
            <p:cNvSpPr>
              <a:spLocks noChangeArrowheads="1"/>
            </p:cNvSpPr>
            <p:nvPr/>
          </p:nvSpPr>
          <p:spPr bwMode="auto">
            <a:xfrm>
              <a:off x="4332" y="2116"/>
              <a:ext cx="273" cy="45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0</a:t>
              </a:r>
            </a:p>
          </p:txBody>
        </p:sp>
        <p:sp>
          <p:nvSpPr>
            <p:cNvPr id="191713" name="Rectangle 225"/>
            <p:cNvSpPr>
              <a:spLocks noChangeArrowheads="1"/>
            </p:cNvSpPr>
            <p:nvPr/>
          </p:nvSpPr>
          <p:spPr bwMode="auto">
            <a:xfrm>
              <a:off x="4900" y="1675"/>
              <a:ext cx="860" cy="44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zh-CN" altLang="en-US" sz="2000">
                  <a:solidFill>
                    <a:schemeClr val="tx1"/>
                  </a:solidFill>
                  <a:latin typeface="Arial" charset="0"/>
                  <a:ea typeface="宋体" pitchFamily="2" charset="-122"/>
                </a:rPr>
                <a:t>工作，且有输入</a:t>
              </a:r>
            </a:p>
          </p:txBody>
        </p:sp>
        <p:sp>
          <p:nvSpPr>
            <p:cNvPr id="191714" name="Rectangle 226"/>
            <p:cNvSpPr>
              <a:spLocks noChangeArrowheads="1"/>
            </p:cNvSpPr>
            <p:nvPr/>
          </p:nvSpPr>
          <p:spPr bwMode="auto">
            <a:xfrm>
              <a:off x="4605" y="1675"/>
              <a:ext cx="295" cy="44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0</a:t>
              </a:r>
            </a:p>
          </p:txBody>
        </p:sp>
        <p:sp>
          <p:nvSpPr>
            <p:cNvPr id="191715" name="Rectangle 227"/>
            <p:cNvSpPr>
              <a:spLocks noChangeArrowheads="1"/>
            </p:cNvSpPr>
            <p:nvPr/>
          </p:nvSpPr>
          <p:spPr bwMode="auto">
            <a:xfrm>
              <a:off x="4332" y="1675"/>
              <a:ext cx="273" cy="44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1</a:t>
              </a:r>
            </a:p>
          </p:txBody>
        </p:sp>
        <p:sp>
          <p:nvSpPr>
            <p:cNvPr id="191716" name="Rectangle 228"/>
            <p:cNvSpPr>
              <a:spLocks noChangeArrowheads="1"/>
            </p:cNvSpPr>
            <p:nvPr/>
          </p:nvSpPr>
          <p:spPr bwMode="auto">
            <a:xfrm>
              <a:off x="4900" y="1234"/>
              <a:ext cx="860" cy="44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zh-CN" altLang="en-US" sz="2000">
                  <a:solidFill>
                    <a:schemeClr val="tx1"/>
                  </a:solidFill>
                  <a:latin typeface="Arial" charset="0"/>
                  <a:ea typeface="宋体" pitchFamily="2" charset="-122"/>
                </a:rPr>
                <a:t>工作，但无输入</a:t>
              </a:r>
            </a:p>
          </p:txBody>
        </p:sp>
        <p:sp>
          <p:nvSpPr>
            <p:cNvPr id="191717" name="Rectangle 229"/>
            <p:cNvSpPr>
              <a:spLocks noChangeArrowheads="1"/>
            </p:cNvSpPr>
            <p:nvPr/>
          </p:nvSpPr>
          <p:spPr bwMode="auto">
            <a:xfrm>
              <a:off x="4605" y="1234"/>
              <a:ext cx="295" cy="44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1</a:t>
              </a:r>
            </a:p>
          </p:txBody>
        </p:sp>
        <p:sp>
          <p:nvSpPr>
            <p:cNvPr id="191718" name="Rectangle 230"/>
            <p:cNvSpPr>
              <a:spLocks noChangeArrowheads="1"/>
            </p:cNvSpPr>
            <p:nvPr/>
          </p:nvSpPr>
          <p:spPr bwMode="auto">
            <a:xfrm>
              <a:off x="4332" y="1234"/>
              <a:ext cx="273" cy="44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0</a:t>
              </a:r>
            </a:p>
          </p:txBody>
        </p:sp>
        <p:sp>
          <p:nvSpPr>
            <p:cNvPr id="191719" name="Rectangle 231"/>
            <p:cNvSpPr>
              <a:spLocks noChangeArrowheads="1"/>
            </p:cNvSpPr>
            <p:nvPr/>
          </p:nvSpPr>
          <p:spPr bwMode="auto">
            <a:xfrm>
              <a:off x="4900" y="958"/>
              <a:ext cx="860" cy="27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zh-CN" altLang="en-US" sz="2000">
                  <a:solidFill>
                    <a:srgbClr val="FF0000"/>
                  </a:solidFill>
                  <a:latin typeface="Arial" charset="0"/>
                  <a:ea typeface="宋体" pitchFamily="2" charset="-122"/>
                </a:rPr>
                <a:t>不工作</a:t>
              </a:r>
            </a:p>
          </p:txBody>
        </p:sp>
        <p:sp>
          <p:nvSpPr>
            <p:cNvPr id="191720" name="Rectangle 232"/>
            <p:cNvSpPr>
              <a:spLocks noChangeArrowheads="1"/>
            </p:cNvSpPr>
            <p:nvPr/>
          </p:nvSpPr>
          <p:spPr bwMode="auto">
            <a:xfrm>
              <a:off x="4605" y="958"/>
              <a:ext cx="295" cy="27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1</a:t>
              </a:r>
            </a:p>
          </p:txBody>
        </p:sp>
        <p:sp>
          <p:nvSpPr>
            <p:cNvPr id="191721" name="Rectangle 233"/>
            <p:cNvSpPr>
              <a:spLocks noChangeArrowheads="1"/>
            </p:cNvSpPr>
            <p:nvPr/>
          </p:nvSpPr>
          <p:spPr bwMode="auto">
            <a:xfrm>
              <a:off x="4332" y="958"/>
              <a:ext cx="273" cy="27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1</a:t>
              </a:r>
            </a:p>
          </p:txBody>
        </p:sp>
        <p:sp>
          <p:nvSpPr>
            <p:cNvPr id="191722" name="Rectangle 234"/>
            <p:cNvSpPr>
              <a:spLocks noChangeArrowheads="1"/>
            </p:cNvSpPr>
            <p:nvPr/>
          </p:nvSpPr>
          <p:spPr bwMode="auto">
            <a:xfrm>
              <a:off x="4900" y="709"/>
              <a:ext cx="860" cy="24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spcBef>
                  <a:spcPct val="20000"/>
                </a:spcBef>
              </a:pPr>
              <a:r>
                <a:rPr kumimoji="0" lang="zh-CN" altLang="en-US" sz="2000">
                  <a:solidFill>
                    <a:schemeClr val="tx1"/>
                  </a:solidFill>
                  <a:latin typeface="Arial" charset="0"/>
                  <a:ea typeface="宋体" pitchFamily="2" charset="-122"/>
                </a:rPr>
                <a:t>状态</a:t>
              </a:r>
            </a:p>
          </p:txBody>
        </p:sp>
        <p:sp>
          <p:nvSpPr>
            <p:cNvPr id="191723" name="Rectangle 235"/>
            <p:cNvSpPr>
              <a:spLocks noChangeArrowheads="1"/>
            </p:cNvSpPr>
            <p:nvPr/>
          </p:nvSpPr>
          <p:spPr bwMode="auto">
            <a:xfrm>
              <a:off x="4605" y="709"/>
              <a:ext cx="295" cy="24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spcBef>
                  <a:spcPct val="20000"/>
                </a:spcBef>
              </a:pPr>
              <a:endParaRPr kumimoji="0" lang="zh-CN" altLang="zh-CN" sz="2000" baseline="-25000">
                <a:solidFill>
                  <a:schemeClr val="tx1"/>
                </a:solidFill>
                <a:latin typeface="Arial" charset="0"/>
                <a:ea typeface="宋体" pitchFamily="2" charset="-122"/>
              </a:endParaRPr>
            </a:p>
          </p:txBody>
        </p:sp>
        <p:sp>
          <p:nvSpPr>
            <p:cNvPr id="191724" name="Rectangle 236"/>
            <p:cNvSpPr>
              <a:spLocks noChangeArrowheads="1"/>
            </p:cNvSpPr>
            <p:nvPr/>
          </p:nvSpPr>
          <p:spPr bwMode="auto">
            <a:xfrm>
              <a:off x="4332" y="709"/>
              <a:ext cx="273" cy="24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spcBef>
                  <a:spcPct val="20000"/>
                </a:spcBef>
              </a:pPr>
              <a:endParaRPr kumimoji="0" lang="zh-CN" altLang="zh-CN" sz="2000" baseline="-25000">
                <a:solidFill>
                  <a:schemeClr val="tx1"/>
                </a:solidFill>
                <a:latin typeface="Arial" charset="0"/>
                <a:ea typeface="宋体" pitchFamily="2" charset="-122"/>
              </a:endParaRPr>
            </a:p>
          </p:txBody>
        </p:sp>
        <p:sp>
          <p:nvSpPr>
            <p:cNvPr id="191725" name="Line 237"/>
            <p:cNvSpPr>
              <a:spLocks noChangeShapeType="1"/>
            </p:cNvSpPr>
            <p:nvPr/>
          </p:nvSpPr>
          <p:spPr bwMode="auto">
            <a:xfrm>
              <a:off x="4332" y="709"/>
              <a:ext cx="142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1726" name="Line 238"/>
            <p:cNvSpPr>
              <a:spLocks noChangeShapeType="1"/>
            </p:cNvSpPr>
            <p:nvPr/>
          </p:nvSpPr>
          <p:spPr bwMode="auto">
            <a:xfrm>
              <a:off x="4332" y="958"/>
              <a:ext cx="142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1727" name="Line 239"/>
            <p:cNvSpPr>
              <a:spLocks noChangeShapeType="1"/>
            </p:cNvSpPr>
            <p:nvPr/>
          </p:nvSpPr>
          <p:spPr bwMode="auto">
            <a:xfrm>
              <a:off x="4332" y="2568"/>
              <a:ext cx="142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1728" name="Line 240"/>
            <p:cNvSpPr>
              <a:spLocks noChangeShapeType="1"/>
            </p:cNvSpPr>
            <p:nvPr/>
          </p:nvSpPr>
          <p:spPr bwMode="auto">
            <a:xfrm>
              <a:off x="4332" y="709"/>
              <a:ext cx="0" cy="249"/>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28575" cap="sq">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1729" name="Line 241"/>
            <p:cNvSpPr>
              <a:spLocks noChangeShapeType="1"/>
            </p:cNvSpPr>
            <p:nvPr/>
          </p:nvSpPr>
          <p:spPr bwMode="auto">
            <a:xfrm>
              <a:off x="4900" y="709"/>
              <a:ext cx="0" cy="1859"/>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1730" name="Line 242"/>
            <p:cNvSpPr>
              <a:spLocks noChangeShapeType="1"/>
            </p:cNvSpPr>
            <p:nvPr/>
          </p:nvSpPr>
          <p:spPr bwMode="auto">
            <a:xfrm>
              <a:off x="5760" y="709"/>
              <a:ext cx="0" cy="249"/>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28575" cap="sq">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1731" name="Line 243"/>
            <p:cNvSpPr>
              <a:spLocks noChangeShapeType="1"/>
            </p:cNvSpPr>
            <p:nvPr/>
          </p:nvSpPr>
          <p:spPr bwMode="auto">
            <a:xfrm>
              <a:off x="4332" y="958"/>
              <a:ext cx="0" cy="276"/>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28575" cap="sq">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1732" name="Line 244"/>
            <p:cNvSpPr>
              <a:spLocks noChangeShapeType="1"/>
            </p:cNvSpPr>
            <p:nvPr/>
          </p:nvSpPr>
          <p:spPr bwMode="auto">
            <a:xfrm>
              <a:off x="5760" y="958"/>
              <a:ext cx="0" cy="276"/>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28575" cap="sq">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1733" name="Line 245"/>
            <p:cNvSpPr>
              <a:spLocks noChangeShapeType="1"/>
            </p:cNvSpPr>
            <p:nvPr/>
          </p:nvSpPr>
          <p:spPr bwMode="auto">
            <a:xfrm>
              <a:off x="4332" y="1234"/>
              <a:ext cx="0" cy="441"/>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28575" cap="sq">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1734" name="Line 246"/>
            <p:cNvSpPr>
              <a:spLocks noChangeShapeType="1"/>
            </p:cNvSpPr>
            <p:nvPr/>
          </p:nvSpPr>
          <p:spPr bwMode="auto">
            <a:xfrm>
              <a:off x="5760" y="1234"/>
              <a:ext cx="0" cy="441"/>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28575" cap="sq">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1735" name="Line 247"/>
            <p:cNvSpPr>
              <a:spLocks noChangeShapeType="1"/>
            </p:cNvSpPr>
            <p:nvPr/>
          </p:nvSpPr>
          <p:spPr bwMode="auto">
            <a:xfrm>
              <a:off x="4332" y="1675"/>
              <a:ext cx="0" cy="441"/>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28575" cap="sq">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1736" name="Line 248"/>
            <p:cNvSpPr>
              <a:spLocks noChangeShapeType="1"/>
            </p:cNvSpPr>
            <p:nvPr/>
          </p:nvSpPr>
          <p:spPr bwMode="auto">
            <a:xfrm>
              <a:off x="5760" y="1675"/>
              <a:ext cx="0" cy="441"/>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28575" cap="sq">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1737" name="Line 249"/>
            <p:cNvSpPr>
              <a:spLocks noChangeShapeType="1"/>
            </p:cNvSpPr>
            <p:nvPr/>
          </p:nvSpPr>
          <p:spPr bwMode="auto">
            <a:xfrm>
              <a:off x="4332" y="2116"/>
              <a:ext cx="0" cy="452"/>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28575" cap="sq">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1738" name="Line 250"/>
            <p:cNvSpPr>
              <a:spLocks noChangeShapeType="1"/>
            </p:cNvSpPr>
            <p:nvPr/>
          </p:nvSpPr>
          <p:spPr bwMode="auto">
            <a:xfrm>
              <a:off x="5760" y="2116"/>
              <a:ext cx="0" cy="452"/>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28575" cap="sq">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91742" name="Object 254"/>
            <p:cNvGraphicFramePr>
              <a:graphicFrameLocks noChangeAspect="1"/>
            </p:cNvGraphicFramePr>
            <p:nvPr/>
          </p:nvGraphicFramePr>
          <p:xfrm>
            <a:off x="4332" y="709"/>
            <a:ext cx="212" cy="272"/>
          </p:xfrm>
          <a:graphic>
            <a:graphicData uri="http://schemas.openxmlformats.org/presentationml/2006/ole">
              <mc:AlternateContent xmlns:mc="http://schemas.openxmlformats.org/markup-compatibility/2006">
                <mc:Choice xmlns:v="urn:schemas-microsoft-com:vml" Requires="v">
                  <p:oleObj spid="_x0000_s191753" name="公式" r:id="rId6" imgW="177480" imgH="228600" progId="Equation.3">
                    <p:embed/>
                  </p:oleObj>
                </mc:Choice>
                <mc:Fallback>
                  <p:oleObj name="公式" r:id="rId6" imgW="177480" imgH="228600" progId="Equation.3">
                    <p:embed/>
                    <p:pic>
                      <p:nvPicPr>
                        <p:cNvPr id="0" name="Object 25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32" y="709"/>
                          <a:ext cx="212" cy="2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91743" name="Object 255"/>
            <p:cNvGraphicFramePr>
              <a:graphicFrameLocks noChangeAspect="1"/>
            </p:cNvGraphicFramePr>
            <p:nvPr/>
          </p:nvGraphicFramePr>
          <p:xfrm>
            <a:off x="4558" y="709"/>
            <a:ext cx="287" cy="257"/>
          </p:xfrm>
          <a:graphic>
            <a:graphicData uri="http://schemas.openxmlformats.org/presentationml/2006/ole">
              <mc:AlternateContent xmlns:mc="http://schemas.openxmlformats.org/markup-compatibility/2006">
                <mc:Choice xmlns:v="urn:schemas-microsoft-com:vml" Requires="v">
                  <p:oleObj spid="_x0000_s191754" name="公式" r:id="rId8" imgW="241200" imgH="215640" progId="Equation.3">
                    <p:embed/>
                  </p:oleObj>
                </mc:Choice>
                <mc:Fallback>
                  <p:oleObj name="公式" r:id="rId8" imgW="241200" imgH="215640" progId="Equation.3">
                    <p:embed/>
                    <p:pic>
                      <p:nvPicPr>
                        <p:cNvPr id="0" name="Object 25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558" y="709"/>
                          <a:ext cx="287" cy="25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91490"/>
                                        </p:tgtEl>
                                        <p:attrNameLst>
                                          <p:attrName>style.visibility</p:attrName>
                                        </p:attrNameLst>
                                      </p:cBhvr>
                                      <p:to>
                                        <p:strVal val="visible"/>
                                      </p:to>
                                    </p:set>
                                    <p:animEffect transition="in" filter="box(in)">
                                      <p:cBhvr>
                                        <p:cTn id="7" dur="1000"/>
                                        <p:tgtEl>
                                          <p:spTgt spid="19149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191708"/>
                                        </p:tgtEl>
                                        <p:attrNameLst>
                                          <p:attrName>style.visibility</p:attrName>
                                        </p:attrNameLst>
                                      </p:cBhvr>
                                      <p:to>
                                        <p:strVal val="visible"/>
                                      </p:to>
                                    </p:set>
                                    <p:animEffect transition="in" filter="dissolve">
                                      <p:cBhvr>
                                        <p:cTn id="12" dur="1000"/>
                                        <p:tgtEl>
                                          <p:spTgt spid="19170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191745"/>
                                        </p:tgtEl>
                                        <p:attrNameLst>
                                          <p:attrName>style.visibility</p:attrName>
                                        </p:attrNameLst>
                                      </p:cBhvr>
                                      <p:to>
                                        <p:strVal val="visible"/>
                                      </p:to>
                                    </p:set>
                                    <p:animEffect transition="in" filter="fade">
                                      <p:cBhvr>
                                        <p:cTn id="17" dur="1000"/>
                                        <p:tgtEl>
                                          <p:spTgt spid="1917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1490" grpId="0"/>
    </p:bldLst>
  </p:timing>
</p:sld>
</file>

<file path=ppt/slides/slide2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aphicFrame>
        <p:nvGraphicFramePr>
          <p:cNvPr id="59403" name="Object 11"/>
          <p:cNvGraphicFramePr>
            <a:graphicFrameLocks noChangeAspect="1"/>
          </p:cNvGraphicFramePr>
          <p:nvPr/>
        </p:nvGraphicFramePr>
        <p:xfrm>
          <a:off x="250825" y="1196975"/>
          <a:ext cx="3600450" cy="1890713"/>
        </p:xfrm>
        <a:graphic>
          <a:graphicData uri="http://schemas.openxmlformats.org/presentationml/2006/ole">
            <mc:AlternateContent xmlns:mc="http://schemas.openxmlformats.org/markup-compatibility/2006">
              <mc:Choice xmlns:v="urn:schemas-microsoft-com:vml" Requires="v">
                <p:oleObj spid="_x0000_s59418" name="公式" r:id="rId4" imgW="1447560" imgH="914400" progId="Equation.3">
                  <p:embed/>
                </p:oleObj>
              </mc:Choice>
              <mc:Fallback>
                <p:oleObj name="公式" r:id="rId4" imgW="1447560" imgH="914400" progId="Equation.3">
                  <p:embed/>
                  <p:pic>
                    <p:nvPicPr>
                      <p:cNvPr id="0" name="Object 1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0825" y="1196975"/>
                        <a:ext cx="3600450" cy="1890713"/>
                      </a:xfrm>
                      <a:prstGeom prst="rect">
                        <a:avLst/>
                      </a:prstGeom>
                      <a:solidFill>
                        <a:srgbClr val="FFFFFF"/>
                      </a:solidFill>
                      <a:ln w="57150" cmpd="thickThin">
                        <a:solidFill>
                          <a:srgbClr val="FF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9404" name="Object 12"/>
          <p:cNvGraphicFramePr>
            <a:graphicFrameLocks noChangeAspect="1"/>
          </p:cNvGraphicFramePr>
          <p:nvPr/>
        </p:nvGraphicFramePr>
        <p:xfrm>
          <a:off x="250825" y="3429000"/>
          <a:ext cx="3744913" cy="1327150"/>
        </p:xfrm>
        <a:graphic>
          <a:graphicData uri="http://schemas.openxmlformats.org/presentationml/2006/ole">
            <mc:AlternateContent xmlns:mc="http://schemas.openxmlformats.org/markup-compatibility/2006">
              <mc:Choice xmlns:v="urn:schemas-microsoft-com:vml" Requires="v">
                <p:oleObj spid="_x0000_s59419" name="公式" r:id="rId6" imgW="1676160" imgH="698400" progId="Equation.3">
                  <p:embed/>
                </p:oleObj>
              </mc:Choice>
              <mc:Fallback>
                <p:oleObj name="公式" r:id="rId6" imgW="1676160" imgH="698400" progId="Equation.3">
                  <p:embed/>
                  <p:pic>
                    <p:nvPicPr>
                      <p:cNvPr id="0" name="Object 1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0825" y="3429000"/>
                        <a:ext cx="3744913" cy="1327150"/>
                      </a:xfrm>
                      <a:prstGeom prst="rect">
                        <a:avLst/>
                      </a:prstGeom>
                      <a:solidFill>
                        <a:srgbClr val="FFFFFF"/>
                      </a:solidFill>
                      <a:ln w="57150" cmpd="thickThin">
                        <a:solidFill>
                          <a:srgbClr val="FF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9405" name="Object 13"/>
          <p:cNvGraphicFramePr>
            <a:graphicFrameLocks noChangeAspect="1"/>
          </p:cNvGraphicFramePr>
          <p:nvPr/>
        </p:nvGraphicFramePr>
        <p:xfrm>
          <a:off x="250825" y="5084763"/>
          <a:ext cx="6624638" cy="1477962"/>
        </p:xfrm>
        <a:graphic>
          <a:graphicData uri="http://schemas.openxmlformats.org/presentationml/2006/ole">
            <mc:AlternateContent xmlns:mc="http://schemas.openxmlformats.org/markup-compatibility/2006">
              <mc:Choice xmlns:v="urn:schemas-microsoft-com:vml" Requires="v">
                <p:oleObj spid="_x0000_s59420" name="公式" r:id="rId8" imgW="3060360" imgH="698400" progId="Equation.3">
                  <p:embed/>
                </p:oleObj>
              </mc:Choice>
              <mc:Fallback>
                <p:oleObj name="公式" r:id="rId8" imgW="3060360" imgH="698400" progId="Equation.3">
                  <p:embed/>
                  <p:pic>
                    <p:nvPicPr>
                      <p:cNvPr id="0" name="Object 1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50825" y="5084763"/>
                        <a:ext cx="6624638" cy="1477962"/>
                      </a:xfrm>
                      <a:prstGeom prst="rect">
                        <a:avLst/>
                      </a:prstGeom>
                      <a:solidFill>
                        <a:srgbClr val="FFFFFF"/>
                      </a:solidFill>
                      <a:ln w="57150" cmpd="thickThin">
                        <a:solidFill>
                          <a:srgbClr val="FF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9407" name="Rectangle 15"/>
          <p:cNvSpPr>
            <a:spLocks noGrp="1" noChangeArrowheads="1"/>
          </p:cNvSpPr>
          <p:nvPr>
            <p:ph type="title"/>
          </p:nvPr>
        </p:nvSpPr>
        <p:spPr>
          <a:xfrm>
            <a:off x="323850" y="620713"/>
            <a:ext cx="1584325" cy="431800"/>
          </a:xfrm>
        </p:spPr>
        <p:txBody>
          <a:bodyPr/>
          <a:lstStyle/>
          <a:p>
            <a:pPr algn="l"/>
            <a:r>
              <a:rPr lang="zh-CN" altLang="en-US" sz="2800" b="1" u="sng">
                <a:solidFill>
                  <a:srgbClr val="FFFFFF"/>
                </a:solidFill>
                <a:ea typeface="楷体_GB2312" pitchFamily="49" charset="-122"/>
              </a:rPr>
              <a:t>说明：</a:t>
            </a:r>
            <a:endParaRPr lang="zh-CN" altLang="en-US" sz="2800" b="1" u="sng">
              <a:solidFill>
                <a:srgbClr val="FFFFFF"/>
              </a:solidFill>
              <a:effectLst>
                <a:outerShdw blurRad="38100" dist="38100" dir="2700000" algn="tl">
                  <a:srgbClr val="000000"/>
                </a:outerShdw>
              </a:effectLst>
              <a:ea typeface="楷体_GB2312" pitchFamily="49" charset="-122"/>
            </a:endParaRPr>
          </a:p>
        </p:txBody>
      </p:sp>
      <p:graphicFrame>
        <p:nvGraphicFramePr>
          <p:cNvPr id="59408" name="Object 16"/>
          <p:cNvGraphicFramePr>
            <a:graphicFrameLocks noChangeAspect="1"/>
          </p:cNvGraphicFramePr>
          <p:nvPr/>
        </p:nvGraphicFramePr>
        <p:xfrm>
          <a:off x="4246563" y="260350"/>
          <a:ext cx="4897437" cy="4148138"/>
        </p:xfrm>
        <a:graphic>
          <a:graphicData uri="http://schemas.openxmlformats.org/presentationml/2006/ole">
            <mc:AlternateContent xmlns:mc="http://schemas.openxmlformats.org/markup-compatibility/2006">
              <mc:Choice xmlns:v="urn:schemas-microsoft-com:vml" Requires="v">
                <p:oleObj spid="_x0000_s59421" name="Visio" r:id="rId10" imgW="3279038" imgH="2777947" progId="Visio.Drawing.11">
                  <p:embed/>
                </p:oleObj>
              </mc:Choice>
              <mc:Fallback>
                <p:oleObj name="Visio" r:id="rId10" imgW="3279038" imgH="2777947" progId="Visio.Drawing.11">
                  <p:embed/>
                  <p:pic>
                    <p:nvPicPr>
                      <p:cNvPr id="0" name="Object 16"/>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246563" y="260350"/>
                        <a:ext cx="4897437" cy="4148138"/>
                      </a:xfrm>
                      <a:prstGeom prst="rect">
                        <a:avLst/>
                      </a:prstGeom>
                      <a:solidFill>
                        <a:srgbClr val="FFFFFF"/>
                      </a:solidFill>
                      <a:ln w="57150" cmpd="thickThin">
                        <a:solidFill>
                          <a:srgbClr val="FF0000"/>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9409" name="Text Box 17"/>
          <p:cNvSpPr txBox="1">
            <a:spLocks noChangeArrowheads="1"/>
          </p:cNvSpPr>
          <p:nvPr/>
        </p:nvSpPr>
        <p:spPr bwMode="auto">
          <a:xfrm>
            <a:off x="0" y="0"/>
            <a:ext cx="3581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3200" u="sng">
                <a:solidFill>
                  <a:schemeClr val="tx1"/>
                </a:solidFill>
                <a:effectLst>
                  <a:outerShdw blurRad="38100" dist="38100" dir="2700000" algn="tl">
                    <a:srgbClr val="FFFFFF"/>
                  </a:outerShdw>
                </a:effectLst>
              </a:rPr>
              <a:t>4.3.1 </a:t>
            </a:r>
            <a:r>
              <a:rPr lang="zh-CN" altLang="en-US" sz="3200" u="sng">
                <a:solidFill>
                  <a:schemeClr val="tx1"/>
                </a:solidFill>
                <a:effectLst>
                  <a:outerShdw blurRad="38100" dist="38100" dir="2700000" algn="tl">
                    <a:srgbClr val="FFFFFF"/>
                  </a:outerShdw>
                </a:effectLst>
              </a:rPr>
              <a:t>编码器</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272" fill="hold" grpId="0" nodeType="clickEffect">
                                  <p:stCondLst>
                                    <p:cond delay="0"/>
                                  </p:stCondLst>
                                  <p:childTnLst>
                                    <p:set>
                                      <p:cBhvr>
                                        <p:cTn id="6" dur="1" fill="hold">
                                          <p:stCondLst>
                                            <p:cond delay="0"/>
                                          </p:stCondLst>
                                        </p:cTn>
                                        <p:tgtEl>
                                          <p:spTgt spid="59407"/>
                                        </p:tgtEl>
                                        <p:attrNameLst>
                                          <p:attrName>style.visibility</p:attrName>
                                        </p:attrNameLst>
                                      </p:cBhvr>
                                      <p:to>
                                        <p:strVal val="visible"/>
                                      </p:to>
                                    </p:set>
                                    <p:anim calcmode="lin" valueType="num">
                                      <p:cBhvr>
                                        <p:cTn id="7" dur="1000" fill="hold"/>
                                        <p:tgtEl>
                                          <p:spTgt spid="59407"/>
                                        </p:tgtEl>
                                        <p:attrNameLst>
                                          <p:attrName>ppt_w</p:attrName>
                                        </p:attrNameLst>
                                      </p:cBhvr>
                                      <p:tavLst>
                                        <p:tav tm="0">
                                          <p:val>
                                            <p:strVal val="2/3*#ppt_w"/>
                                          </p:val>
                                        </p:tav>
                                        <p:tav tm="100000">
                                          <p:val>
                                            <p:strVal val="#ppt_w"/>
                                          </p:val>
                                        </p:tav>
                                      </p:tavLst>
                                    </p:anim>
                                    <p:anim calcmode="lin" valueType="num">
                                      <p:cBhvr>
                                        <p:cTn id="8" dur="1000" fill="hold"/>
                                        <p:tgtEl>
                                          <p:spTgt spid="59407"/>
                                        </p:tgtEl>
                                        <p:attrNameLst>
                                          <p:attrName>ppt_h</p:attrName>
                                        </p:attrNameLst>
                                      </p:cBhvr>
                                      <p:tavLst>
                                        <p:tav tm="0">
                                          <p:val>
                                            <p:strVal val="2/3*#ppt_h"/>
                                          </p:val>
                                        </p:tav>
                                        <p:tav tm="100000">
                                          <p:val>
                                            <p:strVal val="#ppt_h"/>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9" presetClass="entr" presetSubtype="0" fill="hold" nodeType="clickEffect">
                                  <p:stCondLst>
                                    <p:cond delay="0"/>
                                  </p:stCondLst>
                                  <p:childTnLst>
                                    <p:set>
                                      <p:cBhvr>
                                        <p:cTn id="12" dur="1" fill="hold">
                                          <p:stCondLst>
                                            <p:cond delay="0"/>
                                          </p:stCondLst>
                                        </p:cTn>
                                        <p:tgtEl>
                                          <p:spTgt spid="59408"/>
                                        </p:tgtEl>
                                        <p:attrNameLst>
                                          <p:attrName>style.visibility</p:attrName>
                                        </p:attrNameLst>
                                      </p:cBhvr>
                                      <p:to>
                                        <p:strVal val="visible"/>
                                      </p:to>
                                    </p:set>
                                    <p:animEffect transition="in" filter="dissolve">
                                      <p:cBhvr>
                                        <p:cTn id="13" dur="1000"/>
                                        <p:tgtEl>
                                          <p:spTgt spid="59408"/>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10" presetClass="entr" presetSubtype="0" fill="hold" nodeType="clickEffect">
                                  <p:stCondLst>
                                    <p:cond delay="0"/>
                                  </p:stCondLst>
                                  <p:childTnLst>
                                    <p:set>
                                      <p:cBhvr>
                                        <p:cTn id="17" dur="1" fill="hold">
                                          <p:stCondLst>
                                            <p:cond delay="0"/>
                                          </p:stCondLst>
                                        </p:cTn>
                                        <p:tgtEl>
                                          <p:spTgt spid="59403"/>
                                        </p:tgtEl>
                                        <p:attrNameLst>
                                          <p:attrName>style.visibility</p:attrName>
                                        </p:attrNameLst>
                                      </p:cBhvr>
                                      <p:to>
                                        <p:strVal val="visible"/>
                                      </p:to>
                                    </p:set>
                                    <p:animEffect transition="in" filter="fade">
                                      <p:cBhvr>
                                        <p:cTn id="18" dur="1000"/>
                                        <p:tgtEl>
                                          <p:spTgt spid="59403"/>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10" presetClass="entr" presetSubtype="0" fill="hold" nodeType="clickEffect">
                                  <p:stCondLst>
                                    <p:cond delay="0"/>
                                  </p:stCondLst>
                                  <p:childTnLst>
                                    <p:set>
                                      <p:cBhvr>
                                        <p:cTn id="22" dur="1" fill="hold">
                                          <p:stCondLst>
                                            <p:cond delay="0"/>
                                          </p:stCondLst>
                                        </p:cTn>
                                        <p:tgtEl>
                                          <p:spTgt spid="59404"/>
                                        </p:tgtEl>
                                        <p:attrNameLst>
                                          <p:attrName>style.visibility</p:attrName>
                                        </p:attrNameLst>
                                      </p:cBhvr>
                                      <p:to>
                                        <p:strVal val="visible"/>
                                      </p:to>
                                    </p:set>
                                    <p:animEffect transition="in" filter="fade">
                                      <p:cBhvr>
                                        <p:cTn id="23" dur="1000"/>
                                        <p:tgtEl>
                                          <p:spTgt spid="59404"/>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10" presetClass="entr" presetSubtype="0" fill="hold" nodeType="clickEffect">
                                  <p:stCondLst>
                                    <p:cond delay="0"/>
                                  </p:stCondLst>
                                  <p:childTnLst>
                                    <p:set>
                                      <p:cBhvr>
                                        <p:cTn id="27" dur="1" fill="hold">
                                          <p:stCondLst>
                                            <p:cond delay="0"/>
                                          </p:stCondLst>
                                        </p:cTn>
                                        <p:tgtEl>
                                          <p:spTgt spid="59405"/>
                                        </p:tgtEl>
                                        <p:attrNameLst>
                                          <p:attrName>style.visibility</p:attrName>
                                        </p:attrNameLst>
                                      </p:cBhvr>
                                      <p:to>
                                        <p:strVal val="visible"/>
                                      </p:to>
                                    </p:set>
                                    <p:animEffect transition="in" filter="fade">
                                      <p:cBhvr>
                                        <p:cTn id="28" dur="1000"/>
                                        <p:tgtEl>
                                          <p:spTgt spid="594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407"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8376" name="Object 8"/>
          <p:cNvGraphicFramePr>
            <a:graphicFrameLocks noChangeAspect="1"/>
          </p:cNvGraphicFramePr>
          <p:nvPr/>
        </p:nvGraphicFramePr>
        <p:xfrm>
          <a:off x="250825" y="692150"/>
          <a:ext cx="3768725" cy="3960813"/>
        </p:xfrm>
        <a:graphic>
          <a:graphicData uri="http://schemas.openxmlformats.org/presentationml/2006/ole">
            <mc:AlternateContent xmlns:mc="http://schemas.openxmlformats.org/markup-compatibility/2006">
              <mc:Choice xmlns:v="urn:schemas-microsoft-com:vml" Requires="v">
                <p:oleObj spid="_x0000_s58403" name="公式" r:id="rId4" imgW="1790640" imgH="1879560" progId="Equation.3">
                  <p:embed/>
                </p:oleObj>
              </mc:Choice>
              <mc:Fallback>
                <p:oleObj name="公式" r:id="rId4" imgW="1790640" imgH="1879560" progId="Equation.3">
                  <p:embed/>
                  <p:pic>
                    <p:nvPicPr>
                      <p:cNvPr id="0" name="Object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0825" y="692150"/>
                        <a:ext cx="3768725" cy="3960813"/>
                      </a:xfrm>
                      <a:prstGeom prst="rect">
                        <a:avLst/>
                      </a:prstGeom>
                      <a:solidFill>
                        <a:srgbClr val="FFFFFF"/>
                      </a:solidFill>
                      <a:ln w="57150" cmpd="thickThin">
                        <a:solidFill>
                          <a:srgbClr val="FF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8394" name="Object 26"/>
          <p:cNvGraphicFramePr>
            <a:graphicFrameLocks noChangeAspect="1"/>
          </p:cNvGraphicFramePr>
          <p:nvPr/>
        </p:nvGraphicFramePr>
        <p:xfrm>
          <a:off x="4246563" y="188913"/>
          <a:ext cx="4897437" cy="4148137"/>
        </p:xfrm>
        <a:graphic>
          <a:graphicData uri="http://schemas.openxmlformats.org/presentationml/2006/ole">
            <mc:AlternateContent xmlns:mc="http://schemas.openxmlformats.org/markup-compatibility/2006">
              <mc:Choice xmlns:v="urn:schemas-microsoft-com:vml" Requires="v">
                <p:oleObj spid="_x0000_s58404" name="Visio" r:id="rId6" imgW="3279038" imgH="2777947" progId="Visio.Drawing.11">
                  <p:embed/>
                </p:oleObj>
              </mc:Choice>
              <mc:Fallback>
                <p:oleObj name="Visio" r:id="rId6" imgW="3279038" imgH="2777947" progId="Visio.Drawing.11">
                  <p:embed/>
                  <p:pic>
                    <p:nvPicPr>
                      <p:cNvPr id="0" name="Object 2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246563" y="188913"/>
                        <a:ext cx="4897437" cy="4148137"/>
                      </a:xfrm>
                      <a:prstGeom prst="rect">
                        <a:avLst/>
                      </a:prstGeom>
                      <a:solidFill>
                        <a:srgbClr val="FFFFFF"/>
                      </a:solidFill>
                      <a:ln w="57150" cmpd="thickThin">
                        <a:solidFill>
                          <a:srgbClr val="FF0000"/>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8395" name="Text Box 27"/>
          <p:cNvSpPr txBox="1">
            <a:spLocks noChangeArrowheads="1"/>
          </p:cNvSpPr>
          <p:nvPr/>
        </p:nvSpPr>
        <p:spPr bwMode="auto">
          <a:xfrm>
            <a:off x="179388" y="0"/>
            <a:ext cx="3581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3200" u="sng">
                <a:solidFill>
                  <a:schemeClr val="tx1"/>
                </a:solidFill>
                <a:effectLst>
                  <a:outerShdw blurRad="38100" dist="38100" dir="2700000" algn="tl">
                    <a:srgbClr val="FFFFFF"/>
                  </a:outerShdw>
                </a:effectLst>
              </a:rPr>
              <a:t>4.3.1 </a:t>
            </a:r>
            <a:r>
              <a:rPr lang="zh-CN" altLang="en-US" sz="3200" u="sng">
                <a:solidFill>
                  <a:schemeClr val="tx1"/>
                </a:solidFill>
                <a:effectLst>
                  <a:outerShdw blurRad="38100" dist="38100" dir="2700000" algn="tl">
                    <a:srgbClr val="FFFFFF"/>
                  </a:outerShdw>
                </a:effectLst>
              </a:rPr>
              <a:t>编码器</a:t>
            </a:r>
          </a:p>
        </p:txBody>
      </p:sp>
      <p:graphicFrame>
        <p:nvGraphicFramePr>
          <p:cNvPr id="58396" name="Object 28"/>
          <p:cNvGraphicFramePr>
            <a:graphicFrameLocks noChangeAspect="1"/>
          </p:cNvGraphicFramePr>
          <p:nvPr/>
        </p:nvGraphicFramePr>
        <p:xfrm>
          <a:off x="250825" y="4868863"/>
          <a:ext cx="6769100" cy="1147762"/>
        </p:xfrm>
        <a:graphic>
          <a:graphicData uri="http://schemas.openxmlformats.org/presentationml/2006/ole">
            <mc:AlternateContent xmlns:mc="http://schemas.openxmlformats.org/markup-compatibility/2006">
              <mc:Choice xmlns:v="urn:schemas-microsoft-com:vml" Requires="v">
                <p:oleObj spid="_x0000_s58405" name="公式" r:id="rId8" imgW="2844720" imgH="482400" progId="Equation.3">
                  <p:embed/>
                </p:oleObj>
              </mc:Choice>
              <mc:Fallback>
                <p:oleObj name="公式" r:id="rId8" imgW="2844720" imgH="482400" progId="Equation.3">
                  <p:embed/>
                  <p:pic>
                    <p:nvPicPr>
                      <p:cNvPr id="0" name="Object 2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50825" y="4868863"/>
                        <a:ext cx="6769100" cy="1147762"/>
                      </a:xfrm>
                      <a:prstGeom prst="rect">
                        <a:avLst/>
                      </a:prstGeom>
                      <a:solidFill>
                        <a:srgbClr val="FFFFFF"/>
                      </a:solidFill>
                      <a:ln w="57150" cmpd="thickThin">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58394"/>
                                        </p:tgtEl>
                                        <p:attrNameLst>
                                          <p:attrName>style.visibility</p:attrName>
                                        </p:attrNameLst>
                                      </p:cBhvr>
                                      <p:to>
                                        <p:strVal val="visible"/>
                                      </p:to>
                                    </p:set>
                                    <p:animEffect transition="in" filter="dissolve">
                                      <p:cBhvr>
                                        <p:cTn id="7" dur="1000"/>
                                        <p:tgtEl>
                                          <p:spTgt spid="5839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58376"/>
                                        </p:tgtEl>
                                        <p:attrNameLst>
                                          <p:attrName>style.visibility</p:attrName>
                                        </p:attrNameLst>
                                      </p:cBhvr>
                                      <p:to>
                                        <p:strVal val="visible"/>
                                      </p:to>
                                    </p:set>
                                    <p:animEffect transition="in" filter="fade">
                                      <p:cBhvr>
                                        <p:cTn id="12" dur="1000"/>
                                        <p:tgtEl>
                                          <p:spTgt spid="5837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58396"/>
                                        </p:tgtEl>
                                        <p:attrNameLst>
                                          <p:attrName>style.visibility</p:attrName>
                                        </p:attrNameLst>
                                      </p:cBhvr>
                                      <p:to>
                                        <p:strVal val="visible"/>
                                      </p:to>
                                    </p:set>
                                    <p:animEffect transition="in" filter="fade">
                                      <p:cBhvr>
                                        <p:cTn id="17" dur="1000"/>
                                        <p:tgtEl>
                                          <p:spTgt spid="583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179388" y="0"/>
            <a:ext cx="1981200" cy="533400"/>
          </a:xfrm>
        </p:spPr>
        <p:txBody>
          <a:bodyPr/>
          <a:lstStyle/>
          <a:p>
            <a:pPr algn="l"/>
            <a:r>
              <a:rPr lang="en-US" altLang="zh-CN" sz="3200" b="1" u="sng">
                <a:effectLst>
                  <a:outerShdw blurRad="38100" dist="38100" dir="2700000" algn="tl">
                    <a:srgbClr val="FFFFFF"/>
                  </a:outerShdw>
                </a:effectLst>
                <a:ea typeface="楷体_GB2312" pitchFamily="49" charset="-122"/>
              </a:rPr>
              <a:t>4.1 </a:t>
            </a:r>
            <a:r>
              <a:rPr lang="zh-CN" altLang="en-US" sz="3200" b="1" u="sng">
                <a:effectLst>
                  <a:outerShdw blurRad="38100" dist="38100" dir="2700000" algn="tl">
                    <a:srgbClr val="FFFFFF"/>
                  </a:outerShdw>
                </a:effectLst>
                <a:ea typeface="楷体_GB2312" pitchFamily="49" charset="-122"/>
              </a:rPr>
              <a:t>概述</a:t>
            </a:r>
            <a:r>
              <a:rPr lang="zh-CN" altLang="en-US" sz="3200" u="sng">
                <a:effectLst>
                  <a:outerShdw blurRad="38100" dist="38100" dir="2700000" algn="tl">
                    <a:srgbClr val="FFFFFF"/>
                  </a:outerShdw>
                </a:effectLst>
                <a:ea typeface="楷体_GB2312" pitchFamily="49" charset="-122"/>
              </a:rPr>
              <a:t> </a:t>
            </a:r>
          </a:p>
        </p:txBody>
      </p:sp>
      <p:sp>
        <p:nvSpPr>
          <p:cNvPr id="6149" name="Text Box 5"/>
          <p:cNvSpPr txBox="1">
            <a:spLocks noChangeArrowheads="1"/>
          </p:cNvSpPr>
          <p:nvPr/>
        </p:nvSpPr>
        <p:spPr bwMode="auto">
          <a:xfrm>
            <a:off x="179388" y="476250"/>
            <a:ext cx="44196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u="sng">
                <a:latin typeface="楷体_GB2312" pitchFamily="49" charset="-122"/>
              </a:rPr>
              <a:t>1.</a:t>
            </a:r>
            <a:r>
              <a:rPr lang="zh-CN" altLang="en-US" u="sng">
                <a:latin typeface="楷体_GB2312" pitchFamily="49" charset="-122"/>
              </a:rPr>
              <a:t>组合逻辑电路的特点</a:t>
            </a:r>
          </a:p>
        </p:txBody>
      </p:sp>
      <p:sp>
        <p:nvSpPr>
          <p:cNvPr id="6150" name="Text Box 6"/>
          <p:cNvSpPr txBox="1">
            <a:spLocks noChangeArrowheads="1"/>
          </p:cNvSpPr>
          <p:nvPr/>
        </p:nvSpPr>
        <p:spPr bwMode="auto">
          <a:xfrm>
            <a:off x="179388" y="908050"/>
            <a:ext cx="8591550"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a:latin typeface="楷体_GB2312" pitchFamily="49" charset="-122"/>
              </a:rPr>
              <a:t>    </a:t>
            </a:r>
            <a:r>
              <a:rPr lang="zh-CN" altLang="en-US">
                <a:latin typeface="楷体_GB2312" pitchFamily="49" charset="-122"/>
              </a:rPr>
              <a:t>任意时刻的输出仅仅取决于该时的输入，与电路原来的状态无关。</a:t>
            </a:r>
          </a:p>
        </p:txBody>
      </p:sp>
      <p:sp>
        <p:nvSpPr>
          <p:cNvPr id="6151" name="Text Box 7"/>
          <p:cNvSpPr txBox="1">
            <a:spLocks noChangeArrowheads="1"/>
          </p:cNvSpPr>
          <p:nvPr/>
        </p:nvSpPr>
        <p:spPr bwMode="auto">
          <a:xfrm>
            <a:off x="179388" y="1773238"/>
            <a:ext cx="44196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a:t>例如对于图</a:t>
            </a:r>
            <a:r>
              <a:rPr lang="en-US" altLang="zh-CN"/>
              <a:t>4.1.1</a:t>
            </a:r>
            <a:r>
              <a:rPr lang="zh-CN" altLang="en-US"/>
              <a:t>所示电路</a:t>
            </a:r>
          </a:p>
        </p:txBody>
      </p:sp>
      <p:graphicFrame>
        <p:nvGraphicFramePr>
          <p:cNvPr id="6152" name="Object 8"/>
          <p:cNvGraphicFramePr>
            <a:graphicFrameLocks noChangeAspect="1"/>
          </p:cNvGraphicFramePr>
          <p:nvPr/>
        </p:nvGraphicFramePr>
        <p:xfrm>
          <a:off x="395288" y="2349500"/>
          <a:ext cx="4027487" cy="2413000"/>
        </p:xfrm>
        <a:graphic>
          <a:graphicData uri="http://schemas.openxmlformats.org/presentationml/2006/ole">
            <mc:AlternateContent xmlns:mc="http://schemas.openxmlformats.org/markup-compatibility/2006">
              <mc:Choice xmlns:v="urn:schemas-microsoft-com:vml" Requires="v">
                <p:oleObj spid="_x0000_s6165" name="Visio" r:id="rId4" imgW="2403348" imgH="1400251" progId="Visio.Drawing.11">
                  <p:embed/>
                </p:oleObj>
              </mc:Choice>
              <mc:Fallback>
                <p:oleObj name="Visio" r:id="rId4" imgW="2403348" imgH="1400251" progId="Visio.Drawing.11">
                  <p:embed/>
                  <p:pic>
                    <p:nvPicPr>
                      <p:cNvPr id="0" name="Object 8"/>
                      <p:cNvPicPr>
                        <a:picLocks noChangeAspect="1" noChangeArrowheads="1"/>
                      </p:cNvPicPr>
                      <p:nvPr/>
                    </p:nvPicPr>
                    <p:blipFill>
                      <a:blip r:embed="rId5">
                        <a:extLst>
                          <a:ext uri="{28A0092B-C50C-407E-A947-70E740481C1C}">
                            <a14:useLocalDpi xmlns:a14="http://schemas.microsoft.com/office/drawing/2010/main" val="0"/>
                          </a:ext>
                        </a:extLst>
                      </a:blip>
                      <a:srcRect t="11769" r="14204"/>
                      <a:stretch>
                        <a:fillRect/>
                      </a:stretch>
                    </p:blipFill>
                    <p:spPr bwMode="auto">
                      <a:xfrm>
                        <a:off x="395288" y="2349500"/>
                        <a:ext cx="4027487" cy="2413000"/>
                      </a:xfrm>
                      <a:prstGeom prst="rect">
                        <a:avLst/>
                      </a:prstGeom>
                      <a:solidFill>
                        <a:srgbClr val="FFFFFF"/>
                      </a:solidFill>
                      <a:ln w="57150" cmpd="thickThin">
                        <a:solidFill>
                          <a:srgbClr val="FF0000"/>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153" name="Text Box 9"/>
          <p:cNvSpPr txBox="1">
            <a:spLocks noChangeArrowheads="1"/>
          </p:cNvSpPr>
          <p:nvPr/>
        </p:nvSpPr>
        <p:spPr bwMode="auto">
          <a:xfrm>
            <a:off x="323850" y="4797425"/>
            <a:ext cx="35814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a:t>其输出端的逻辑式为</a:t>
            </a:r>
          </a:p>
        </p:txBody>
      </p:sp>
      <p:graphicFrame>
        <p:nvGraphicFramePr>
          <p:cNvPr id="6154" name="Object 10"/>
          <p:cNvGraphicFramePr>
            <a:graphicFrameLocks noChangeAspect="1"/>
          </p:cNvGraphicFramePr>
          <p:nvPr/>
        </p:nvGraphicFramePr>
        <p:xfrm>
          <a:off x="827088" y="5516563"/>
          <a:ext cx="2392362" cy="1152525"/>
        </p:xfrm>
        <a:graphic>
          <a:graphicData uri="http://schemas.openxmlformats.org/presentationml/2006/ole">
            <mc:AlternateContent xmlns:mc="http://schemas.openxmlformats.org/markup-compatibility/2006">
              <mc:Choice xmlns:v="urn:schemas-microsoft-com:vml" Requires="v">
                <p:oleObj spid="_x0000_s6166" name="公式" r:id="rId6" imgW="1002960" imgH="482400" progId="Equation.3">
                  <p:embed/>
                </p:oleObj>
              </mc:Choice>
              <mc:Fallback>
                <p:oleObj name="公式" r:id="rId6" imgW="1002960" imgH="482400" progId="Equation.3">
                  <p:embed/>
                  <p:pic>
                    <p:nvPicPr>
                      <p:cNvPr id="0" name="Object 1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27088" y="5516563"/>
                        <a:ext cx="2392362" cy="1152525"/>
                      </a:xfrm>
                      <a:prstGeom prst="rect">
                        <a:avLst/>
                      </a:prstGeom>
                      <a:solidFill>
                        <a:srgbClr val="FFFFFF"/>
                      </a:solidFill>
                      <a:ln w="57150" cmpd="thickThin">
                        <a:solidFill>
                          <a:srgbClr val="FF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155" name="Text Box 11"/>
          <p:cNvSpPr txBox="1">
            <a:spLocks noChangeArrowheads="1"/>
          </p:cNvSpPr>
          <p:nvPr/>
        </p:nvSpPr>
        <p:spPr bwMode="auto">
          <a:xfrm>
            <a:off x="3708400" y="5516563"/>
            <a:ext cx="3024188"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a:t>输出和输入的真值表如表</a:t>
            </a:r>
            <a:r>
              <a:rPr lang="en-US" altLang="zh-CN"/>
              <a:t>4.1</a:t>
            </a:r>
            <a:r>
              <a:rPr lang="zh-CN" altLang="en-US"/>
              <a:t>所示</a:t>
            </a:r>
          </a:p>
        </p:txBody>
      </p:sp>
      <p:graphicFrame>
        <p:nvGraphicFramePr>
          <p:cNvPr id="6156" name="Object 12"/>
          <p:cNvGraphicFramePr>
            <a:graphicFrameLocks noChangeAspect="1"/>
          </p:cNvGraphicFramePr>
          <p:nvPr/>
        </p:nvGraphicFramePr>
        <p:xfrm>
          <a:off x="4787900" y="2349500"/>
          <a:ext cx="2060575" cy="2519363"/>
        </p:xfrm>
        <a:graphic>
          <a:graphicData uri="http://schemas.openxmlformats.org/presentationml/2006/ole">
            <mc:AlternateContent xmlns:mc="http://schemas.openxmlformats.org/markup-compatibility/2006">
              <mc:Choice xmlns:v="urn:schemas-microsoft-com:vml" Requires="v">
                <p:oleObj spid="_x0000_s6167" name="Visio" r:id="rId8" imgW="739750" imgH="1327709" progId="Visio.Drawing.11">
                  <p:embed/>
                </p:oleObj>
              </mc:Choice>
              <mc:Fallback>
                <p:oleObj name="Visio" r:id="rId8" imgW="739750" imgH="1327709" progId="Visio.Drawing.11">
                  <p:embed/>
                  <p:pic>
                    <p:nvPicPr>
                      <p:cNvPr id="0" name="Object 12"/>
                      <p:cNvPicPr>
                        <a:picLocks noChangeAspect="1" noChangeArrowheads="1"/>
                      </p:cNvPicPr>
                      <p:nvPr/>
                    </p:nvPicPr>
                    <p:blipFill>
                      <a:blip r:embed="rId9">
                        <a:extLst>
                          <a:ext uri="{28A0092B-C50C-407E-A947-70E740481C1C}">
                            <a14:useLocalDpi xmlns:a14="http://schemas.microsoft.com/office/drawing/2010/main" val="0"/>
                          </a:ext>
                        </a:extLst>
                      </a:blip>
                      <a:srcRect t="3505" b="28351"/>
                      <a:stretch>
                        <a:fillRect/>
                      </a:stretch>
                    </p:blipFill>
                    <p:spPr bwMode="auto">
                      <a:xfrm>
                        <a:off x="4787900" y="2349500"/>
                        <a:ext cx="2060575" cy="2519363"/>
                      </a:xfrm>
                      <a:prstGeom prst="rect">
                        <a:avLst/>
                      </a:prstGeom>
                      <a:solidFill>
                        <a:srgbClr val="FFFFFF"/>
                      </a:solidFill>
                      <a:ln w="57150" cmpd="thickThin">
                        <a:solidFill>
                          <a:srgbClr val="FF0000"/>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158" name="AutoShape 14"/>
          <p:cNvSpPr>
            <a:spLocks noChangeArrowheads="1"/>
          </p:cNvSpPr>
          <p:nvPr/>
        </p:nvSpPr>
        <p:spPr bwMode="auto">
          <a:xfrm>
            <a:off x="4500563" y="0"/>
            <a:ext cx="4175125" cy="2259013"/>
          </a:xfrm>
          <a:prstGeom prst="horizontalScroll">
            <a:avLst>
              <a:gd name="adj" fmla="val 7704"/>
            </a:avLst>
          </a:prstGeom>
          <a:solidFill>
            <a:srgbClr val="FFFFCC"/>
          </a:solidFill>
          <a:ln w="952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fontAlgn="ctr">
              <a:spcBef>
                <a:spcPct val="50000"/>
              </a:spcBef>
            </a:pPr>
            <a:r>
              <a:rPr lang="en-US" altLang="zh-CN" sz="2400">
                <a:solidFill>
                  <a:schemeClr val="tx1"/>
                </a:solidFill>
              </a:rPr>
              <a:t>        </a:t>
            </a:r>
            <a:r>
              <a:rPr lang="zh-CN" altLang="en-US" sz="2400">
                <a:solidFill>
                  <a:schemeClr val="tx1"/>
                </a:solidFill>
              </a:rPr>
              <a:t>此电路为半加器，当输入端的值一定时，输出的取值也随之确定，与电路的过去状态无关，无存储单元，属于组合逻辑电路。</a:t>
            </a:r>
            <a:endParaRPr lang="zh-CN" altLang="en-US" sz="2400" b="0">
              <a:solidFill>
                <a:schemeClr val="tx1"/>
              </a:solidFill>
            </a:endParaRPr>
          </a:p>
        </p:txBody>
      </p:sp>
    </p:spTree>
  </p:cSld>
  <p:clrMapOvr>
    <a:masterClrMapping/>
  </p:clrMapOvr>
  <p:transition>
    <p:checke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6146"/>
                                        </p:tgtEl>
                                        <p:attrNameLst>
                                          <p:attrName>style.visibility</p:attrName>
                                        </p:attrNameLst>
                                      </p:cBhvr>
                                      <p:to>
                                        <p:strVal val="visible"/>
                                      </p:to>
                                    </p:set>
                                    <p:anim calcmode="lin" valueType="num">
                                      <p:cBhvr>
                                        <p:cTn id="7" dur="1000" fill="hold"/>
                                        <p:tgtEl>
                                          <p:spTgt spid="6146"/>
                                        </p:tgtEl>
                                        <p:attrNameLst>
                                          <p:attrName>ppt_w</p:attrName>
                                        </p:attrNameLst>
                                      </p:cBhvr>
                                      <p:tavLst>
                                        <p:tav tm="0">
                                          <p:val>
                                            <p:fltVal val="0"/>
                                          </p:val>
                                        </p:tav>
                                        <p:tav tm="100000">
                                          <p:val>
                                            <p:strVal val="#ppt_w"/>
                                          </p:val>
                                        </p:tav>
                                      </p:tavLst>
                                    </p:anim>
                                    <p:anim calcmode="lin" valueType="num">
                                      <p:cBhvr>
                                        <p:cTn id="8" dur="1000" fill="hold"/>
                                        <p:tgtEl>
                                          <p:spTgt spid="6146"/>
                                        </p:tgtEl>
                                        <p:attrNameLst>
                                          <p:attrName>ppt_h</p:attrName>
                                        </p:attrNameLst>
                                      </p:cBhvr>
                                      <p:tavLst>
                                        <p:tav tm="0">
                                          <p:val>
                                            <p:fltVal val="0"/>
                                          </p:val>
                                        </p:tav>
                                        <p:tav tm="100000">
                                          <p:val>
                                            <p:strVal val="#ppt_h"/>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2" presetClass="entr" presetSubtype="8" fill="hold" grpId="1" nodeType="clickEffect">
                                  <p:stCondLst>
                                    <p:cond delay="0"/>
                                  </p:stCondLst>
                                  <p:childTnLst>
                                    <p:set>
                                      <p:cBhvr>
                                        <p:cTn id="12" dur="1" fill="hold">
                                          <p:stCondLst>
                                            <p:cond delay="0"/>
                                          </p:stCondLst>
                                        </p:cTn>
                                        <p:tgtEl>
                                          <p:spTgt spid="6149"/>
                                        </p:tgtEl>
                                        <p:attrNameLst>
                                          <p:attrName>style.visibility</p:attrName>
                                        </p:attrNameLst>
                                      </p:cBhvr>
                                      <p:to>
                                        <p:strVal val="visible"/>
                                      </p:to>
                                    </p:set>
                                    <p:animEffect transition="in" filter="wipe(left)">
                                      <p:cBhvr>
                                        <p:cTn id="13" dur="1000"/>
                                        <p:tgtEl>
                                          <p:spTgt spid="6149"/>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29" presetClass="entr" presetSubtype="0" fill="hold" grpId="1" nodeType="clickEffect">
                                  <p:stCondLst>
                                    <p:cond delay="0"/>
                                  </p:stCondLst>
                                  <p:childTnLst>
                                    <p:set>
                                      <p:cBhvr>
                                        <p:cTn id="17" dur="1" fill="hold">
                                          <p:stCondLst>
                                            <p:cond delay="0"/>
                                          </p:stCondLst>
                                        </p:cTn>
                                        <p:tgtEl>
                                          <p:spTgt spid="6150"/>
                                        </p:tgtEl>
                                        <p:attrNameLst>
                                          <p:attrName>style.visibility</p:attrName>
                                        </p:attrNameLst>
                                      </p:cBhvr>
                                      <p:to>
                                        <p:strVal val="visible"/>
                                      </p:to>
                                    </p:set>
                                    <p:anim calcmode="lin" valueType="num">
                                      <p:cBhvr>
                                        <p:cTn id="18" dur="1000" fill="hold"/>
                                        <p:tgtEl>
                                          <p:spTgt spid="6150"/>
                                        </p:tgtEl>
                                        <p:attrNameLst>
                                          <p:attrName>ppt_x</p:attrName>
                                        </p:attrNameLst>
                                      </p:cBhvr>
                                      <p:tavLst>
                                        <p:tav tm="0">
                                          <p:val>
                                            <p:strVal val="#ppt_x-.2"/>
                                          </p:val>
                                        </p:tav>
                                        <p:tav tm="100000">
                                          <p:val>
                                            <p:strVal val="#ppt_x"/>
                                          </p:val>
                                        </p:tav>
                                      </p:tavLst>
                                    </p:anim>
                                    <p:anim calcmode="lin" valueType="num">
                                      <p:cBhvr>
                                        <p:cTn id="19" dur="1000" fill="hold"/>
                                        <p:tgtEl>
                                          <p:spTgt spid="6150"/>
                                        </p:tgtEl>
                                        <p:attrNameLst>
                                          <p:attrName>ppt_y</p:attrName>
                                        </p:attrNameLst>
                                      </p:cBhvr>
                                      <p:tavLst>
                                        <p:tav tm="0">
                                          <p:val>
                                            <p:strVal val="#ppt_y"/>
                                          </p:val>
                                        </p:tav>
                                        <p:tav tm="100000">
                                          <p:val>
                                            <p:strVal val="#ppt_y"/>
                                          </p:val>
                                        </p:tav>
                                      </p:tavLst>
                                    </p:anim>
                                    <p:animEffect transition="in" filter="wipe(right)" prLst="gradientSize: 0.1">
                                      <p:cBhvr>
                                        <p:cTn id="20" dur="1000"/>
                                        <p:tgtEl>
                                          <p:spTgt spid="6150"/>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4" presetClass="entr" presetSubtype="16" fill="hold" grpId="0" nodeType="clickEffect">
                                  <p:stCondLst>
                                    <p:cond delay="0"/>
                                  </p:stCondLst>
                                  <p:childTnLst>
                                    <p:set>
                                      <p:cBhvr>
                                        <p:cTn id="24" dur="1" fill="hold">
                                          <p:stCondLst>
                                            <p:cond delay="0"/>
                                          </p:stCondLst>
                                        </p:cTn>
                                        <p:tgtEl>
                                          <p:spTgt spid="6151"/>
                                        </p:tgtEl>
                                        <p:attrNameLst>
                                          <p:attrName>style.visibility</p:attrName>
                                        </p:attrNameLst>
                                      </p:cBhvr>
                                      <p:to>
                                        <p:strVal val="visible"/>
                                      </p:to>
                                    </p:set>
                                    <p:animEffect transition="in" filter="box(in)">
                                      <p:cBhvr>
                                        <p:cTn id="25" dur="1000"/>
                                        <p:tgtEl>
                                          <p:spTgt spid="6151"/>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9" presetClass="entr" presetSubtype="0" fill="hold" nodeType="clickEffect">
                                  <p:stCondLst>
                                    <p:cond delay="0"/>
                                  </p:stCondLst>
                                  <p:childTnLst>
                                    <p:set>
                                      <p:cBhvr>
                                        <p:cTn id="29" dur="1" fill="hold">
                                          <p:stCondLst>
                                            <p:cond delay="0"/>
                                          </p:stCondLst>
                                        </p:cTn>
                                        <p:tgtEl>
                                          <p:spTgt spid="6152"/>
                                        </p:tgtEl>
                                        <p:attrNameLst>
                                          <p:attrName>style.visibility</p:attrName>
                                        </p:attrNameLst>
                                      </p:cBhvr>
                                      <p:to>
                                        <p:strVal val="visible"/>
                                      </p:to>
                                    </p:set>
                                    <p:animEffect transition="in" filter="dissolve">
                                      <p:cBhvr>
                                        <p:cTn id="30" dur="1000"/>
                                        <p:tgtEl>
                                          <p:spTgt spid="6152"/>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29" presetClass="entr" presetSubtype="0" fill="hold" grpId="0" nodeType="clickEffect">
                                  <p:stCondLst>
                                    <p:cond delay="0"/>
                                  </p:stCondLst>
                                  <p:childTnLst>
                                    <p:set>
                                      <p:cBhvr>
                                        <p:cTn id="34" dur="1" fill="hold">
                                          <p:stCondLst>
                                            <p:cond delay="0"/>
                                          </p:stCondLst>
                                        </p:cTn>
                                        <p:tgtEl>
                                          <p:spTgt spid="6153"/>
                                        </p:tgtEl>
                                        <p:attrNameLst>
                                          <p:attrName>style.visibility</p:attrName>
                                        </p:attrNameLst>
                                      </p:cBhvr>
                                      <p:to>
                                        <p:strVal val="visible"/>
                                      </p:to>
                                    </p:set>
                                    <p:anim calcmode="lin" valueType="num">
                                      <p:cBhvr>
                                        <p:cTn id="35" dur="1000" fill="hold"/>
                                        <p:tgtEl>
                                          <p:spTgt spid="6153"/>
                                        </p:tgtEl>
                                        <p:attrNameLst>
                                          <p:attrName>ppt_x</p:attrName>
                                        </p:attrNameLst>
                                      </p:cBhvr>
                                      <p:tavLst>
                                        <p:tav tm="0">
                                          <p:val>
                                            <p:strVal val="#ppt_x-.2"/>
                                          </p:val>
                                        </p:tav>
                                        <p:tav tm="100000">
                                          <p:val>
                                            <p:strVal val="#ppt_x"/>
                                          </p:val>
                                        </p:tav>
                                      </p:tavLst>
                                    </p:anim>
                                    <p:anim calcmode="lin" valueType="num">
                                      <p:cBhvr>
                                        <p:cTn id="36" dur="1000" fill="hold"/>
                                        <p:tgtEl>
                                          <p:spTgt spid="6153"/>
                                        </p:tgtEl>
                                        <p:attrNameLst>
                                          <p:attrName>ppt_y</p:attrName>
                                        </p:attrNameLst>
                                      </p:cBhvr>
                                      <p:tavLst>
                                        <p:tav tm="0">
                                          <p:val>
                                            <p:strVal val="#ppt_y"/>
                                          </p:val>
                                        </p:tav>
                                        <p:tav tm="100000">
                                          <p:val>
                                            <p:strVal val="#ppt_y"/>
                                          </p:val>
                                        </p:tav>
                                      </p:tavLst>
                                    </p:anim>
                                    <p:animEffect transition="in" filter="wipe(right)" prLst="gradientSize: 0.1">
                                      <p:cBhvr>
                                        <p:cTn id="37" dur="1000"/>
                                        <p:tgtEl>
                                          <p:spTgt spid="6153"/>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10" presetClass="entr" presetSubtype="0" fill="hold" nodeType="clickEffect">
                                  <p:stCondLst>
                                    <p:cond delay="0"/>
                                  </p:stCondLst>
                                  <p:childTnLst>
                                    <p:set>
                                      <p:cBhvr>
                                        <p:cTn id="41" dur="1" fill="hold">
                                          <p:stCondLst>
                                            <p:cond delay="0"/>
                                          </p:stCondLst>
                                        </p:cTn>
                                        <p:tgtEl>
                                          <p:spTgt spid="6154"/>
                                        </p:tgtEl>
                                        <p:attrNameLst>
                                          <p:attrName>style.visibility</p:attrName>
                                        </p:attrNameLst>
                                      </p:cBhvr>
                                      <p:to>
                                        <p:strVal val="visible"/>
                                      </p:to>
                                    </p:set>
                                    <p:animEffect transition="in" filter="fade">
                                      <p:cBhvr>
                                        <p:cTn id="42" dur="1000"/>
                                        <p:tgtEl>
                                          <p:spTgt spid="6154"/>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16" presetClass="entr" presetSubtype="26" fill="hold" grpId="1" nodeType="clickEffect">
                                  <p:stCondLst>
                                    <p:cond delay="0"/>
                                  </p:stCondLst>
                                  <p:childTnLst>
                                    <p:set>
                                      <p:cBhvr>
                                        <p:cTn id="46" dur="1" fill="hold">
                                          <p:stCondLst>
                                            <p:cond delay="0"/>
                                          </p:stCondLst>
                                        </p:cTn>
                                        <p:tgtEl>
                                          <p:spTgt spid="6155"/>
                                        </p:tgtEl>
                                        <p:attrNameLst>
                                          <p:attrName>style.visibility</p:attrName>
                                        </p:attrNameLst>
                                      </p:cBhvr>
                                      <p:to>
                                        <p:strVal val="visible"/>
                                      </p:to>
                                    </p:set>
                                    <p:animEffect transition="in" filter="barn(inHorizontal)">
                                      <p:cBhvr>
                                        <p:cTn id="47" dur="1000"/>
                                        <p:tgtEl>
                                          <p:spTgt spid="6155"/>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10" presetClass="entr" presetSubtype="0" fill="hold" nodeType="clickEffect">
                                  <p:stCondLst>
                                    <p:cond delay="0"/>
                                  </p:stCondLst>
                                  <p:childTnLst>
                                    <p:set>
                                      <p:cBhvr>
                                        <p:cTn id="51" dur="1" fill="hold">
                                          <p:stCondLst>
                                            <p:cond delay="0"/>
                                          </p:stCondLst>
                                        </p:cTn>
                                        <p:tgtEl>
                                          <p:spTgt spid="6156"/>
                                        </p:tgtEl>
                                        <p:attrNameLst>
                                          <p:attrName>style.visibility</p:attrName>
                                        </p:attrNameLst>
                                      </p:cBhvr>
                                      <p:to>
                                        <p:strVal val="visible"/>
                                      </p:to>
                                    </p:set>
                                    <p:animEffect transition="in" filter="fade">
                                      <p:cBhvr>
                                        <p:cTn id="52" dur="500"/>
                                        <p:tgtEl>
                                          <p:spTgt spid="6156"/>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56" presetClass="entr" presetSubtype="0" fill="hold" grpId="0" nodeType="clickEffect">
                                  <p:stCondLst>
                                    <p:cond delay="0"/>
                                  </p:stCondLst>
                                  <p:iterate type="lt">
                                    <p:tmPct val="10000"/>
                                  </p:iterate>
                                  <p:childTnLst>
                                    <p:set>
                                      <p:cBhvr>
                                        <p:cTn id="56" dur="1" fill="hold">
                                          <p:stCondLst>
                                            <p:cond delay="0"/>
                                          </p:stCondLst>
                                        </p:cTn>
                                        <p:tgtEl>
                                          <p:spTgt spid="6158"/>
                                        </p:tgtEl>
                                        <p:attrNameLst>
                                          <p:attrName>style.visibility</p:attrName>
                                        </p:attrNameLst>
                                      </p:cBhvr>
                                      <p:to>
                                        <p:strVal val="visible"/>
                                      </p:to>
                                    </p:set>
                                    <p:anim by="(-#ppt_w*2)" calcmode="lin" valueType="num">
                                      <p:cBhvr rctx="PPT">
                                        <p:cTn id="57" dur="250" autoRev="1" fill="hold">
                                          <p:stCondLst>
                                            <p:cond delay="0"/>
                                          </p:stCondLst>
                                        </p:cTn>
                                        <p:tgtEl>
                                          <p:spTgt spid="6158"/>
                                        </p:tgtEl>
                                        <p:attrNameLst>
                                          <p:attrName>ppt_w</p:attrName>
                                        </p:attrNameLst>
                                      </p:cBhvr>
                                    </p:anim>
                                    <p:anim by="(#ppt_w*0.50)" calcmode="lin" valueType="num">
                                      <p:cBhvr>
                                        <p:cTn id="58" dur="250" decel="50000" autoRev="1" fill="hold">
                                          <p:stCondLst>
                                            <p:cond delay="0"/>
                                          </p:stCondLst>
                                        </p:cTn>
                                        <p:tgtEl>
                                          <p:spTgt spid="6158"/>
                                        </p:tgtEl>
                                        <p:attrNameLst>
                                          <p:attrName>ppt_x</p:attrName>
                                        </p:attrNameLst>
                                      </p:cBhvr>
                                    </p:anim>
                                    <p:anim from="(-#ppt_h/2)" to="(#ppt_y)" calcmode="lin" valueType="num">
                                      <p:cBhvr>
                                        <p:cTn id="59" dur="500" fill="hold">
                                          <p:stCondLst>
                                            <p:cond delay="0"/>
                                          </p:stCondLst>
                                        </p:cTn>
                                        <p:tgtEl>
                                          <p:spTgt spid="6158"/>
                                        </p:tgtEl>
                                        <p:attrNameLst>
                                          <p:attrName>ppt_y</p:attrName>
                                        </p:attrNameLst>
                                      </p:cBhvr>
                                    </p:anim>
                                    <p:animRot by="21600000">
                                      <p:cBhvr>
                                        <p:cTn id="60" dur="500" fill="hold">
                                          <p:stCondLst>
                                            <p:cond delay="0"/>
                                          </p:stCondLst>
                                        </p:cTn>
                                        <p:tgtEl>
                                          <p:spTgt spid="615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6" grpId="0" autoUpdateAnimBg="0"/>
      <p:bldP spid="6149" grpId="1"/>
      <p:bldP spid="6150" grpId="1"/>
      <p:bldP spid="6151" grpId="0" autoUpdateAnimBg="0"/>
      <p:bldP spid="6153" grpId="0" autoUpdateAnimBg="0"/>
      <p:bldP spid="6155" grpId="1"/>
      <p:bldP spid="6158"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Rectangle 2"/>
          <p:cNvSpPr>
            <a:spLocks noGrp="1" noChangeArrowheads="1"/>
          </p:cNvSpPr>
          <p:nvPr>
            <p:ph type="title"/>
          </p:nvPr>
        </p:nvSpPr>
        <p:spPr>
          <a:xfrm>
            <a:off x="179388" y="620713"/>
            <a:ext cx="8605837" cy="1873250"/>
          </a:xfrm>
        </p:spPr>
        <p:txBody>
          <a:bodyPr/>
          <a:lstStyle/>
          <a:p>
            <a:pPr algn="l"/>
            <a:r>
              <a:rPr lang="zh-CN" altLang="en-US" sz="2800" b="1">
                <a:solidFill>
                  <a:schemeClr val="accent1"/>
                </a:solidFill>
                <a:ea typeface="楷体_GB2312" pitchFamily="49" charset="-122"/>
              </a:rPr>
              <a:t>例</a:t>
            </a:r>
            <a:r>
              <a:rPr lang="en-US" altLang="zh-CN" sz="2800" b="1">
                <a:solidFill>
                  <a:schemeClr val="accent1"/>
                </a:solidFill>
                <a:ea typeface="楷体_GB2312" pitchFamily="49" charset="-122"/>
              </a:rPr>
              <a:t>3.3.1</a:t>
            </a:r>
            <a:r>
              <a:rPr lang="zh-CN" altLang="en-US" sz="2800" b="1">
                <a:solidFill>
                  <a:schemeClr val="accent1"/>
                </a:solidFill>
                <a:ea typeface="楷体_GB2312" pitchFamily="49" charset="-122"/>
              </a:rPr>
              <a:t>试用两片</a:t>
            </a:r>
            <a:r>
              <a:rPr lang="en-US" altLang="zh-CN" sz="2800" b="1">
                <a:solidFill>
                  <a:schemeClr val="accent1"/>
                </a:solidFill>
                <a:ea typeface="楷体_GB2312" pitchFamily="49" charset="-122"/>
              </a:rPr>
              <a:t>74HC148</a:t>
            </a:r>
            <a:r>
              <a:rPr lang="zh-CN" altLang="en-US" sz="2800" b="1">
                <a:solidFill>
                  <a:schemeClr val="accent1"/>
                </a:solidFill>
                <a:ea typeface="楷体_GB2312" pitchFamily="49" charset="-122"/>
              </a:rPr>
              <a:t>接成</a:t>
            </a:r>
            <a:r>
              <a:rPr lang="en-US" altLang="zh-CN" sz="2800" b="1">
                <a:solidFill>
                  <a:schemeClr val="accent1"/>
                </a:solidFill>
                <a:ea typeface="楷体_GB2312" pitchFamily="49" charset="-122"/>
              </a:rPr>
              <a:t>16</a:t>
            </a:r>
            <a:r>
              <a:rPr lang="zh-CN" altLang="en-US" sz="2800" b="1">
                <a:solidFill>
                  <a:schemeClr val="accent1"/>
                </a:solidFill>
                <a:ea typeface="楷体_GB2312" pitchFamily="49" charset="-122"/>
              </a:rPr>
              <a:t>线－</a:t>
            </a:r>
            <a:r>
              <a:rPr lang="en-US" altLang="zh-CN" sz="2800" b="1">
                <a:solidFill>
                  <a:schemeClr val="accent1"/>
                </a:solidFill>
                <a:ea typeface="楷体_GB2312" pitchFamily="49" charset="-122"/>
              </a:rPr>
              <a:t>4</a:t>
            </a:r>
            <a:r>
              <a:rPr lang="zh-CN" altLang="en-US" sz="2800" b="1">
                <a:solidFill>
                  <a:schemeClr val="accent1"/>
                </a:solidFill>
                <a:ea typeface="楷体_GB2312" pitchFamily="49" charset="-122"/>
              </a:rPr>
              <a:t>线优先编码器，将</a:t>
            </a:r>
            <a:r>
              <a:rPr lang="en-US" altLang="zh-CN" sz="2800" b="1">
                <a:solidFill>
                  <a:schemeClr val="accent1"/>
                </a:solidFill>
                <a:ea typeface="楷体_GB2312" pitchFamily="49" charset="-122"/>
              </a:rPr>
              <a:t>A</a:t>
            </a:r>
            <a:r>
              <a:rPr lang="en-US" altLang="zh-CN" sz="2800" b="1">
                <a:solidFill>
                  <a:schemeClr val="accent1"/>
                </a:solidFill>
                <a:ea typeface="楷体_GB2312" pitchFamily="49" charset="-122"/>
                <a:cs typeface="Times New Roman" pitchFamily="18" charset="0"/>
                <a:sym typeface="Symbol" pitchFamily="18" charset="2"/>
              </a:rPr>
              <a:t></a:t>
            </a:r>
            <a:r>
              <a:rPr lang="en-US" altLang="zh-CN" sz="2800" b="1" baseline="-25000">
                <a:solidFill>
                  <a:schemeClr val="accent1"/>
                </a:solidFill>
                <a:ea typeface="楷体_GB2312" pitchFamily="49" charset="-122"/>
                <a:cs typeface="Times New Roman" pitchFamily="18" charset="0"/>
                <a:sym typeface="Symbol" pitchFamily="18" charset="2"/>
              </a:rPr>
              <a:t>0</a:t>
            </a:r>
            <a:r>
              <a:rPr lang="zh-CN" altLang="en-US" sz="2800" b="1">
                <a:solidFill>
                  <a:schemeClr val="accent1"/>
                </a:solidFill>
                <a:ea typeface="楷体_GB2312" pitchFamily="49" charset="-122"/>
                <a:cs typeface="Times New Roman" pitchFamily="18" charset="0"/>
                <a:sym typeface="Symbol" pitchFamily="18" charset="2"/>
              </a:rPr>
              <a:t>～ </a:t>
            </a:r>
            <a:r>
              <a:rPr lang="en-US" altLang="zh-CN" sz="2800" b="1">
                <a:solidFill>
                  <a:schemeClr val="accent1"/>
                </a:solidFill>
                <a:ea typeface="楷体_GB2312" pitchFamily="49" charset="-122"/>
              </a:rPr>
              <a:t>A</a:t>
            </a:r>
            <a:r>
              <a:rPr lang="en-US" altLang="zh-CN" sz="2800" b="1">
                <a:solidFill>
                  <a:schemeClr val="accent1"/>
                </a:solidFill>
                <a:ea typeface="楷体_GB2312" pitchFamily="49" charset="-122"/>
                <a:sym typeface="Symbol" pitchFamily="18" charset="2"/>
              </a:rPr>
              <a:t></a:t>
            </a:r>
            <a:r>
              <a:rPr lang="en-US" altLang="zh-CN" sz="2800" b="1" baseline="-25000">
                <a:solidFill>
                  <a:schemeClr val="accent1"/>
                </a:solidFill>
                <a:ea typeface="楷体_GB2312" pitchFamily="49" charset="-122"/>
                <a:sym typeface="Symbol" pitchFamily="18" charset="2"/>
              </a:rPr>
              <a:t>15</a:t>
            </a:r>
            <a:r>
              <a:rPr lang="en-US" altLang="zh-CN" sz="2800" b="1">
                <a:solidFill>
                  <a:schemeClr val="accent1"/>
                </a:solidFill>
                <a:ea typeface="楷体_GB2312" pitchFamily="49" charset="-122"/>
                <a:sym typeface="Symbol" pitchFamily="18" charset="2"/>
              </a:rPr>
              <a:t>16</a:t>
            </a:r>
            <a:r>
              <a:rPr lang="zh-CN" altLang="en-US" sz="2800" b="1">
                <a:solidFill>
                  <a:schemeClr val="accent1"/>
                </a:solidFill>
                <a:ea typeface="楷体_GB2312" pitchFamily="49" charset="-122"/>
                <a:sym typeface="Symbol" pitchFamily="18" charset="2"/>
              </a:rPr>
              <a:t>个低电平输入信号编为</a:t>
            </a:r>
            <a:r>
              <a:rPr lang="en-US" altLang="zh-CN" sz="2800" b="1">
                <a:solidFill>
                  <a:schemeClr val="accent1"/>
                </a:solidFill>
                <a:ea typeface="楷体_GB2312" pitchFamily="49" charset="-122"/>
                <a:sym typeface="Symbol" pitchFamily="18" charset="2"/>
              </a:rPr>
              <a:t>0000</a:t>
            </a:r>
            <a:r>
              <a:rPr lang="zh-CN" altLang="en-US" sz="2800" b="1">
                <a:solidFill>
                  <a:schemeClr val="accent1"/>
                </a:solidFill>
                <a:ea typeface="楷体_GB2312" pitchFamily="49" charset="-122"/>
                <a:sym typeface="Symbol" pitchFamily="18" charset="2"/>
              </a:rPr>
              <a:t>～</a:t>
            </a:r>
            <a:r>
              <a:rPr lang="en-US" altLang="zh-CN" sz="2800" b="1">
                <a:solidFill>
                  <a:schemeClr val="accent1"/>
                </a:solidFill>
                <a:ea typeface="楷体_GB2312" pitchFamily="49" charset="-122"/>
                <a:sym typeface="Symbol" pitchFamily="18" charset="2"/>
              </a:rPr>
              <a:t>1111 16</a:t>
            </a:r>
            <a:r>
              <a:rPr lang="zh-CN" altLang="en-US" sz="2800" b="1">
                <a:solidFill>
                  <a:schemeClr val="accent1"/>
                </a:solidFill>
                <a:ea typeface="楷体_GB2312" pitchFamily="49" charset="-122"/>
                <a:sym typeface="Symbol" pitchFamily="18" charset="2"/>
              </a:rPr>
              <a:t>个</a:t>
            </a:r>
            <a:r>
              <a:rPr lang="en-US" altLang="zh-CN" sz="2800" b="1">
                <a:solidFill>
                  <a:schemeClr val="accent1"/>
                </a:solidFill>
                <a:ea typeface="楷体_GB2312" pitchFamily="49" charset="-122"/>
                <a:sym typeface="Symbol" pitchFamily="18" charset="2"/>
              </a:rPr>
              <a:t>4</a:t>
            </a:r>
            <a:r>
              <a:rPr lang="zh-CN" altLang="en-US" sz="2800" b="1">
                <a:solidFill>
                  <a:schemeClr val="accent1"/>
                </a:solidFill>
                <a:ea typeface="楷体_GB2312" pitchFamily="49" charset="-122"/>
                <a:sym typeface="Symbol" pitchFamily="18" charset="2"/>
              </a:rPr>
              <a:t>位二进制代码，其中</a:t>
            </a:r>
            <a:r>
              <a:rPr lang="en-US" altLang="zh-CN" sz="2800" b="1">
                <a:solidFill>
                  <a:schemeClr val="accent1"/>
                </a:solidFill>
                <a:ea typeface="楷体_GB2312" pitchFamily="49" charset="-122"/>
              </a:rPr>
              <a:t>A</a:t>
            </a:r>
            <a:r>
              <a:rPr lang="en-US" altLang="zh-CN" sz="2800" b="1">
                <a:solidFill>
                  <a:schemeClr val="accent1"/>
                </a:solidFill>
                <a:ea typeface="楷体_GB2312" pitchFamily="49" charset="-122"/>
                <a:sym typeface="Symbol" pitchFamily="18" charset="2"/>
              </a:rPr>
              <a:t></a:t>
            </a:r>
            <a:r>
              <a:rPr lang="en-US" altLang="zh-CN" sz="2800" b="1" baseline="-25000">
                <a:solidFill>
                  <a:schemeClr val="accent1"/>
                </a:solidFill>
                <a:ea typeface="楷体_GB2312" pitchFamily="49" charset="-122"/>
                <a:sym typeface="Symbol" pitchFamily="18" charset="2"/>
              </a:rPr>
              <a:t>15</a:t>
            </a:r>
            <a:r>
              <a:rPr lang="zh-CN" altLang="en-US" sz="2800" b="1">
                <a:solidFill>
                  <a:schemeClr val="accent1"/>
                </a:solidFill>
                <a:ea typeface="楷体_GB2312" pitchFamily="49" charset="-122"/>
                <a:sym typeface="Symbol" pitchFamily="18" charset="2"/>
              </a:rPr>
              <a:t>的优先权最高， </a:t>
            </a:r>
            <a:r>
              <a:rPr lang="en-US" altLang="zh-CN" sz="2800" b="1">
                <a:solidFill>
                  <a:schemeClr val="accent1"/>
                </a:solidFill>
                <a:ea typeface="楷体_GB2312" pitchFamily="49" charset="-122"/>
              </a:rPr>
              <a:t>A</a:t>
            </a:r>
            <a:r>
              <a:rPr lang="en-US" altLang="zh-CN" sz="2800" b="1">
                <a:solidFill>
                  <a:schemeClr val="accent1"/>
                </a:solidFill>
                <a:ea typeface="楷体_GB2312" pitchFamily="49" charset="-122"/>
                <a:sym typeface="Symbol" pitchFamily="18" charset="2"/>
              </a:rPr>
              <a:t></a:t>
            </a:r>
            <a:r>
              <a:rPr lang="en-US" altLang="zh-CN" sz="2800" b="1" baseline="-25000">
                <a:solidFill>
                  <a:schemeClr val="accent1"/>
                </a:solidFill>
                <a:ea typeface="楷体_GB2312" pitchFamily="49" charset="-122"/>
                <a:sym typeface="Symbol" pitchFamily="18" charset="2"/>
              </a:rPr>
              <a:t>0</a:t>
            </a:r>
            <a:r>
              <a:rPr lang="zh-CN" altLang="en-US" sz="2800" b="1">
                <a:solidFill>
                  <a:schemeClr val="accent1"/>
                </a:solidFill>
                <a:ea typeface="楷体_GB2312" pitchFamily="49" charset="-122"/>
                <a:sym typeface="Symbol" pitchFamily="18" charset="2"/>
              </a:rPr>
              <a:t>的优先权最低</a:t>
            </a:r>
            <a:endParaRPr lang="zh-CN" altLang="en-US" sz="2800" b="1" baseline="-25000">
              <a:solidFill>
                <a:schemeClr val="accent1"/>
              </a:solidFill>
              <a:ea typeface="楷体_GB2312" pitchFamily="49" charset="-122"/>
              <a:sym typeface="Symbol" pitchFamily="18" charset="2"/>
            </a:endParaRPr>
          </a:p>
        </p:txBody>
      </p:sp>
      <p:sp>
        <p:nvSpPr>
          <p:cNvPr id="192518" name="Text Box 6"/>
          <p:cNvSpPr txBox="1">
            <a:spLocks noChangeArrowheads="1"/>
          </p:cNvSpPr>
          <p:nvPr/>
        </p:nvSpPr>
        <p:spPr bwMode="auto">
          <a:xfrm>
            <a:off x="250825" y="2492375"/>
            <a:ext cx="8713788"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a:solidFill>
                  <a:schemeClr val="accent1"/>
                </a:solidFill>
              </a:rPr>
              <a:t>解：</a:t>
            </a:r>
            <a:r>
              <a:rPr lang="en-US" altLang="zh-CN">
                <a:solidFill>
                  <a:schemeClr val="accent1"/>
                </a:solidFill>
              </a:rPr>
              <a:t>a.</a:t>
            </a:r>
            <a:r>
              <a:rPr lang="zh-CN" altLang="en-US">
                <a:solidFill>
                  <a:schemeClr val="accent1"/>
                </a:solidFill>
              </a:rPr>
              <a:t>要求</a:t>
            </a:r>
            <a:r>
              <a:rPr lang="en-US" altLang="zh-CN">
                <a:solidFill>
                  <a:schemeClr val="accent1"/>
                </a:solidFill>
              </a:rPr>
              <a:t>16</a:t>
            </a:r>
            <a:r>
              <a:rPr lang="zh-CN" altLang="en-US">
                <a:solidFill>
                  <a:schemeClr val="accent1"/>
                </a:solidFill>
              </a:rPr>
              <a:t>个输入端，正好每个</a:t>
            </a:r>
            <a:r>
              <a:rPr lang="en-US" altLang="zh-CN">
                <a:solidFill>
                  <a:schemeClr val="accent1"/>
                </a:solidFill>
              </a:rPr>
              <a:t>74LS148</a:t>
            </a:r>
            <a:r>
              <a:rPr lang="zh-CN" altLang="en-US">
                <a:solidFill>
                  <a:schemeClr val="accent1"/>
                </a:solidFill>
              </a:rPr>
              <a:t>有</a:t>
            </a:r>
            <a:r>
              <a:rPr lang="en-US" altLang="zh-CN">
                <a:solidFill>
                  <a:schemeClr val="accent1"/>
                </a:solidFill>
              </a:rPr>
              <a:t>8</a:t>
            </a:r>
            <a:r>
              <a:rPr lang="zh-CN" altLang="en-US">
                <a:solidFill>
                  <a:schemeClr val="accent1"/>
                </a:solidFill>
              </a:rPr>
              <a:t>个输入端，两片正好</a:t>
            </a:r>
            <a:r>
              <a:rPr lang="en-US" altLang="zh-CN">
                <a:solidFill>
                  <a:schemeClr val="accent1"/>
                </a:solidFill>
              </a:rPr>
              <a:t>16</a:t>
            </a:r>
            <a:r>
              <a:rPr lang="zh-CN" altLang="en-US">
                <a:solidFill>
                  <a:schemeClr val="accent1"/>
                </a:solidFill>
              </a:rPr>
              <a:t>个输入端</a:t>
            </a:r>
            <a:r>
              <a:rPr lang="en-US" altLang="zh-CN">
                <a:solidFill>
                  <a:schemeClr val="accent1"/>
                </a:solidFill>
              </a:rPr>
              <a:t>,</a:t>
            </a:r>
            <a:r>
              <a:rPr lang="zh-CN" altLang="en-US">
                <a:solidFill>
                  <a:schemeClr val="accent1"/>
                </a:solidFill>
              </a:rPr>
              <a:t>满足输入端的要求；</a:t>
            </a:r>
          </a:p>
        </p:txBody>
      </p:sp>
      <p:sp>
        <p:nvSpPr>
          <p:cNvPr id="192528" name="Text Box 16"/>
          <p:cNvSpPr txBox="1">
            <a:spLocks noChangeArrowheads="1"/>
          </p:cNvSpPr>
          <p:nvPr/>
        </p:nvSpPr>
        <p:spPr bwMode="auto">
          <a:xfrm>
            <a:off x="179388" y="0"/>
            <a:ext cx="3581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3200" u="sng">
                <a:solidFill>
                  <a:schemeClr val="tx1"/>
                </a:solidFill>
                <a:effectLst>
                  <a:outerShdw blurRad="38100" dist="38100" dir="2700000" algn="tl">
                    <a:srgbClr val="FFFFFF"/>
                  </a:outerShdw>
                </a:effectLst>
              </a:rPr>
              <a:t>4.3.1 </a:t>
            </a:r>
            <a:r>
              <a:rPr lang="zh-CN" altLang="en-US" sz="3200" u="sng">
                <a:solidFill>
                  <a:schemeClr val="tx1"/>
                </a:solidFill>
                <a:effectLst>
                  <a:outerShdw blurRad="38100" dist="38100" dir="2700000" algn="tl">
                    <a:srgbClr val="FFFFFF"/>
                  </a:outerShdw>
                </a:effectLst>
              </a:rPr>
              <a:t>编码器</a:t>
            </a:r>
          </a:p>
        </p:txBody>
      </p:sp>
      <p:grpSp>
        <p:nvGrpSpPr>
          <p:cNvPr id="192564" name="Group 52"/>
          <p:cNvGrpSpPr>
            <a:grpSpLocks/>
          </p:cNvGrpSpPr>
          <p:nvPr/>
        </p:nvGrpSpPr>
        <p:grpSpPr bwMode="auto">
          <a:xfrm>
            <a:off x="250825" y="3789363"/>
            <a:ext cx="3311525" cy="2486025"/>
            <a:chOff x="431" y="2387"/>
            <a:chExt cx="2086" cy="1566"/>
          </a:xfrm>
        </p:grpSpPr>
        <p:pic>
          <p:nvPicPr>
            <p:cNvPr id="192543" name="Picture 31" descr="4-3-4"/>
            <p:cNvPicPr>
              <a:picLocks noChangeAspect="1" noChangeArrowheads="1"/>
            </p:cNvPicPr>
            <p:nvPr/>
          </p:nvPicPr>
          <p:blipFill>
            <a:blip r:embed="rId3" cstate="print">
              <a:extLst>
                <a:ext uri="{28A0092B-C50C-407E-A947-70E740481C1C}">
                  <a14:useLocalDpi xmlns:a14="http://schemas.microsoft.com/office/drawing/2010/main" val="0"/>
                </a:ext>
              </a:extLst>
            </a:blip>
            <a:srcRect l="53856" t="21675" r="4390" b="38832"/>
            <a:stretch>
              <a:fillRect/>
            </a:stretch>
          </p:blipFill>
          <p:spPr bwMode="auto">
            <a:xfrm>
              <a:off x="431" y="2387"/>
              <a:ext cx="2086" cy="1565"/>
            </a:xfrm>
            <a:prstGeom prst="rect">
              <a:avLst/>
            </a:prstGeom>
            <a:noFill/>
            <a:ln w="57150" cmpd="thickThin">
              <a:solidFill>
                <a:srgbClr val="FF3399"/>
              </a:solidFill>
              <a:miter lim="800000"/>
              <a:headEnd/>
              <a:tailEnd/>
            </a:ln>
            <a:extLst>
              <a:ext uri="{909E8E84-426E-40DD-AFC4-6F175D3DCCD1}">
                <a14:hiddenFill xmlns:a14="http://schemas.microsoft.com/office/drawing/2010/main">
                  <a:solidFill>
                    <a:srgbClr val="FFFFFF"/>
                  </a:solidFill>
                </a14:hiddenFill>
              </a:ext>
            </a:extLst>
          </p:spPr>
        </p:pic>
        <p:sp>
          <p:nvSpPr>
            <p:cNvPr id="192544" name="Rectangle 32"/>
            <p:cNvSpPr>
              <a:spLocks noChangeArrowheads="1"/>
            </p:cNvSpPr>
            <p:nvPr/>
          </p:nvSpPr>
          <p:spPr bwMode="auto">
            <a:xfrm>
              <a:off x="1655" y="3022"/>
              <a:ext cx="211" cy="22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2546" name="Rectangle 34"/>
            <p:cNvSpPr>
              <a:spLocks noChangeArrowheads="1"/>
            </p:cNvSpPr>
            <p:nvPr/>
          </p:nvSpPr>
          <p:spPr bwMode="auto">
            <a:xfrm>
              <a:off x="748" y="3693"/>
              <a:ext cx="208" cy="21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2547" name="Rectangle 35"/>
            <p:cNvSpPr>
              <a:spLocks noChangeArrowheads="1"/>
            </p:cNvSpPr>
            <p:nvPr/>
          </p:nvSpPr>
          <p:spPr bwMode="auto">
            <a:xfrm>
              <a:off x="1038" y="3736"/>
              <a:ext cx="209" cy="21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2548" name="Rectangle 36"/>
            <p:cNvSpPr>
              <a:spLocks noChangeArrowheads="1"/>
            </p:cNvSpPr>
            <p:nvPr/>
          </p:nvSpPr>
          <p:spPr bwMode="auto">
            <a:xfrm>
              <a:off x="1383" y="3703"/>
              <a:ext cx="208" cy="21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2549" name="Rectangle 37"/>
            <p:cNvSpPr>
              <a:spLocks noChangeArrowheads="1"/>
            </p:cNvSpPr>
            <p:nvPr/>
          </p:nvSpPr>
          <p:spPr bwMode="auto">
            <a:xfrm>
              <a:off x="1704" y="3736"/>
              <a:ext cx="208" cy="21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2563" name="Text Box 51"/>
            <p:cNvSpPr txBox="1">
              <a:spLocks noChangeArrowheads="1"/>
            </p:cNvSpPr>
            <p:nvPr/>
          </p:nvSpPr>
          <p:spPr bwMode="auto">
            <a:xfrm>
              <a:off x="1565" y="2976"/>
              <a:ext cx="63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000">
                  <a:solidFill>
                    <a:schemeClr val="tx1"/>
                  </a:solidFill>
                </a:rPr>
                <a:t>（</a:t>
              </a:r>
              <a:r>
                <a:rPr lang="en-US" altLang="zh-CN" sz="2000">
                  <a:solidFill>
                    <a:schemeClr val="tx1"/>
                  </a:solidFill>
                </a:rPr>
                <a:t>1</a:t>
              </a:r>
              <a:r>
                <a:rPr lang="zh-CN" altLang="en-US" sz="2000">
                  <a:solidFill>
                    <a:schemeClr val="tx1"/>
                  </a:solidFill>
                </a:rPr>
                <a:t>）</a:t>
              </a:r>
            </a:p>
          </p:txBody>
        </p:sp>
      </p:grpSp>
      <p:grpSp>
        <p:nvGrpSpPr>
          <p:cNvPr id="192565" name="Group 53"/>
          <p:cNvGrpSpPr>
            <a:grpSpLocks/>
          </p:cNvGrpSpPr>
          <p:nvPr/>
        </p:nvGrpSpPr>
        <p:grpSpPr bwMode="auto">
          <a:xfrm>
            <a:off x="3924300" y="3789363"/>
            <a:ext cx="3311525" cy="2486025"/>
            <a:chOff x="431" y="2387"/>
            <a:chExt cx="2086" cy="1566"/>
          </a:xfrm>
        </p:grpSpPr>
        <p:pic>
          <p:nvPicPr>
            <p:cNvPr id="192566" name="Picture 54" descr="4-3-4"/>
            <p:cNvPicPr>
              <a:picLocks noChangeAspect="1" noChangeArrowheads="1"/>
            </p:cNvPicPr>
            <p:nvPr/>
          </p:nvPicPr>
          <p:blipFill>
            <a:blip r:embed="rId3" cstate="print">
              <a:extLst>
                <a:ext uri="{28A0092B-C50C-407E-A947-70E740481C1C}">
                  <a14:useLocalDpi xmlns:a14="http://schemas.microsoft.com/office/drawing/2010/main" val="0"/>
                </a:ext>
              </a:extLst>
            </a:blip>
            <a:srcRect l="53856" t="21675" r="4390" b="38832"/>
            <a:stretch>
              <a:fillRect/>
            </a:stretch>
          </p:blipFill>
          <p:spPr bwMode="auto">
            <a:xfrm>
              <a:off x="431" y="2387"/>
              <a:ext cx="2086" cy="1565"/>
            </a:xfrm>
            <a:prstGeom prst="rect">
              <a:avLst/>
            </a:prstGeom>
            <a:noFill/>
            <a:ln w="57150" cmpd="thickThin">
              <a:solidFill>
                <a:srgbClr val="FF3399"/>
              </a:solidFill>
              <a:miter lim="800000"/>
              <a:headEnd/>
              <a:tailEnd/>
            </a:ln>
            <a:extLst>
              <a:ext uri="{909E8E84-426E-40DD-AFC4-6F175D3DCCD1}">
                <a14:hiddenFill xmlns:a14="http://schemas.microsoft.com/office/drawing/2010/main">
                  <a:solidFill>
                    <a:srgbClr val="FFFFFF"/>
                  </a:solidFill>
                </a14:hiddenFill>
              </a:ext>
            </a:extLst>
          </p:spPr>
        </p:pic>
        <p:sp>
          <p:nvSpPr>
            <p:cNvPr id="192567" name="Rectangle 55"/>
            <p:cNvSpPr>
              <a:spLocks noChangeArrowheads="1"/>
            </p:cNvSpPr>
            <p:nvPr/>
          </p:nvSpPr>
          <p:spPr bwMode="auto">
            <a:xfrm>
              <a:off x="1655" y="3022"/>
              <a:ext cx="211" cy="22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2568" name="Rectangle 56"/>
            <p:cNvSpPr>
              <a:spLocks noChangeArrowheads="1"/>
            </p:cNvSpPr>
            <p:nvPr/>
          </p:nvSpPr>
          <p:spPr bwMode="auto">
            <a:xfrm>
              <a:off x="748" y="3693"/>
              <a:ext cx="208" cy="21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2569" name="Rectangle 57"/>
            <p:cNvSpPr>
              <a:spLocks noChangeArrowheads="1"/>
            </p:cNvSpPr>
            <p:nvPr/>
          </p:nvSpPr>
          <p:spPr bwMode="auto">
            <a:xfrm>
              <a:off x="1038" y="3736"/>
              <a:ext cx="209" cy="21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2570" name="Rectangle 58"/>
            <p:cNvSpPr>
              <a:spLocks noChangeArrowheads="1"/>
            </p:cNvSpPr>
            <p:nvPr/>
          </p:nvSpPr>
          <p:spPr bwMode="auto">
            <a:xfrm>
              <a:off x="1383" y="3703"/>
              <a:ext cx="208" cy="21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2571" name="Rectangle 59"/>
            <p:cNvSpPr>
              <a:spLocks noChangeArrowheads="1"/>
            </p:cNvSpPr>
            <p:nvPr/>
          </p:nvSpPr>
          <p:spPr bwMode="auto">
            <a:xfrm>
              <a:off x="1704" y="3736"/>
              <a:ext cx="208" cy="21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2572" name="Text Box 60"/>
            <p:cNvSpPr txBox="1">
              <a:spLocks noChangeArrowheads="1"/>
            </p:cNvSpPr>
            <p:nvPr/>
          </p:nvSpPr>
          <p:spPr bwMode="auto">
            <a:xfrm>
              <a:off x="1565" y="2976"/>
              <a:ext cx="63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000">
                  <a:solidFill>
                    <a:schemeClr val="tx1"/>
                  </a:solidFill>
                </a:rPr>
                <a:t>（</a:t>
              </a:r>
              <a:r>
                <a:rPr lang="en-US" altLang="zh-CN" sz="2000">
                  <a:solidFill>
                    <a:schemeClr val="tx1"/>
                  </a:solidFill>
                </a:rPr>
                <a:t>2</a:t>
              </a:r>
              <a:r>
                <a:rPr lang="zh-CN" altLang="en-US" sz="2000">
                  <a:solidFill>
                    <a:schemeClr val="tx1"/>
                  </a:solidFill>
                </a:rPr>
                <a:t>）</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92514"/>
                                        </p:tgtEl>
                                        <p:attrNameLst>
                                          <p:attrName>style.visibility</p:attrName>
                                        </p:attrNameLst>
                                      </p:cBhvr>
                                      <p:to>
                                        <p:strVal val="visible"/>
                                      </p:to>
                                    </p:set>
                                    <p:animEffect transition="in" filter="box(in)">
                                      <p:cBhvr>
                                        <p:cTn id="7" dur="1000"/>
                                        <p:tgtEl>
                                          <p:spTgt spid="19251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9" presetClass="entr" presetSubtype="0" fill="hold" grpId="0" nodeType="clickEffect">
                                  <p:stCondLst>
                                    <p:cond delay="0"/>
                                  </p:stCondLst>
                                  <p:childTnLst>
                                    <p:set>
                                      <p:cBhvr>
                                        <p:cTn id="11" dur="1" fill="hold">
                                          <p:stCondLst>
                                            <p:cond delay="0"/>
                                          </p:stCondLst>
                                        </p:cTn>
                                        <p:tgtEl>
                                          <p:spTgt spid="192518"/>
                                        </p:tgtEl>
                                        <p:attrNameLst>
                                          <p:attrName>style.visibility</p:attrName>
                                        </p:attrNameLst>
                                      </p:cBhvr>
                                      <p:to>
                                        <p:strVal val="visible"/>
                                      </p:to>
                                    </p:set>
                                    <p:anim calcmode="lin" valueType="num">
                                      <p:cBhvr>
                                        <p:cTn id="12" dur="1000" fill="hold"/>
                                        <p:tgtEl>
                                          <p:spTgt spid="192518"/>
                                        </p:tgtEl>
                                        <p:attrNameLst>
                                          <p:attrName>ppt_x</p:attrName>
                                        </p:attrNameLst>
                                      </p:cBhvr>
                                      <p:tavLst>
                                        <p:tav tm="0">
                                          <p:val>
                                            <p:strVal val="#ppt_x-.2"/>
                                          </p:val>
                                        </p:tav>
                                        <p:tav tm="100000">
                                          <p:val>
                                            <p:strVal val="#ppt_x"/>
                                          </p:val>
                                        </p:tav>
                                      </p:tavLst>
                                    </p:anim>
                                    <p:anim calcmode="lin" valueType="num">
                                      <p:cBhvr>
                                        <p:cTn id="13" dur="1000" fill="hold"/>
                                        <p:tgtEl>
                                          <p:spTgt spid="192518"/>
                                        </p:tgtEl>
                                        <p:attrNameLst>
                                          <p:attrName>ppt_y</p:attrName>
                                        </p:attrNameLst>
                                      </p:cBhvr>
                                      <p:tavLst>
                                        <p:tav tm="0">
                                          <p:val>
                                            <p:strVal val="#ppt_y"/>
                                          </p:val>
                                        </p:tav>
                                        <p:tav tm="100000">
                                          <p:val>
                                            <p:strVal val="#ppt_y"/>
                                          </p:val>
                                        </p:tav>
                                      </p:tavLst>
                                    </p:anim>
                                    <p:animEffect transition="in" filter="wipe(right)" prLst="gradientSize: 0.1">
                                      <p:cBhvr>
                                        <p:cTn id="14" dur="1000"/>
                                        <p:tgtEl>
                                          <p:spTgt spid="192518"/>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9" presetClass="entr" presetSubtype="0" fill="hold" nodeType="clickEffect">
                                  <p:stCondLst>
                                    <p:cond delay="0"/>
                                  </p:stCondLst>
                                  <p:childTnLst>
                                    <p:set>
                                      <p:cBhvr>
                                        <p:cTn id="18" dur="1" fill="hold">
                                          <p:stCondLst>
                                            <p:cond delay="0"/>
                                          </p:stCondLst>
                                        </p:cTn>
                                        <p:tgtEl>
                                          <p:spTgt spid="192564"/>
                                        </p:tgtEl>
                                        <p:attrNameLst>
                                          <p:attrName>style.visibility</p:attrName>
                                        </p:attrNameLst>
                                      </p:cBhvr>
                                      <p:to>
                                        <p:strVal val="visible"/>
                                      </p:to>
                                    </p:set>
                                    <p:animEffect transition="in" filter="dissolve">
                                      <p:cBhvr>
                                        <p:cTn id="19" dur="1000"/>
                                        <p:tgtEl>
                                          <p:spTgt spid="192564"/>
                                        </p:tgtEl>
                                      </p:cBhvr>
                                    </p:animEffect>
                                  </p:childTnLst>
                                </p:cTn>
                              </p:par>
                              <p:par>
                                <p:cTn id="20" presetID="9" presetClass="entr" presetSubtype="0" fill="hold" nodeType="withEffect">
                                  <p:stCondLst>
                                    <p:cond delay="0"/>
                                  </p:stCondLst>
                                  <p:childTnLst>
                                    <p:set>
                                      <p:cBhvr>
                                        <p:cTn id="21" dur="1" fill="hold">
                                          <p:stCondLst>
                                            <p:cond delay="0"/>
                                          </p:stCondLst>
                                        </p:cTn>
                                        <p:tgtEl>
                                          <p:spTgt spid="192565"/>
                                        </p:tgtEl>
                                        <p:attrNameLst>
                                          <p:attrName>style.visibility</p:attrName>
                                        </p:attrNameLst>
                                      </p:cBhvr>
                                      <p:to>
                                        <p:strVal val="visible"/>
                                      </p:to>
                                    </p:set>
                                    <p:animEffect transition="in" filter="dissolve">
                                      <p:cBhvr>
                                        <p:cTn id="22" dur="1000"/>
                                        <p:tgtEl>
                                          <p:spTgt spid="1925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2514" grpId="0"/>
      <p:bldP spid="192518" grpId="0" autoUpdateAnimBg="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8" name="Text Box 4"/>
          <p:cNvSpPr txBox="1">
            <a:spLocks noChangeArrowheads="1"/>
          </p:cNvSpPr>
          <p:nvPr>
            <p:ph type="title"/>
          </p:nvPr>
        </p:nvSpPr>
        <p:spPr>
          <a:xfrm>
            <a:off x="250825" y="692150"/>
            <a:ext cx="8497888" cy="1785938"/>
          </a:xfrm>
          <a:noFill/>
          <a:ln/>
          <a:extLst>
            <a:ext uri="{91240B29-F687-4F45-9708-019B960494DF}">
              <a14:hiddenLine xmlns:a14="http://schemas.microsoft.com/office/drawing/2010/main" w="12700">
                <a:solidFill>
                  <a:schemeClr val="tx1"/>
                </a:solidFill>
                <a:miter lim="800000"/>
                <a:headEnd type="none" w="sm" len="sm"/>
                <a:tailEnd type="none" w="sm" len="sm"/>
              </a14:hiddenLine>
            </a:ext>
          </a:extLst>
        </p:spPr>
        <p:txBody>
          <a:bodyPr/>
          <a:lstStyle/>
          <a:p>
            <a:pPr algn="l">
              <a:spcBef>
                <a:spcPct val="50000"/>
              </a:spcBef>
            </a:pPr>
            <a:r>
              <a:rPr lang="en-US" altLang="zh-CN" sz="2800" b="1">
                <a:solidFill>
                  <a:schemeClr val="accent1"/>
                </a:solidFill>
                <a:ea typeface="楷体_GB2312" pitchFamily="49" charset="-122"/>
              </a:rPr>
              <a:t>b.</a:t>
            </a:r>
            <a:r>
              <a:rPr lang="zh-CN" altLang="en-US" sz="2800" b="1">
                <a:solidFill>
                  <a:schemeClr val="accent1"/>
                </a:solidFill>
                <a:ea typeface="楷体_GB2312" pitchFamily="49" charset="-122"/>
              </a:rPr>
              <a:t>根据优先权的要求，若第一片的优先级比第二片高，则第一片的输入为</a:t>
            </a:r>
            <a:r>
              <a:rPr lang="en-US" altLang="zh-CN" sz="2800" b="1">
                <a:solidFill>
                  <a:schemeClr val="accent1"/>
                </a:solidFill>
                <a:ea typeface="楷体_GB2312" pitchFamily="49" charset="-122"/>
              </a:rPr>
              <a:t>A</a:t>
            </a:r>
            <a:r>
              <a:rPr lang="en-US" altLang="zh-CN" sz="2800" b="1">
                <a:solidFill>
                  <a:schemeClr val="accent1"/>
                </a:solidFill>
                <a:ea typeface="楷体_GB2312" pitchFamily="49" charset="-122"/>
                <a:sym typeface="Symbol" pitchFamily="18" charset="2"/>
              </a:rPr>
              <a:t></a:t>
            </a:r>
            <a:r>
              <a:rPr lang="en-US" altLang="zh-CN" sz="2800" b="1" baseline="-25000">
                <a:solidFill>
                  <a:schemeClr val="accent1"/>
                </a:solidFill>
                <a:ea typeface="楷体_GB2312" pitchFamily="49" charset="-122"/>
                <a:sym typeface="Symbol" pitchFamily="18" charset="2"/>
              </a:rPr>
              <a:t>15</a:t>
            </a:r>
            <a:r>
              <a:rPr lang="zh-CN" altLang="en-US" sz="2800" b="1">
                <a:solidFill>
                  <a:schemeClr val="accent1"/>
                </a:solidFill>
                <a:ea typeface="楷体_GB2312" pitchFamily="49" charset="-122"/>
                <a:sym typeface="Symbol" pitchFamily="18" charset="2"/>
              </a:rPr>
              <a:t>～ </a:t>
            </a:r>
            <a:r>
              <a:rPr lang="en-US" altLang="zh-CN" sz="2800" b="1">
                <a:solidFill>
                  <a:schemeClr val="accent1"/>
                </a:solidFill>
                <a:ea typeface="楷体_GB2312" pitchFamily="49" charset="-122"/>
              </a:rPr>
              <a:t>A</a:t>
            </a:r>
            <a:r>
              <a:rPr lang="en-US" altLang="zh-CN" sz="2800" b="1">
                <a:solidFill>
                  <a:schemeClr val="accent1"/>
                </a:solidFill>
                <a:ea typeface="楷体_GB2312" pitchFamily="49" charset="-122"/>
                <a:sym typeface="Symbol" pitchFamily="18" charset="2"/>
              </a:rPr>
              <a:t></a:t>
            </a:r>
            <a:r>
              <a:rPr lang="en-US" altLang="zh-CN" sz="2800" b="1" baseline="-25000">
                <a:solidFill>
                  <a:schemeClr val="accent1"/>
                </a:solidFill>
                <a:ea typeface="楷体_GB2312" pitchFamily="49" charset="-122"/>
                <a:sym typeface="Symbol" pitchFamily="18" charset="2"/>
              </a:rPr>
              <a:t>8</a:t>
            </a:r>
            <a:r>
              <a:rPr lang="zh-CN" altLang="en-US" sz="2800" b="1">
                <a:solidFill>
                  <a:schemeClr val="accent1"/>
                </a:solidFill>
                <a:ea typeface="楷体_GB2312" pitchFamily="49" charset="-122"/>
                <a:sym typeface="Symbol" pitchFamily="18" charset="2"/>
              </a:rPr>
              <a:t>，第二片的输入为</a:t>
            </a:r>
            <a:r>
              <a:rPr lang="en-US" altLang="zh-CN" sz="2800" b="1">
                <a:solidFill>
                  <a:schemeClr val="accent1"/>
                </a:solidFill>
                <a:ea typeface="楷体_GB2312" pitchFamily="49" charset="-122"/>
              </a:rPr>
              <a:t>A</a:t>
            </a:r>
            <a:r>
              <a:rPr lang="en-US" altLang="zh-CN" sz="2800" b="1">
                <a:solidFill>
                  <a:schemeClr val="accent1"/>
                </a:solidFill>
                <a:ea typeface="楷体_GB2312" pitchFamily="49" charset="-122"/>
                <a:sym typeface="Symbol" pitchFamily="18" charset="2"/>
              </a:rPr>
              <a:t></a:t>
            </a:r>
            <a:r>
              <a:rPr lang="en-US" altLang="zh-CN" sz="2800" b="1" baseline="-25000">
                <a:solidFill>
                  <a:schemeClr val="accent1"/>
                </a:solidFill>
                <a:ea typeface="楷体_GB2312" pitchFamily="49" charset="-122"/>
                <a:sym typeface="Symbol" pitchFamily="18" charset="2"/>
              </a:rPr>
              <a:t>7</a:t>
            </a:r>
            <a:r>
              <a:rPr lang="zh-CN" altLang="en-US" sz="2800" b="1">
                <a:solidFill>
                  <a:schemeClr val="accent1"/>
                </a:solidFill>
                <a:ea typeface="楷体_GB2312" pitchFamily="49" charset="-122"/>
                <a:sym typeface="Symbol" pitchFamily="18" charset="2"/>
              </a:rPr>
              <a:t>～ </a:t>
            </a:r>
            <a:r>
              <a:rPr lang="en-US" altLang="zh-CN" sz="2800" b="1">
                <a:solidFill>
                  <a:schemeClr val="accent1"/>
                </a:solidFill>
                <a:ea typeface="楷体_GB2312" pitchFamily="49" charset="-122"/>
              </a:rPr>
              <a:t>A</a:t>
            </a:r>
            <a:r>
              <a:rPr lang="en-US" altLang="zh-CN" sz="2800" b="1">
                <a:solidFill>
                  <a:schemeClr val="accent1"/>
                </a:solidFill>
                <a:ea typeface="楷体_GB2312" pitchFamily="49" charset="-122"/>
                <a:sym typeface="Symbol" pitchFamily="18" charset="2"/>
              </a:rPr>
              <a:t></a:t>
            </a:r>
            <a:r>
              <a:rPr lang="en-US" altLang="zh-CN" sz="2800" b="1" baseline="-25000">
                <a:solidFill>
                  <a:schemeClr val="accent1"/>
                </a:solidFill>
                <a:ea typeface="楷体_GB2312" pitchFamily="49" charset="-122"/>
                <a:sym typeface="Symbol" pitchFamily="18" charset="2"/>
              </a:rPr>
              <a:t>0</a:t>
            </a:r>
            <a:r>
              <a:rPr lang="zh-CN" altLang="en-US" sz="2800" b="1">
                <a:solidFill>
                  <a:schemeClr val="accent1"/>
                </a:solidFill>
                <a:ea typeface="楷体_GB2312" pitchFamily="49" charset="-122"/>
                <a:sym typeface="Symbol" pitchFamily="18" charset="2"/>
              </a:rPr>
              <a:t>。当第一片工作，即有输入信号时，第二片禁止工作，也就是使得第二片的</a:t>
            </a:r>
            <a:r>
              <a:rPr lang="en-US" altLang="zh-CN" sz="2800" b="1">
                <a:solidFill>
                  <a:schemeClr val="accent1"/>
                </a:solidFill>
                <a:ea typeface="楷体_GB2312" pitchFamily="49" charset="-122"/>
                <a:sym typeface="Symbol" pitchFamily="18" charset="2"/>
              </a:rPr>
              <a:t>S</a:t>
            </a:r>
            <a:r>
              <a:rPr lang="zh-CN" altLang="en-US" sz="2800" b="1">
                <a:solidFill>
                  <a:schemeClr val="accent1"/>
                </a:solidFill>
                <a:ea typeface="楷体_GB2312" pitchFamily="49" charset="-122"/>
                <a:sym typeface="Symbol" pitchFamily="18" charset="2"/>
              </a:rPr>
              <a:t>＝</a:t>
            </a:r>
            <a:r>
              <a:rPr lang="en-US" altLang="zh-CN" sz="2800" b="1">
                <a:solidFill>
                  <a:schemeClr val="accent1"/>
                </a:solidFill>
                <a:ea typeface="楷体_GB2312" pitchFamily="49" charset="-122"/>
                <a:sym typeface="Symbol" pitchFamily="18" charset="2"/>
              </a:rPr>
              <a:t>1</a:t>
            </a:r>
            <a:r>
              <a:rPr lang="zh-CN" altLang="en-US" sz="2800" b="1">
                <a:solidFill>
                  <a:schemeClr val="accent1"/>
                </a:solidFill>
                <a:ea typeface="楷体_GB2312" pitchFamily="49" charset="-122"/>
                <a:sym typeface="Symbol" pitchFamily="18" charset="2"/>
              </a:rPr>
              <a:t>。</a:t>
            </a:r>
          </a:p>
        </p:txBody>
      </p:sp>
      <p:grpSp>
        <p:nvGrpSpPr>
          <p:cNvPr id="195609" name="Group 25"/>
          <p:cNvGrpSpPr>
            <a:grpSpLocks/>
          </p:cNvGrpSpPr>
          <p:nvPr/>
        </p:nvGrpSpPr>
        <p:grpSpPr bwMode="auto">
          <a:xfrm>
            <a:off x="6877050" y="0"/>
            <a:ext cx="2266950" cy="2951163"/>
            <a:chOff x="4332" y="709"/>
            <a:chExt cx="1428" cy="1859"/>
          </a:xfrm>
        </p:grpSpPr>
        <p:sp>
          <p:nvSpPr>
            <p:cNvPr id="195610" name="Rectangle 26"/>
            <p:cNvSpPr>
              <a:spLocks noChangeArrowheads="1"/>
            </p:cNvSpPr>
            <p:nvPr/>
          </p:nvSpPr>
          <p:spPr bwMode="auto">
            <a:xfrm>
              <a:off x="4900" y="2116"/>
              <a:ext cx="860" cy="45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zh-CN" altLang="en-US" sz="2000">
                  <a:solidFill>
                    <a:schemeClr val="tx1"/>
                  </a:solidFill>
                  <a:latin typeface="Arial" charset="0"/>
                  <a:ea typeface="宋体" pitchFamily="2" charset="-122"/>
                </a:rPr>
                <a:t>不可能出现</a:t>
              </a:r>
            </a:p>
          </p:txBody>
        </p:sp>
        <p:sp>
          <p:nvSpPr>
            <p:cNvPr id="195611" name="Rectangle 27"/>
            <p:cNvSpPr>
              <a:spLocks noChangeArrowheads="1"/>
            </p:cNvSpPr>
            <p:nvPr/>
          </p:nvSpPr>
          <p:spPr bwMode="auto">
            <a:xfrm>
              <a:off x="4605" y="2116"/>
              <a:ext cx="295" cy="45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0</a:t>
              </a:r>
            </a:p>
          </p:txBody>
        </p:sp>
        <p:sp>
          <p:nvSpPr>
            <p:cNvPr id="195612" name="Rectangle 28"/>
            <p:cNvSpPr>
              <a:spLocks noChangeArrowheads="1"/>
            </p:cNvSpPr>
            <p:nvPr/>
          </p:nvSpPr>
          <p:spPr bwMode="auto">
            <a:xfrm>
              <a:off x="4332" y="2116"/>
              <a:ext cx="273" cy="45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0</a:t>
              </a:r>
            </a:p>
          </p:txBody>
        </p:sp>
        <p:sp>
          <p:nvSpPr>
            <p:cNvPr id="195613" name="Rectangle 29"/>
            <p:cNvSpPr>
              <a:spLocks noChangeArrowheads="1"/>
            </p:cNvSpPr>
            <p:nvPr/>
          </p:nvSpPr>
          <p:spPr bwMode="auto">
            <a:xfrm>
              <a:off x="4900" y="1675"/>
              <a:ext cx="860" cy="44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zh-CN" altLang="en-US" sz="2000">
                  <a:solidFill>
                    <a:schemeClr val="tx1"/>
                  </a:solidFill>
                  <a:latin typeface="Arial" charset="0"/>
                  <a:ea typeface="宋体" pitchFamily="2" charset="-122"/>
                </a:rPr>
                <a:t>工作，且有输入</a:t>
              </a:r>
            </a:p>
          </p:txBody>
        </p:sp>
        <p:sp>
          <p:nvSpPr>
            <p:cNvPr id="195614" name="Rectangle 30"/>
            <p:cNvSpPr>
              <a:spLocks noChangeArrowheads="1"/>
            </p:cNvSpPr>
            <p:nvPr/>
          </p:nvSpPr>
          <p:spPr bwMode="auto">
            <a:xfrm>
              <a:off x="4605" y="1675"/>
              <a:ext cx="295" cy="44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0</a:t>
              </a:r>
            </a:p>
          </p:txBody>
        </p:sp>
        <p:sp>
          <p:nvSpPr>
            <p:cNvPr id="195615" name="Rectangle 31"/>
            <p:cNvSpPr>
              <a:spLocks noChangeArrowheads="1"/>
            </p:cNvSpPr>
            <p:nvPr/>
          </p:nvSpPr>
          <p:spPr bwMode="auto">
            <a:xfrm>
              <a:off x="4332" y="1675"/>
              <a:ext cx="273" cy="44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1</a:t>
              </a:r>
            </a:p>
          </p:txBody>
        </p:sp>
        <p:sp>
          <p:nvSpPr>
            <p:cNvPr id="195616" name="Rectangle 32"/>
            <p:cNvSpPr>
              <a:spLocks noChangeArrowheads="1"/>
            </p:cNvSpPr>
            <p:nvPr/>
          </p:nvSpPr>
          <p:spPr bwMode="auto">
            <a:xfrm>
              <a:off x="4900" y="1234"/>
              <a:ext cx="860" cy="44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zh-CN" altLang="en-US" sz="2000">
                  <a:solidFill>
                    <a:schemeClr val="tx1"/>
                  </a:solidFill>
                  <a:latin typeface="Arial" charset="0"/>
                  <a:ea typeface="宋体" pitchFamily="2" charset="-122"/>
                </a:rPr>
                <a:t>工作，但无输入</a:t>
              </a:r>
            </a:p>
          </p:txBody>
        </p:sp>
        <p:sp>
          <p:nvSpPr>
            <p:cNvPr id="195617" name="Rectangle 33"/>
            <p:cNvSpPr>
              <a:spLocks noChangeArrowheads="1"/>
            </p:cNvSpPr>
            <p:nvPr/>
          </p:nvSpPr>
          <p:spPr bwMode="auto">
            <a:xfrm>
              <a:off x="4605" y="1234"/>
              <a:ext cx="295" cy="44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1</a:t>
              </a:r>
            </a:p>
          </p:txBody>
        </p:sp>
        <p:sp>
          <p:nvSpPr>
            <p:cNvPr id="195618" name="Rectangle 34"/>
            <p:cNvSpPr>
              <a:spLocks noChangeArrowheads="1"/>
            </p:cNvSpPr>
            <p:nvPr/>
          </p:nvSpPr>
          <p:spPr bwMode="auto">
            <a:xfrm>
              <a:off x="4332" y="1234"/>
              <a:ext cx="273" cy="44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0</a:t>
              </a:r>
            </a:p>
          </p:txBody>
        </p:sp>
        <p:sp>
          <p:nvSpPr>
            <p:cNvPr id="195619" name="Rectangle 35"/>
            <p:cNvSpPr>
              <a:spLocks noChangeArrowheads="1"/>
            </p:cNvSpPr>
            <p:nvPr/>
          </p:nvSpPr>
          <p:spPr bwMode="auto">
            <a:xfrm>
              <a:off x="4900" y="958"/>
              <a:ext cx="860" cy="27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zh-CN" altLang="en-US" sz="2000">
                  <a:solidFill>
                    <a:srgbClr val="FF0000"/>
                  </a:solidFill>
                  <a:latin typeface="Arial" charset="0"/>
                  <a:ea typeface="宋体" pitchFamily="2" charset="-122"/>
                </a:rPr>
                <a:t>不工作</a:t>
              </a:r>
            </a:p>
          </p:txBody>
        </p:sp>
        <p:sp>
          <p:nvSpPr>
            <p:cNvPr id="195620" name="Rectangle 36"/>
            <p:cNvSpPr>
              <a:spLocks noChangeArrowheads="1"/>
            </p:cNvSpPr>
            <p:nvPr/>
          </p:nvSpPr>
          <p:spPr bwMode="auto">
            <a:xfrm>
              <a:off x="4605" y="958"/>
              <a:ext cx="295" cy="27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1</a:t>
              </a:r>
            </a:p>
          </p:txBody>
        </p:sp>
        <p:sp>
          <p:nvSpPr>
            <p:cNvPr id="195621" name="Rectangle 37"/>
            <p:cNvSpPr>
              <a:spLocks noChangeArrowheads="1"/>
            </p:cNvSpPr>
            <p:nvPr/>
          </p:nvSpPr>
          <p:spPr bwMode="auto">
            <a:xfrm>
              <a:off x="4332" y="958"/>
              <a:ext cx="273" cy="27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1</a:t>
              </a:r>
            </a:p>
          </p:txBody>
        </p:sp>
        <p:sp>
          <p:nvSpPr>
            <p:cNvPr id="195622" name="Rectangle 38"/>
            <p:cNvSpPr>
              <a:spLocks noChangeArrowheads="1"/>
            </p:cNvSpPr>
            <p:nvPr/>
          </p:nvSpPr>
          <p:spPr bwMode="auto">
            <a:xfrm>
              <a:off x="4900" y="709"/>
              <a:ext cx="860" cy="24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spcBef>
                  <a:spcPct val="20000"/>
                </a:spcBef>
              </a:pPr>
              <a:r>
                <a:rPr kumimoji="0" lang="zh-CN" altLang="en-US" sz="2000">
                  <a:solidFill>
                    <a:schemeClr val="tx1"/>
                  </a:solidFill>
                  <a:latin typeface="Arial" charset="0"/>
                  <a:ea typeface="宋体" pitchFamily="2" charset="-122"/>
                </a:rPr>
                <a:t>状态</a:t>
              </a:r>
            </a:p>
          </p:txBody>
        </p:sp>
        <p:sp>
          <p:nvSpPr>
            <p:cNvPr id="195623" name="Rectangle 39"/>
            <p:cNvSpPr>
              <a:spLocks noChangeArrowheads="1"/>
            </p:cNvSpPr>
            <p:nvPr/>
          </p:nvSpPr>
          <p:spPr bwMode="auto">
            <a:xfrm>
              <a:off x="4605" y="709"/>
              <a:ext cx="295" cy="24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spcBef>
                  <a:spcPct val="20000"/>
                </a:spcBef>
              </a:pPr>
              <a:endParaRPr kumimoji="0" lang="zh-CN" altLang="zh-CN" sz="2000" baseline="-25000">
                <a:solidFill>
                  <a:schemeClr val="tx1"/>
                </a:solidFill>
                <a:latin typeface="Arial" charset="0"/>
                <a:ea typeface="宋体" pitchFamily="2" charset="-122"/>
              </a:endParaRPr>
            </a:p>
          </p:txBody>
        </p:sp>
        <p:sp>
          <p:nvSpPr>
            <p:cNvPr id="195624" name="Rectangle 40"/>
            <p:cNvSpPr>
              <a:spLocks noChangeArrowheads="1"/>
            </p:cNvSpPr>
            <p:nvPr/>
          </p:nvSpPr>
          <p:spPr bwMode="auto">
            <a:xfrm>
              <a:off x="4332" y="709"/>
              <a:ext cx="273" cy="24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spcBef>
                  <a:spcPct val="20000"/>
                </a:spcBef>
              </a:pPr>
              <a:endParaRPr kumimoji="0" lang="zh-CN" altLang="zh-CN" sz="2000" baseline="-25000">
                <a:solidFill>
                  <a:schemeClr val="tx1"/>
                </a:solidFill>
                <a:latin typeface="Arial" charset="0"/>
                <a:ea typeface="宋体" pitchFamily="2" charset="-122"/>
              </a:endParaRPr>
            </a:p>
          </p:txBody>
        </p:sp>
        <p:sp>
          <p:nvSpPr>
            <p:cNvPr id="195625" name="Line 41"/>
            <p:cNvSpPr>
              <a:spLocks noChangeShapeType="1"/>
            </p:cNvSpPr>
            <p:nvPr/>
          </p:nvSpPr>
          <p:spPr bwMode="auto">
            <a:xfrm>
              <a:off x="4332" y="709"/>
              <a:ext cx="142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5626" name="Line 42"/>
            <p:cNvSpPr>
              <a:spLocks noChangeShapeType="1"/>
            </p:cNvSpPr>
            <p:nvPr/>
          </p:nvSpPr>
          <p:spPr bwMode="auto">
            <a:xfrm>
              <a:off x="4332" y="958"/>
              <a:ext cx="142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5627" name="Line 43"/>
            <p:cNvSpPr>
              <a:spLocks noChangeShapeType="1"/>
            </p:cNvSpPr>
            <p:nvPr/>
          </p:nvSpPr>
          <p:spPr bwMode="auto">
            <a:xfrm>
              <a:off x="4332" y="2568"/>
              <a:ext cx="142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5628" name="Line 44"/>
            <p:cNvSpPr>
              <a:spLocks noChangeShapeType="1"/>
            </p:cNvSpPr>
            <p:nvPr/>
          </p:nvSpPr>
          <p:spPr bwMode="auto">
            <a:xfrm>
              <a:off x="4332" y="709"/>
              <a:ext cx="0" cy="249"/>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28575" cap="sq">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5629" name="Line 45"/>
            <p:cNvSpPr>
              <a:spLocks noChangeShapeType="1"/>
            </p:cNvSpPr>
            <p:nvPr/>
          </p:nvSpPr>
          <p:spPr bwMode="auto">
            <a:xfrm>
              <a:off x="4900" y="709"/>
              <a:ext cx="0" cy="1859"/>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5630" name="Line 46"/>
            <p:cNvSpPr>
              <a:spLocks noChangeShapeType="1"/>
            </p:cNvSpPr>
            <p:nvPr/>
          </p:nvSpPr>
          <p:spPr bwMode="auto">
            <a:xfrm>
              <a:off x="5760" y="709"/>
              <a:ext cx="0" cy="249"/>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28575" cap="sq">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5631" name="Line 47"/>
            <p:cNvSpPr>
              <a:spLocks noChangeShapeType="1"/>
            </p:cNvSpPr>
            <p:nvPr/>
          </p:nvSpPr>
          <p:spPr bwMode="auto">
            <a:xfrm>
              <a:off x="4332" y="958"/>
              <a:ext cx="0" cy="276"/>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28575" cap="sq">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5632" name="Line 48"/>
            <p:cNvSpPr>
              <a:spLocks noChangeShapeType="1"/>
            </p:cNvSpPr>
            <p:nvPr/>
          </p:nvSpPr>
          <p:spPr bwMode="auto">
            <a:xfrm>
              <a:off x="5760" y="958"/>
              <a:ext cx="0" cy="276"/>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28575" cap="sq">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5633" name="Line 49"/>
            <p:cNvSpPr>
              <a:spLocks noChangeShapeType="1"/>
            </p:cNvSpPr>
            <p:nvPr/>
          </p:nvSpPr>
          <p:spPr bwMode="auto">
            <a:xfrm>
              <a:off x="4332" y="1234"/>
              <a:ext cx="0" cy="441"/>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28575" cap="sq">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5634" name="Line 50"/>
            <p:cNvSpPr>
              <a:spLocks noChangeShapeType="1"/>
            </p:cNvSpPr>
            <p:nvPr/>
          </p:nvSpPr>
          <p:spPr bwMode="auto">
            <a:xfrm>
              <a:off x="5760" y="1234"/>
              <a:ext cx="0" cy="441"/>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28575" cap="sq">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5635" name="Line 51"/>
            <p:cNvSpPr>
              <a:spLocks noChangeShapeType="1"/>
            </p:cNvSpPr>
            <p:nvPr/>
          </p:nvSpPr>
          <p:spPr bwMode="auto">
            <a:xfrm>
              <a:off x="4332" y="1675"/>
              <a:ext cx="0" cy="441"/>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28575" cap="sq">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5636" name="Line 52"/>
            <p:cNvSpPr>
              <a:spLocks noChangeShapeType="1"/>
            </p:cNvSpPr>
            <p:nvPr/>
          </p:nvSpPr>
          <p:spPr bwMode="auto">
            <a:xfrm>
              <a:off x="5760" y="1675"/>
              <a:ext cx="0" cy="441"/>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28575" cap="sq">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5637" name="Line 53"/>
            <p:cNvSpPr>
              <a:spLocks noChangeShapeType="1"/>
            </p:cNvSpPr>
            <p:nvPr/>
          </p:nvSpPr>
          <p:spPr bwMode="auto">
            <a:xfrm>
              <a:off x="4332" y="2116"/>
              <a:ext cx="0" cy="452"/>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28575" cap="sq">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5638" name="Line 54"/>
            <p:cNvSpPr>
              <a:spLocks noChangeShapeType="1"/>
            </p:cNvSpPr>
            <p:nvPr/>
          </p:nvSpPr>
          <p:spPr bwMode="auto">
            <a:xfrm>
              <a:off x="5760" y="2116"/>
              <a:ext cx="0" cy="452"/>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28575" cap="sq">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95639" name="Object 55"/>
            <p:cNvGraphicFramePr>
              <a:graphicFrameLocks noChangeAspect="1"/>
            </p:cNvGraphicFramePr>
            <p:nvPr/>
          </p:nvGraphicFramePr>
          <p:xfrm>
            <a:off x="4332" y="709"/>
            <a:ext cx="212" cy="272"/>
          </p:xfrm>
          <a:graphic>
            <a:graphicData uri="http://schemas.openxmlformats.org/presentationml/2006/ole">
              <mc:AlternateContent xmlns:mc="http://schemas.openxmlformats.org/markup-compatibility/2006">
                <mc:Choice xmlns:v="urn:schemas-microsoft-com:vml" Requires="v">
                  <p:oleObj spid="_x0000_s195651" name="公式" r:id="rId4" imgW="177480" imgH="228600" progId="Equation.3">
                    <p:embed/>
                  </p:oleObj>
                </mc:Choice>
                <mc:Fallback>
                  <p:oleObj name="公式" r:id="rId4" imgW="177480" imgH="228600" progId="Equation.3">
                    <p:embed/>
                    <p:pic>
                      <p:nvPicPr>
                        <p:cNvPr id="0" name="Object 5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32" y="709"/>
                          <a:ext cx="212" cy="2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95640" name="Object 56"/>
            <p:cNvGraphicFramePr>
              <a:graphicFrameLocks noChangeAspect="1"/>
            </p:cNvGraphicFramePr>
            <p:nvPr/>
          </p:nvGraphicFramePr>
          <p:xfrm>
            <a:off x="4558" y="709"/>
            <a:ext cx="287" cy="257"/>
          </p:xfrm>
          <a:graphic>
            <a:graphicData uri="http://schemas.openxmlformats.org/presentationml/2006/ole">
              <mc:AlternateContent xmlns:mc="http://schemas.openxmlformats.org/markup-compatibility/2006">
                <mc:Choice xmlns:v="urn:schemas-microsoft-com:vml" Requires="v">
                  <p:oleObj spid="_x0000_s195652" name="公式" r:id="rId6" imgW="241200" imgH="215640" progId="Equation.3">
                    <p:embed/>
                  </p:oleObj>
                </mc:Choice>
                <mc:Fallback>
                  <p:oleObj name="公式" r:id="rId6" imgW="241200" imgH="215640" progId="Equation.3">
                    <p:embed/>
                    <p:pic>
                      <p:nvPicPr>
                        <p:cNvPr id="0" name="Object 5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58" y="709"/>
                          <a:ext cx="287" cy="25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195641" name="Rectangle 57"/>
          <p:cNvSpPr>
            <a:spLocks noChangeArrowheads="1"/>
          </p:cNvSpPr>
          <p:nvPr/>
        </p:nvSpPr>
        <p:spPr bwMode="auto">
          <a:xfrm>
            <a:off x="179388" y="2492375"/>
            <a:ext cx="6697662"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a:solidFill>
                  <a:schemeClr val="accent1"/>
                </a:solidFill>
                <a:sym typeface="Symbol" pitchFamily="18" charset="2"/>
              </a:rPr>
              <a:t>由表中可知可将第一片的</a:t>
            </a:r>
            <a:r>
              <a:rPr lang="en-US" altLang="zh-CN">
                <a:solidFill>
                  <a:schemeClr val="accent1"/>
                </a:solidFill>
                <a:sym typeface="Symbol" pitchFamily="18" charset="2"/>
              </a:rPr>
              <a:t>Y</a:t>
            </a:r>
            <a:r>
              <a:rPr lang="en-US" altLang="zh-CN" baseline="-25000">
                <a:solidFill>
                  <a:schemeClr val="accent1"/>
                </a:solidFill>
                <a:sym typeface="Symbol" pitchFamily="18" charset="2"/>
              </a:rPr>
              <a:t>S</a:t>
            </a:r>
            <a:r>
              <a:rPr lang="zh-CN" altLang="en-US">
                <a:solidFill>
                  <a:schemeClr val="accent1"/>
                </a:solidFill>
                <a:sym typeface="Symbol" pitchFamily="18" charset="2"/>
              </a:rPr>
              <a:t>接到第二片的</a:t>
            </a:r>
            <a:r>
              <a:rPr lang="en-US" altLang="zh-CN">
                <a:solidFill>
                  <a:schemeClr val="accent1"/>
                </a:solidFill>
                <a:sym typeface="Symbol" pitchFamily="18" charset="2"/>
              </a:rPr>
              <a:t>S</a:t>
            </a:r>
            <a:r>
              <a:rPr lang="zh-CN" altLang="en-US">
                <a:solidFill>
                  <a:schemeClr val="accent1"/>
                </a:solidFill>
                <a:sym typeface="Symbol" pitchFamily="18" charset="2"/>
              </a:rPr>
              <a:t>上</a:t>
            </a:r>
          </a:p>
        </p:txBody>
      </p:sp>
      <p:sp>
        <p:nvSpPr>
          <p:cNvPr id="195642" name="Text Box 58"/>
          <p:cNvSpPr txBox="1">
            <a:spLocks noChangeArrowheads="1"/>
          </p:cNvSpPr>
          <p:nvPr/>
        </p:nvSpPr>
        <p:spPr bwMode="auto">
          <a:xfrm>
            <a:off x="179388" y="0"/>
            <a:ext cx="3581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3200" u="sng">
                <a:solidFill>
                  <a:schemeClr val="tx1"/>
                </a:solidFill>
                <a:effectLst>
                  <a:outerShdw blurRad="38100" dist="38100" dir="2700000" algn="tl">
                    <a:srgbClr val="FFFFFF"/>
                  </a:outerShdw>
                </a:effectLst>
              </a:rPr>
              <a:t>4.3.1 </a:t>
            </a:r>
            <a:r>
              <a:rPr lang="zh-CN" altLang="en-US" sz="3200" u="sng">
                <a:solidFill>
                  <a:schemeClr val="tx1"/>
                </a:solidFill>
                <a:effectLst>
                  <a:outerShdw blurRad="38100" dist="38100" dir="2700000" algn="tl">
                    <a:srgbClr val="FFFFFF"/>
                  </a:outerShdw>
                </a:effectLst>
              </a:rPr>
              <a:t>编码器</a:t>
            </a:r>
          </a:p>
        </p:txBody>
      </p:sp>
      <p:grpSp>
        <p:nvGrpSpPr>
          <p:cNvPr id="195589" name="Group 5"/>
          <p:cNvGrpSpPr>
            <a:grpSpLocks/>
          </p:cNvGrpSpPr>
          <p:nvPr/>
        </p:nvGrpSpPr>
        <p:grpSpPr bwMode="auto">
          <a:xfrm>
            <a:off x="250825" y="3573463"/>
            <a:ext cx="3311525" cy="2486025"/>
            <a:chOff x="431" y="2387"/>
            <a:chExt cx="2086" cy="1566"/>
          </a:xfrm>
        </p:grpSpPr>
        <p:pic>
          <p:nvPicPr>
            <p:cNvPr id="195590" name="Picture 6" descr="4-3-4"/>
            <p:cNvPicPr>
              <a:picLocks noChangeAspect="1" noChangeArrowheads="1"/>
            </p:cNvPicPr>
            <p:nvPr/>
          </p:nvPicPr>
          <p:blipFill>
            <a:blip r:embed="rId8" cstate="print">
              <a:extLst>
                <a:ext uri="{28A0092B-C50C-407E-A947-70E740481C1C}">
                  <a14:useLocalDpi xmlns:a14="http://schemas.microsoft.com/office/drawing/2010/main" val="0"/>
                </a:ext>
              </a:extLst>
            </a:blip>
            <a:srcRect l="53856" t="21675" r="4390" b="38832"/>
            <a:stretch>
              <a:fillRect/>
            </a:stretch>
          </p:blipFill>
          <p:spPr bwMode="auto">
            <a:xfrm>
              <a:off x="431" y="2387"/>
              <a:ext cx="2086" cy="1565"/>
            </a:xfrm>
            <a:prstGeom prst="rect">
              <a:avLst/>
            </a:prstGeom>
            <a:noFill/>
            <a:ln w="57150" cmpd="thickThin">
              <a:solidFill>
                <a:srgbClr val="FF3399"/>
              </a:solidFill>
              <a:miter lim="800000"/>
              <a:headEnd/>
              <a:tailEnd/>
            </a:ln>
            <a:extLst>
              <a:ext uri="{909E8E84-426E-40DD-AFC4-6F175D3DCCD1}">
                <a14:hiddenFill xmlns:a14="http://schemas.microsoft.com/office/drawing/2010/main">
                  <a:solidFill>
                    <a:srgbClr val="FFFFFF"/>
                  </a:solidFill>
                </a14:hiddenFill>
              </a:ext>
            </a:extLst>
          </p:spPr>
        </p:pic>
        <p:sp>
          <p:nvSpPr>
            <p:cNvPr id="195591" name="Rectangle 7"/>
            <p:cNvSpPr>
              <a:spLocks noChangeArrowheads="1"/>
            </p:cNvSpPr>
            <p:nvPr/>
          </p:nvSpPr>
          <p:spPr bwMode="auto">
            <a:xfrm>
              <a:off x="1655" y="3022"/>
              <a:ext cx="211" cy="22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5592" name="Rectangle 8"/>
            <p:cNvSpPr>
              <a:spLocks noChangeArrowheads="1"/>
            </p:cNvSpPr>
            <p:nvPr/>
          </p:nvSpPr>
          <p:spPr bwMode="auto">
            <a:xfrm>
              <a:off x="748" y="3693"/>
              <a:ext cx="208" cy="21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5593" name="Rectangle 9"/>
            <p:cNvSpPr>
              <a:spLocks noChangeArrowheads="1"/>
            </p:cNvSpPr>
            <p:nvPr/>
          </p:nvSpPr>
          <p:spPr bwMode="auto">
            <a:xfrm>
              <a:off x="1038" y="3736"/>
              <a:ext cx="209" cy="21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5594" name="Rectangle 10"/>
            <p:cNvSpPr>
              <a:spLocks noChangeArrowheads="1"/>
            </p:cNvSpPr>
            <p:nvPr/>
          </p:nvSpPr>
          <p:spPr bwMode="auto">
            <a:xfrm>
              <a:off x="1383" y="3703"/>
              <a:ext cx="208" cy="21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5595" name="Rectangle 11"/>
            <p:cNvSpPr>
              <a:spLocks noChangeArrowheads="1"/>
            </p:cNvSpPr>
            <p:nvPr/>
          </p:nvSpPr>
          <p:spPr bwMode="auto">
            <a:xfrm>
              <a:off x="1704" y="3736"/>
              <a:ext cx="208" cy="21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5596" name="Text Box 12"/>
            <p:cNvSpPr txBox="1">
              <a:spLocks noChangeArrowheads="1"/>
            </p:cNvSpPr>
            <p:nvPr/>
          </p:nvSpPr>
          <p:spPr bwMode="auto">
            <a:xfrm>
              <a:off x="1565" y="2976"/>
              <a:ext cx="63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000">
                  <a:solidFill>
                    <a:schemeClr val="tx1"/>
                  </a:solidFill>
                </a:rPr>
                <a:t>（</a:t>
              </a:r>
              <a:r>
                <a:rPr lang="en-US" altLang="zh-CN" sz="2000">
                  <a:solidFill>
                    <a:schemeClr val="tx1"/>
                  </a:solidFill>
                </a:rPr>
                <a:t>1</a:t>
              </a:r>
              <a:r>
                <a:rPr lang="zh-CN" altLang="en-US" sz="2000">
                  <a:solidFill>
                    <a:schemeClr val="tx1"/>
                  </a:solidFill>
                </a:rPr>
                <a:t>）</a:t>
              </a:r>
            </a:p>
          </p:txBody>
        </p:sp>
      </p:grpSp>
      <p:grpSp>
        <p:nvGrpSpPr>
          <p:cNvPr id="195597" name="Group 13"/>
          <p:cNvGrpSpPr>
            <a:grpSpLocks/>
          </p:cNvGrpSpPr>
          <p:nvPr/>
        </p:nvGrpSpPr>
        <p:grpSpPr bwMode="auto">
          <a:xfrm>
            <a:off x="4357688" y="3573463"/>
            <a:ext cx="3311525" cy="2486025"/>
            <a:chOff x="431" y="2387"/>
            <a:chExt cx="2086" cy="1566"/>
          </a:xfrm>
        </p:grpSpPr>
        <p:pic>
          <p:nvPicPr>
            <p:cNvPr id="195598" name="Picture 14" descr="4-3-4"/>
            <p:cNvPicPr>
              <a:picLocks noChangeAspect="1" noChangeArrowheads="1"/>
            </p:cNvPicPr>
            <p:nvPr/>
          </p:nvPicPr>
          <p:blipFill>
            <a:blip r:embed="rId8" cstate="print">
              <a:extLst>
                <a:ext uri="{28A0092B-C50C-407E-A947-70E740481C1C}">
                  <a14:useLocalDpi xmlns:a14="http://schemas.microsoft.com/office/drawing/2010/main" val="0"/>
                </a:ext>
              </a:extLst>
            </a:blip>
            <a:srcRect l="53856" t="21675" r="4390" b="38832"/>
            <a:stretch>
              <a:fillRect/>
            </a:stretch>
          </p:blipFill>
          <p:spPr bwMode="auto">
            <a:xfrm>
              <a:off x="431" y="2387"/>
              <a:ext cx="2086" cy="1565"/>
            </a:xfrm>
            <a:prstGeom prst="rect">
              <a:avLst/>
            </a:prstGeom>
            <a:noFill/>
            <a:ln w="57150" cmpd="thickThin">
              <a:solidFill>
                <a:srgbClr val="FF3399"/>
              </a:solidFill>
              <a:miter lim="800000"/>
              <a:headEnd/>
              <a:tailEnd/>
            </a:ln>
            <a:extLst>
              <a:ext uri="{909E8E84-426E-40DD-AFC4-6F175D3DCCD1}">
                <a14:hiddenFill xmlns:a14="http://schemas.microsoft.com/office/drawing/2010/main">
                  <a:solidFill>
                    <a:srgbClr val="FFFFFF"/>
                  </a:solidFill>
                </a14:hiddenFill>
              </a:ext>
            </a:extLst>
          </p:spPr>
        </p:pic>
        <p:sp>
          <p:nvSpPr>
            <p:cNvPr id="195599" name="Rectangle 15"/>
            <p:cNvSpPr>
              <a:spLocks noChangeArrowheads="1"/>
            </p:cNvSpPr>
            <p:nvPr/>
          </p:nvSpPr>
          <p:spPr bwMode="auto">
            <a:xfrm>
              <a:off x="1655" y="3022"/>
              <a:ext cx="211" cy="22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5600" name="Rectangle 16"/>
            <p:cNvSpPr>
              <a:spLocks noChangeArrowheads="1"/>
            </p:cNvSpPr>
            <p:nvPr/>
          </p:nvSpPr>
          <p:spPr bwMode="auto">
            <a:xfrm>
              <a:off x="748" y="3693"/>
              <a:ext cx="208" cy="21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5601" name="Rectangle 17"/>
            <p:cNvSpPr>
              <a:spLocks noChangeArrowheads="1"/>
            </p:cNvSpPr>
            <p:nvPr/>
          </p:nvSpPr>
          <p:spPr bwMode="auto">
            <a:xfrm>
              <a:off x="1038" y="3736"/>
              <a:ext cx="209" cy="21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5602" name="Rectangle 18"/>
            <p:cNvSpPr>
              <a:spLocks noChangeArrowheads="1"/>
            </p:cNvSpPr>
            <p:nvPr/>
          </p:nvSpPr>
          <p:spPr bwMode="auto">
            <a:xfrm>
              <a:off x="1383" y="3703"/>
              <a:ext cx="208" cy="21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5603" name="Rectangle 19"/>
            <p:cNvSpPr>
              <a:spLocks noChangeArrowheads="1"/>
            </p:cNvSpPr>
            <p:nvPr/>
          </p:nvSpPr>
          <p:spPr bwMode="auto">
            <a:xfrm>
              <a:off x="1704" y="3736"/>
              <a:ext cx="208" cy="21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5604" name="Text Box 20"/>
            <p:cNvSpPr txBox="1">
              <a:spLocks noChangeArrowheads="1"/>
            </p:cNvSpPr>
            <p:nvPr/>
          </p:nvSpPr>
          <p:spPr bwMode="auto">
            <a:xfrm>
              <a:off x="1565" y="2976"/>
              <a:ext cx="63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000">
                  <a:solidFill>
                    <a:schemeClr val="tx1"/>
                  </a:solidFill>
                </a:rPr>
                <a:t>（</a:t>
              </a:r>
              <a:r>
                <a:rPr lang="en-US" altLang="zh-CN" sz="2000">
                  <a:solidFill>
                    <a:schemeClr val="tx1"/>
                  </a:solidFill>
                </a:rPr>
                <a:t>2</a:t>
              </a:r>
              <a:r>
                <a:rPr lang="zh-CN" altLang="en-US" sz="2000">
                  <a:solidFill>
                    <a:schemeClr val="tx1"/>
                  </a:solidFill>
                </a:rPr>
                <a:t>）</a:t>
              </a:r>
            </a:p>
          </p:txBody>
        </p:sp>
      </p:grpSp>
      <p:sp>
        <p:nvSpPr>
          <p:cNvPr id="195605" name="Rectangle 21"/>
          <p:cNvSpPr>
            <a:spLocks noChangeArrowheads="1"/>
          </p:cNvSpPr>
          <p:nvPr/>
        </p:nvSpPr>
        <p:spPr bwMode="auto">
          <a:xfrm>
            <a:off x="323850" y="3502025"/>
            <a:ext cx="5969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a:solidFill>
                  <a:schemeClr val="tx1"/>
                </a:solidFill>
              </a:rPr>
              <a:t>A</a:t>
            </a:r>
            <a:r>
              <a:rPr lang="en-US" altLang="zh-CN" sz="2000">
                <a:solidFill>
                  <a:schemeClr val="tx1"/>
                </a:solidFill>
                <a:sym typeface="Symbol" pitchFamily="18" charset="2"/>
              </a:rPr>
              <a:t></a:t>
            </a:r>
            <a:r>
              <a:rPr lang="en-US" altLang="zh-CN" sz="2000" baseline="-25000">
                <a:solidFill>
                  <a:schemeClr val="tx1"/>
                </a:solidFill>
                <a:sym typeface="Symbol" pitchFamily="18" charset="2"/>
              </a:rPr>
              <a:t>15</a:t>
            </a:r>
          </a:p>
        </p:txBody>
      </p:sp>
      <p:sp>
        <p:nvSpPr>
          <p:cNvPr id="195606" name="Rectangle 22"/>
          <p:cNvSpPr>
            <a:spLocks noChangeArrowheads="1"/>
          </p:cNvSpPr>
          <p:nvPr/>
        </p:nvSpPr>
        <p:spPr bwMode="auto">
          <a:xfrm>
            <a:off x="2771775" y="3502025"/>
            <a:ext cx="5143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a:solidFill>
                  <a:schemeClr val="tx1"/>
                </a:solidFill>
              </a:rPr>
              <a:t>A</a:t>
            </a:r>
            <a:r>
              <a:rPr lang="en-US" altLang="zh-CN" sz="2000">
                <a:solidFill>
                  <a:schemeClr val="tx1"/>
                </a:solidFill>
                <a:sym typeface="Symbol" pitchFamily="18" charset="2"/>
              </a:rPr>
              <a:t></a:t>
            </a:r>
            <a:r>
              <a:rPr lang="en-US" altLang="zh-CN" sz="2000" baseline="-25000">
                <a:solidFill>
                  <a:schemeClr val="tx1"/>
                </a:solidFill>
                <a:sym typeface="Symbol" pitchFamily="18" charset="2"/>
              </a:rPr>
              <a:t>8</a:t>
            </a:r>
          </a:p>
        </p:txBody>
      </p:sp>
      <p:sp>
        <p:nvSpPr>
          <p:cNvPr id="195607" name="Rectangle 23"/>
          <p:cNvSpPr>
            <a:spLocks noChangeArrowheads="1"/>
          </p:cNvSpPr>
          <p:nvPr/>
        </p:nvSpPr>
        <p:spPr bwMode="auto">
          <a:xfrm>
            <a:off x="4429125" y="3502025"/>
            <a:ext cx="5143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a:solidFill>
                  <a:schemeClr val="tx1"/>
                </a:solidFill>
              </a:rPr>
              <a:t>A</a:t>
            </a:r>
            <a:r>
              <a:rPr lang="en-US" altLang="zh-CN" sz="2000">
                <a:solidFill>
                  <a:schemeClr val="tx1"/>
                </a:solidFill>
                <a:sym typeface="Symbol" pitchFamily="18" charset="2"/>
              </a:rPr>
              <a:t></a:t>
            </a:r>
            <a:r>
              <a:rPr lang="en-US" altLang="zh-CN" sz="2000" baseline="-25000">
                <a:solidFill>
                  <a:schemeClr val="tx1"/>
                </a:solidFill>
                <a:sym typeface="Symbol" pitchFamily="18" charset="2"/>
              </a:rPr>
              <a:t>7</a:t>
            </a:r>
          </a:p>
        </p:txBody>
      </p:sp>
      <p:sp>
        <p:nvSpPr>
          <p:cNvPr id="195608" name="Rectangle 24"/>
          <p:cNvSpPr>
            <a:spLocks noChangeArrowheads="1"/>
          </p:cNvSpPr>
          <p:nvPr/>
        </p:nvSpPr>
        <p:spPr bwMode="auto">
          <a:xfrm>
            <a:off x="6877050" y="3502025"/>
            <a:ext cx="5143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a:solidFill>
                  <a:schemeClr val="tx1"/>
                </a:solidFill>
              </a:rPr>
              <a:t>A</a:t>
            </a:r>
            <a:r>
              <a:rPr lang="en-US" altLang="zh-CN" sz="2000">
                <a:solidFill>
                  <a:schemeClr val="tx1"/>
                </a:solidFill>
                <a:sym typeface="Symbol" pitchFamily="18" charset="2"/>
              </a:rPr>
              <a:t></a:t>
            </a:r>
            <a:r>
              <a:rPr lang="en-US" altLang="zh-CN" sz="2000" baseline="-25000">
                <a:solidFill>
                  <a:schemeClr val="tx1"/>
                </a:solidFill>
                <a:sym typeface="Symbol" pitchFamily="18" charset="2"/>
              </a:rPr>
              <a:t>0</a:t>
            </a:r>
          </a:p>
        </p:txBody>
      </p:sp>
      <p:sp>
        <p:nvSpPr>
          <p:cNvPr id="195644" name="AutoShape 60"/>
          <p:cNvSpPr>
            <a:spLocks noChangeArrowheads="1"/>
          </p:cNvSpPr>
          <p:nvPr/>
        </p:nvSpPr>
        <p:spPr bwMode="auto">
          <a:xfrm>
            <a:off x="3419475" y="4652963"/>
            <a:ext cx="1152525" cy="215900"/>
          </a:xfrm>
          <a:prstGeom prst="rightArrow">
            <a:avLst>
              <a:gd name="adj1" fmla="val 50000"/>
              <a:gd name="adj2" fmla="val 133456"/>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9" presetClass="entr" presetSubtype="0" fill="hold" nodeType="clickEffect">
                                  <p:stCondLst>
                                    <p:cond delay="0"/>
                                  </p:stCondLst>
                                  <p:childTnLst>
                                    <p:set>
                                      <p:cBhvr>
                                        <p:cTn id="6" dur="1" fill="hold">
                                          <p:stCondLst>
                                            <p:cond delay="0"/>
                                          </p:stCondLst>
                                        </p:cTn>
                                        <p:tgtEl>
                                          <p:spTgt spid="195588"/>
                                        </p:tgtEl>
                                        <p:attrNameLst>
                                          <p:attrName>style.visibility</p:attrName>
                                        </p:attrNameLst>
                                      </p:cBhvr>
                                      <p:to>
                                        <p:strVal val="visible"/>
                                      </p:to>
                                    </p:set>
                                    <p:anim calcmode="lin" valueType="num">
                                      <p:cBhvr>
                                        <p:cTn id="7" dur="1000" fill="hold"/>
                                        <p:tgtEl>
                                          <p:spTgt spid="195588"/>
                                        </p:tgtEl>
                                        <p:attrNameLst>
                                          <p:attrName>ppt_x</p:attrName>
                                        </p:attrNameLst>
                                      </p:cBhvr>
                                      <p:tavLst>
                                        <p:tav tm="0">
                                          <p:val>
                                            <p:strVal val="#ppt_x-.2"/>
                                          </p:val>
                                        </p:tav>
                                        <p:tav tm="100000">
                                          <p:val>
                                            <p:strVal val="#ppt_x"/>
                                          </p:val>
                                        </p:tav>
                                      </p:tavLst>
                                    </p:anim>
                                    <p:anim calcmode="lin" valueType="num">
                                      <p:cBhvr>
                                        <p:cTn id="8" dur="1000" fill="hold"/>
                                        <p:tgtEl>
                                          <p:spTgt spid="195588"/>
                                        </p:tgtEl>
                                        <p:attrNameLst>
                                          <p:attrName>ppt_y</p:attrName>
                                        </p:attrNameLst>
                                      </p:cBhvr>
                                      <p:tavLst>
                                        <p:tav tm="0">
                                          <p:val>
                                            <p:strVal val="#ppt_y"/>
                                          </p:val>
                                        </p:tav>
                                        <p:tav tm="100000">
                                          <p:val>
                                            <p:strVal val="#ppt_y"/>
                                          </p:val>
                                        </p:tav>
                                      </p:tavLst>
                                    </p:anim>
                                    <p:animEffect transition="in" filter="wipe(right)" prLst="gradientSize: 0.1">
                                      <p:cBhvr>
                                        <p:cTn id="9" dur="1000"/>
                                        <p:tgtEl>
                                          <p:spTgt spid="195588"/>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195605"/>
                                        </p:tgtEl>
                                        <p:attrNameLst>
                                          <p:attrName>style.visibility</p:attrName>
                                        </p:attrNameLst>
                                      </p:cBhvr>
                                      <p:to>
                                        <p:strVal val="visible"/>
                                      </p:to>
                                    </p:set>
                                    <p:animEffect transition="in" filter="fade">
                                      <p:cBhvr>
                                        <p:cTn id="14" dur="1000"/>
                                        <p:tgtEl>
                                          <p:spTgt spid="195605"/>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195606"/>
                                        </p:tgtEl>
                                        <p:attrNameLst>
                                          <p:attrName>style.visibility</p:attrName>
                                        </p:attrNameLst>
                                      </p:cBhvr>
                                      <p:to>
                                        <p:strVal val="visible"/>
                                      </p:to>
                                    </p:set>
                                    <p:animEffect transition="in" filter="fade">
                                      <p:cBhvr>
                                        <p:cTn id="19" dur="1000"/>
                                        <p:tgtEl>
                                          <p:spTgt spid="195606"/>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95607"/>
                                        </p:tgtEl>
                                        <p:attrNameLst>
                                          <p:attrName>style.visibility</p:attrName>
                                        </p:attrNameLst>
                                      </p:cBhvr>
                                      <p:to>
                                        <p:strVal val="visible"/>
                                      </p:to>
                                    </p:set>
                                    <p:animEffect transition="in" filter="fade">
                                      <p:cBhvr>
                                        <p:cTn id="24" dur="1000"/>
                                        <p:tgtEl>
                                          <p:spTgt spid="195607"/>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95608"/>
                                        </p:tgtEl>
                                        <p:attrNameLst>
                                          <p:attrName>style.visibility</p:attrName>
                                        </p:attrNameLst>
                                      </p:cBhvr>
                                      <p:to>
                                        <p:strVal val="visible"/>
                                      </p:to>
                                    </p:set>
                                    <p:animEffect transition="in" filter="fade">
                                      <p:cBhvr>
                                        <p:cTn id="29" dur="1000"/>
                                        <p:tgtEl>
                                          <p:spTgt spid="195608"/>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10" presetClass="entr" presetSubtype="0" fill="hold" nodeType="clickEffect">
                                  <p:stCondLst>
                                    <p:cond delay="0"/>
                                  </p:stCondLst>
                                  <p:childTnLst>
                                    <p:set>
                                      <p:cBhvr>
                                        <p:cTn id="33" dur="1" fill="hold">
                                          <p:stCondLst>
                                            <p:cond delay="0"/>
                                          </p:stCondLst>
                                        </p:cTn>
                                        <p:tgtEl>
                                          <p:spTgt spid="195609"/>
                                        </p:tgtEl>
                                        <p:attrNameLst>
                                          <p:attrName>style.visibility</p:attrName>
                                        </p:attrNameLst>
                                      </p:cBhvr>
                                      <p:to>
                                        <p:strVal val="visible"/>
                                      </p:to>
                                    </p:set>
                                    <p:animEffect transition="in" filter="fade">
                                      <p:cBhvr>
                                        <p:cTn id="34" dur="1000"/>
                                        <p:tgtEl>
                                          <p:spTgt spid="195609"/>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4" presetClass="entr" presetSubtype="16" fill="hold" nodeType="clickEffect">
                                  <p:stCondLst>
                                    <p:cond delay="0"/>
                                  </p:stCondLst>
                                  <p:childTnLst>
                                    <p:set>
                                      <p:cBhvr>
                                        <p:cTn id="38" dur="1" fill="hold">
                                          <p:stCondLst>
                                            <p:cond delay="0"/>
                                          </p:stCondLst>
                                        </p:cTn>
                                        <p:tgtEl>
                                          <p:spTgt spid="195641"/>
                                        </p:tgtEl>
                                        <p:attrNameLst>
                                          <p:attrName>style.visibility</p:attrName>
                                        </p:attrNameLst>
                                      </p:cBhvr>
                                      <p:to>
                                        <p:strVal val="visible"/>
                                      </p:to>
                                    </p:set>
                                    <p:animEffect transition="in" filter="box(in)">
                                      <p:cBhvr>
                                        <p:cTn id="39" dur="1000"/>
                                        <p:tgtEl>
                                          <p:spTgt spid="195641"/>
                                        </p:tgtEl>
                                      </p:cBhvr>
                                    </p:animEffect>
                                  </p:childTnLst>
                                </p:cTn>
                              </p:par>
                            </p:childTnLst>
                          </p:cTn>
                        </p:par>
                      </p:childTnLst>
                    </p:cTn>
                  </p:par>
                  <p:par>
                    <p:cTn id="40" fill="hold" nodeType="clickPar">
                      <p:stCondLst>
                        <p:cond delay="indefinite"/>
                      </p:stCondLst>
                      <p:childTnLst>
                        <p:par>
                          <p:cTn id="41" fill="hold" nodeType="withGroup">
                            <p:stCondLst>
                              <p:cond delay="0"/>
                            </p:stCondLst>
                            <p:childTnLst>
                              <p:par>
                                <p:cTn id="42" presetID="22" presetClass="entr" presetSubtype="8" fill="hold" grpId="0" nodeType="clickEffect">
                                  <p:stCondLst>
                                    <p:cond delay="0"/>
                                  </p:stCondLst>
                                  <p:childTnLst>
                                    <p:set>
                                      <p:cBhvr>
                                        <p:cTn id="43" dur="1" fill="hold">
                                          <p:stCondLst>
                                            <p:cond delay="0"/>
                                          </p:stCondLst>
                                        </p:cTn>
                                        <p:tgtEl>
                                          <p:spTgt spid="195644"/>
                                        </p:tgtEl>
                                        <p:attrNameLst>
                                          <p:attrName>style.visibility</p:attrName>
                                        </p:attrNameLst>
                                      </p:cBhvr>
                                      <p:to>
                                        <p:strVal val="visible"/>
                                      </p:to>
                                    </p:set>
                                    <p:animEffect transition="in" filter="wipe(left)">
                                      <p:cBhvr>
                                        <p:cTn id="44" dur="1000"/>
                                        <p:tgtEl>
                                          <p:spTgt spid="1956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5605" grpId="0"/>
      <p:bldP spid="195606" grpId="0"/>
      <p:bldP spid="195607" grpId="0"/>
      <p:bldP spid="195608" grpId="0"/>
      <p:bldP spid="195644"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40" name="Rectangle 4"/>
          <p:cNvSpPr>
            <a:spLocks noChangeArrowheads="1"/>
          </p:cNvSpPr>
          <p:nvPr>
            <p:ph type="title"/>
          </p:nvPr>
        </p:nvSpPr>
        <p:spPr>
          <a:xfrm>
            <a:off x="250825" y="549275"/>
            <a:ext cx="8642350" cy="1641475"/>
          </a:xfrm>
          <a:noFill/>
          <a:ln/>
          <a:extLst>
            <a:ext uri="{91240B29-F687-4F45-9708-019B960494DF}">
              <a14:hiddenLine xmlns:a14="http://schemas.microsoft.com/office/drawing/2010/main" w="9525" cap="flat" cmpd="sng">
                <a:solidFill>
                  <a:schemeClr val="tx1"/>
                </a:solidFill>
                <a:prstDash val="solid"/>
                <a:miter lim="800000"/>
                <a:headEnd/>
                <a:tailEnd/>
              </a14:hiddenLine>
            </a:ext>
          </a:extLst>
        </p:spPr>
        <p:txBody>
          <a:bodyPr/>
          <a:lstStyle/>
          <a:p>
            <a:pPr algn="l">
              <a:spcBef>
                <a:spcPct val="50000"/>
              </a:spcBef>
            </a:pPr>
            <a:r>
              <a:rPr lang="en-US" altLang="zh-CN" sz="2800" b="1">
                <a:solidFill>
                  <a:schemeClr val="accent1"/>
                </a:solidFill>
                <a:ea typeface="楷体_GB2312" pitchFamily="49" charset="-122"/>
              </a:rPr>
              <a:t>c. </a:t>
            </a:r>
            <a:r>
              <a:rPr lang="zh-CN" altLang="en-US" sz="2800" b="1">
                <a:solidFill>
                  <a:schemeClr val="accent1"/>
                </a:solidFill>
                <a:ea typeface="楷体_GB2312" pitchFamily="49" charset="-122"/>
              </a:rPr>
              <a:t>由于</a:t>
            </a:r>
            <a:r>
              <a:rPr lang="en-US" altLang="zh-CN" sz="2800" b="1">
                <a:solidFill>
                  <a:schemeClr val="accent1"/>
                </a:solidFill>
                <a:ea typeface="楷体_GB2312" pitchFamily="49" charset="-122"/>
              </a:rPr>
              <a:t>74HC148</a:t>
            </a:r>
            <a:r>
              <a:rPr lang="zh-CN" altLang="en-US" sz="2800" b="1">
                <a:solidFill>
                  <a:schemeClr val="accent1"/>
                </a:solidFill>
                <a:ea typeface="楷体_GB2312" pitchFamily="49" charset="-122"/>
              </a:rPr>
              <a:t>输出端只有</a:t>
            </a:r>
            <a:r>
              <a:rPr lang="en-US" altLang="zh-CN" sz="2800" b="1">
                <a:solidFill>
                  <a:schemeClr val="accent1"/>
                </a:solidFill>
                <a:ea typeface="楷体_GB2312" pitchFamily="49" charset="-122"/>
              </a:rPr>
              <a:t>3</a:t>
            </a:r>
            <a:r>
              <a:rPr lang="zh-CN" altLang="en-US" sz="2800" b="1">
                <a:solidFill>
                  <a:schemeClr val="accent1"/>
                </a:solidFill>
                <a:ea typeface="楷体_GB2312" pitchFamily="49" charset="-122"/>
              </a:rPr>
              <a:t>个，要想根据要求输出为</a:t>
            </a:r>
            <a:r>
              <a:rPr lang="en-US" altLang="zh-CN" sz="2800" b="1">
                <a:solidFill>
                  <a:schemeClr val="accent1"/>
                </a:solidFill>
                <a:ea typeface="楷体_GB2312" pitchFamily="49" charset="-122"/>
              </a:rPr>
              <a:t>4</a:t>
            </a:r>
            <a:r>
              <a:rPr lang="zh-CN" altLang="en-US" sz="2800" b="1">
                <a:solidFill>
                  <a:schemeClr val="accent1"/>
                </a:solidFill>
                <a:ea typeface="楷体_GB2312" pitchFamily="49" charset="-122"/>
              </a:rPr>
              <a:t>线，必须借用第一片的扩展端</a:t>
            </a:r>
            <a:r>
              <a:rPr lang="en-US" altLang="zh-CN" sz="2800" b="1">
                <a:solidFill>
                  <a:schemeClr val="accent1"/>
                </a:solidFill>
                <a:ea typeface="楷体_GB2312" pitchFamily="49" charset="-122"/>
              </a:rPr>
              <a:t>Y</a:t>
            </a:r>
            <a:r>
              <a:rPr lang="en-US" altLang="zh-CN" sz="2800" b="1">
                <a:solidFill>
                  <a:schemeClr val="accent1"/>
                </a:solidFill>
                <a:ea typeface="楷体_GB2312" pitchFamily="49" charset="-122"/>
                <a:sym typeface="Symbol" pitchFamily="18" charset="2"/>
              </a:rPr>
              <a:t></a:t>
            </a:r>
            <a:r>
              <a:rPr lang="en-US" altLang="zh-CN" sz="2800" b="1" baseline="-25000">
                <a:solidFill>
                  <a:schemeClr val="accent1"/>
                </a:solidFill>
                <a:ea typeface="楷体_GB2312" pitchFamily="49" charset="-122"/>
              </a:rPr>
              <a:t>EX</a:t>
            </a:r>
            <a:r>
              <a:rPr lang="zh-CN" altLang="en-US" sz="2800" b="1">
                <a:solidFill>
                  <a:schemeClr val="accent1"/>
                </a:solidFill>
                <a:ea typeface="楷体_GB2312" pitchFamily="49" charset="-122"/>
              </a:rPr>
              <a:t>。由于</a:t>
            </a:r>
            <a:r>
              <a:rPr lang="zh-CN" altLang="en-US" sz="2800" b="1">
                <a:solidFill>
                  <a:schemeClr val="accent1"/>
                </a:solidFill>
                <a:ea typeface="楷体_GB2312" pitchFamily="49" charset="-122"/>
                <a:sym typeface="Symbol" pitchFamily="18" charset="2"/>
              </a:rPr>
              <a:t>有输入时，</a:t>
            </a:r>
            <a:r>
              <a:rPr lang="en-US" altLang="zh-CN" sz="2800" b="1">
                <a:solidFill>
                  <a:schemeClr val="accent1"/>
                </a:solidFill>
                <a:ea typeface="楷体_GB2312" pitchFamily="49" charset="-122"/>
              </a:rPr>
              <a:t>Y</a:t>
            </a:r>
            <a:r>
              <a:rPr lang="en-US" altLang="zh-CN" sz="2800" b="1">
                <a:solidFill>
                  <a:schemeClr val="accent1"/>
                </a:solidFill>
                <a:ea typeface="楷体_GB2312" pitchFamily="49" charset="-122"/>
                <a:sym typeface="Symbol" pitchFamily="18" charset="2"/>
              </a:rPr>
              <a:t></a:t>
            </a:r>
            <a:r>
              <a:rPr lang="en-US" altLang="zh-CN" sz="2800" b="1" baseline="-25000">
                <a:solidFill>
                  <a:schemeClr val="accent1"/>
                </a:solidFill>
                <a:ea typeface="楷体_GB2312" pitchFamily="49" charset="-122"/>
              </a:rPr>
              <a:t>EX</a:t>
            </a:r>
            <a:r>
              <a:rPr lang="zh-CN" altLang="en-US" sz="2800" b="1">
                <a:solidFill>
                  <a:schemeClr val="accent1"/>
                </a:solidFill>
                <a:ea typeface="楷体_GB2312" pitchFamily="49" charset="-122"/>
              </a:rPr>
              <a:t>＝</a:t>
            </a:r>
            <a:r>
              <a:rPr lang="en-US" altLang="zh-CN" sz="2800" b="1">
                <a:solidFill>
                  <a:schemeClr val="accent1"/>
                </a:solidFill>
                <a:ea typeface="楷体_GB2312" pitchFamily="49" charset="-122"/>
              </a:rPr>
              <a:t>0</a:t>
            </a:r>
            <a:r>
              <a:rPr lang="zh-CN" altLang="en-US" sz="2800" b="1">
                <a:solidFill>
                  <a:schemeClr val="accent1"/>
                </a:solidFill>
                <a:ea typeface="楷体_GB2312" pitchFamily="49" charset="-122"/>
              </a:rPr>
              <a:t>，无输入时</a:t>
            </a:r>
            <a:r>
              <a:rPr lang="en-US" altLang="zh-CN" sz="2800" b="1">
                <a:solidFill>
                  <a:schemeClr val="accent1"/>
                </a:solidFill>
                <a:ea typeface="楷体_GB2312" pitchFamily="49" charset="-122"/>
              </a:rPr>
              <a:t>Y</a:t>
            </a:r>
            <a:r>
              <a:rPr lang="en-US" altLang="zh-CN" sz="2800" b="1">
                <a:solidFill>
                  <a:schemeClr val="accent1"/>
                </a:solidFill>
                <a:ea typeface="楷体_GB2312" pitchFamily="49" charset="-122"/>
                <a:sym typeface="Symbol" pitchFamily="18" charset="2"/>
              </a:rPr>
              <a:t></a:t>
            </a:r>
            <a:r>
              <a:rPr lang="en-US" altLang="zh-CN" sz="2800" b="1" baseline="-25000">
                <a:solidFill>
                  <a:schemeClr val="accent1"/>
                </a:solidFill>
                <a:ea typeface="楷体_GB2312" pitchFamily="49" charset="-122"/>
              </a:rPr>
              <a:t>EX</a:t>
            </a:r>
            <a:r>
              <a:rPr lang="zh-CN" altLang="en-US" sz="2800" b="1">
                <a:solidFill>
                  <a:schemeClr val="accent1"/>
                </a:solidFill>
                <a:ea typeface="楷体_GB2312" pitchFamily="49" charset="-122"/>
              </a:rPr>
              <a:t>＝</a:t>
            </a:r>
            <a:r>
              <a:rPr lang="en-US" altLang="zh-CN" sz="2800" b="1">
                <a:solidFill>
                  <a:schemeClr val="accent1"/>
                </a:solidFill>
                <a:ea typeface="楷体_GB2312" pitchFamily="49" charset="-122"/>
              </a:rPr>
              <a:t>1</a:t>
            </a:r>
            <a:r>
              <a:rPr lang="zh-CN" altLang="en-US" sz="2800" b="1">
                <a:solidFill>
                  <a:schemeClr val="accent1"/>
                </a:solidFill>
                <a:ea typeface="楷体_GB2312" pitchFamily="49" charset="-122"/>
              </a:rPr>
              <a:t>，故加反相器可作输出四位二进制数码的最高位。</a:t>
            </a:r>
          </a:p>
        </p:txBody>
      </p:sp>
      <p:sp>
        <p:nvSpPr>
          <p:cNvPr id="193541" name="Text Box 5"/>
          <p:cNvSpPr txBox="1">
            <a:spLocks noChangeArrowheads="1"/>
          </p:cNvSpPr>
          <p:nvPr/>
        </p:nvSpPr>
        <p:spPr bwMode="auto">
          <a:xfrm>
            <a:off x="179388" y="0"/>
            <a:ext cx="3581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3200" u="sng">
                <a:solidFill>
                  <a:schemeClr val="tx1"/>
                </a:solidFill>
                <a:effectLst>
                  <a:outerShdw blurRad="38100" dist="38100" dir="2700000" algn="tl">
                    <a:srgbClr val="FFFFFF"/>
                  </a:outerShdw>
                </a:effectLst>
              </a:rPr>
              <a:t>4.3.1 </a:t>
            </a:r>
            <a:r>
              <a:rPr lang="zh-CN" altLang="en-US" sz="3200" u="sng">
                <a:solidFill>
                  <a:schemeClr val="tx1"/>
                </a:solidFill>
                <a:effectLst>
                  <a:outerShdw blurRad="38100" dist="38100" dir="2700000" algn="tl">
                    <a:srgbClr val="FFFFFF"/>
                  </a:outerShdw>
                </a:effectLst>
              </a:rPr>
              <a:t>编码器</a:t>
            </a:r>
          </a:p>
        </p:txBody>
      </p:sp>
      <p:sp>
        <p:nvSpPr>
          <p:cNvPr id="193542" name="Text Box 6"/>
          <p:cNvSpPr txBox="1">
            <a:spLocks noChangeArrowheads="1"/>
          </p:cNvSpPr>
          <p:nvPr/>
        </p:nvSpPr>
        <p:spPr bwMode="auto">
          <a:xfrm>
            <a:off x="323850" y="2276475"/>
            <a:ext cx="8569325" cy="13731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en-US" altLang="zh-CN">
                <a:solidFill>
                  <a:schemeClr val="accent1"/>
                </a:solidFill>
              </a:rPr>
              <a:t>d.</a:t>
            </a:r>
            <a:r>
              <a:rPr lang="zh-CN" altLang="en-US">
                <a:solidFill>
                  <a:schemeClr val="accent1"/>
                </a:solidFill>
              </a:rPr>
              <a:t>由于</a:t>
            </a:r>
            <a:r>
              <a:rPr lang="en-US" altLang="zh-CN">
                <a:solidFill>
                  <a:schemeClr val="accent1"/>
                </a:solidFill>
              </a:rPr>
              <a:t>74HC148</a:t>
            </a:r>
            <a:r>
              <a:rPr lang="zh-CN" altLang="en-US">
                <a:solidFill>
                  <a:schemeClr val="accent1"/>
                </a:solidFill>
              </a:rPr>
              <a:t>禁止工作或允许工作而无输入信号时，输出端的状态为</a:t>
            </a:r>
            <a:r>
              <a:rPr lang="en-US" altLang="zh-CN">
                <a:solidFill>
                  <a:schemeClr val="accent1"/>
                </a:solidFill>
              </a:rPr>
              <a:t>111,</a:t>
            </a:r>
            <a:r>
              <a:rPr lang="zh-CN" altLang="en-US">
                <a:solidFill>
                  <a:schemeClr val="accent1"/>
                </a:solidFill>
              </a:rPr>
              <a:t>故输出四位二进制代码的低三位可由两片输出端与非构成。</a:t>
            </a:r>
          </a:p>
        </p:txBody>
      </p:sp>
      <p:grpSp>
        <p:nvGrpSpPr>
          <p:cNvPr id="193543" name="Group 7"/>
          <p:cNvGrpSpPr>
            <a:grpSpLocks/>
          </p:cNvGrpSpPr>
          <p:nvPr/>
        </p:nvGrpSpPr>
        <p:grpSpPr bwMode="auto">
          <a:xfrm>
            <a:off x="6443663" y="0"/>
            <a:ext cx="2266950" cy="2951163"/>
            <a:chOff x="4332" y="709"/>
            <a:chExt cx="1428" cy="1859"/>
          </a:xfrm>
        </p:grpSpPr>
        <p:sp>
          <p:nvSpPr>
            <p:cNvPr id="193544" name="Rectangle 8"/>
            <p:cNvSpPr>
              <a:spLocks noChangeArrowheads="1"/>
            </p:cNvSpPr>
            <p:nvPr/>
          </p:nvSpPr>
          <p:spPr bwMode="auto">
            <a:xfrm>
              <a:off x="4900" y="2116"/>
              <a:ext cx="860" cy="45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zh-CN" altLang="en-US" sz="2000">
                  <a:solidFill>
                    <a:schemeClr val="tx1"/>
                  </a:solidFill>
                  <a:latin typeface="Arial" charset="0"/>
                  <a:ea typeface="宋体" pitchFamily="2" charset="-122"/>
                </a:rPr>
                <a:t>不可能出现</a:t>
              </a:r>
            </a:p>
          </p:txBody>
        </p:sp>
        <p:sp>
          <p:nvSpPr>
            <p:cNvPr id="193545" name="Rectangle 9"/>
            <p:cNvSpPr>
              <a:spLocks noChangeArrowheads="1"/>
            </p:cNvSpPr>
            <p:nvPr/>
          </p:nvSpPr>
          <p:spPr bwMode="auto">
            <a:xfrm>
              <a:off x="4605" y="2116"/>
              <a:ext cx="295" cy="45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0</a:t>
              </a:r>
            </a:p>
          </p:txBody>
        </p:sp>
        <p:sp>
          <p:nvSpPr>
            <p:cNvPr id="193546" name="Rectangle 10"/>
            <p:cNvSpPr>
              <a:spLocks noChangeArrowheads="1"/>
            </p:cNvSpPr>
            <p:nvPr/>
          </p:nvSpPr>
          <p:spPr bwMode="auto">
            <a:xfrm>
              <a:off x="4332" y="2116"/>
              <a:ext cx="273" cy="45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0</a:t>
              </a:r>
            </a:p>
          </p:txBody>
        </p:sp>
        <p:sp>
          <p:nvSpPr>
            <p:cNvPr id="193547" name="Rectangle 11"/>
            <p:cNvSpPr>
              <a:spLocks noChangeArrowheads="1"/>
            </p:cNvSpPr>
            <p:nvPr/>
          </p:nvSpPr>
          <p:spPr bwMode="auto">
            <a:xfrm>
              <a:off x="4900" y="1675"/>
              <a:ext cx="860" cy="44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zh-CN" altLang="en-US" sz="2000">
                  <a:solidFill>
                    <a:schemeClr val="tx1"/>
                  </a:solidFill>
                  <a:latin typeface="Arial" charset="0"/>
                  <a:ea typeface="宋体" pitchFamily="2" charset="-122"/>
                </a:rPr>
                <a:t>工作，且有输入</a:t>
              </a:r>
            </a:p>
          </p:txBody>
        </p:sp>
        <p:sp>
          <p:nvSpPr>
            <p:cNvPr id="193548" name="Rectangle 12"/>
            <p:cNvSpPr>
              <a:spLocks noChangeArrowheads="1"/>
            </p:cNvSpPr>
            <p:nvPr/>
          </p:nvSpPr>
          <p:spPr bwMode="auto">
            <a:xfrm>
              <a:off x="4605" y="1675"/>
              <a:ext cx="295" cy="44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0</a:t>
              </a:r>
            </a:p>
          </p:txBody>
        </p:sp>
        <p:sp>
          <p:nvSpPr>
            <p:cNvPr id="193549" name="Rectangle 13"/>
            <p:cNvSpPr>
              <a:spLocks noChangeArrowheads="1"/>
            </p:cNvSpPr>
            <p:nvPr/>
          </p:nvSpPr>
          <p:spPr bwMode="auto">
            <a:xfrm>
              <a:off x="4332" y="1675"/>
              <a:ext cx="273" cy="44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1</a:t>
              </a:r>
            </a:p>
          </p:txBody>
        </p:sp>
        <p:sp>
          <p:nvSpPr>
            <p:cNvPr id="193550" name="Rectangle 14"/>
            <p:cNvSpPr>
              <a:spLocks noChangeArrowheads="1"/>
            </p:cNvSpPr>
            <p:nvPr/>
          </p:nvSpPr>
          <p:spPr bwMode="auto">
            <a:xfrm>
              <a:off x="4900" y="1234"/>
              <a:ext cx="860" cy="44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zh-CN" altLang="en-US" sz="2000">
                  <a:solidFill>
                    <a:schemeClr val="tx1"/>
                  </a:solidFill>
                  <a:latin typeface="Arial" charset="0"/>
                  <a:ea typeface="宋体" pitchFamily="2" charset="-122"/>
                </a:rPr>
                <a:t>工作，但无输入</a:t>
              </a:r>
            </a:p>
          </p:txBody>
        </p:sp>
        <p:sp>
          <p:nvSpPr>
            <p:cNvPr id="193551" name="Rectangle 15"/>
            <p:cNvSpPr>
              <a:spLocks noChangeArrowheads="1"/>
            </p:cNvSpPr>
            <p:nvPr/>
          </p:nvSpPr>
          <p:spPr bwMode="auto">
            <a:xfrm>
              <a:off x="4605" y="1234"/>
              <a:ext cx="295" cy="44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1</a:t>
              </a:r>
            </a:p>
          </p:txBody>
        </p:sp>
        <p:sp>
          <p:nvSpPr>
            <p:cNvPr id="193552" name="Rectangle 16"/>
            <p:cNvSpPr>
              <a:spLocks noChangeArrowheads="1"/>
            </p:cNvSpPr>
            <p:nvPr/>
          </p:nvSpPr>
          <p:spPr bwMode="auto">
            <a:xfrm>
              <a:off x="4332" y="1234"/>
              <a:ext cx="273" cy="44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0</a:t>
              </a:r>
            </a:p>
          </p:txBody>
        </p:sp>
        <p:sp>
          <p:nvSpPr>
            <p:cNvPr id="193553" name="Rectangle 17"/>
            <p:cNvSpPr>
              <a:spLocks noChangeArrowheads="1"/>
            </p:cNvSpPr>
            <p:nvPr/>
          </p:nvSpPr>
          <p:spPr bwMode="auto">
            <a:xfrm>
              <a:off x="4900" y="958"/>
              <a:ext cx="860" cy="27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zh-CN" altLang="en-US" sz="2000">
                  <a:solidFill>
                    <a:srgbClr val="FF0000"/>
                  </a:solidFill>
                  <a:latin typeface="Arial" charset="0"/>
                  <a:ea typeface="宋体" pitchFamily="2" charset="-122"/>
                </a:rPr>
                <a:t>不工作</a:t>
              </a:r>
            </a:p>
          </p:txBody>
        </p:sp>
        <p:sp>
          <p:nvSpPr>
            <p:cNvPr id="193554" name="Rectangle 18"/>
            <p:cNvSpPr>
              <a:spLocks noChangeArrowheads="1"/>
            </p:cNvSpPr>
            <p:nvPr/>
          </p:nvSpPr>
          <p:spPr bwMode="auto">
            <a:xfrm>
              <a:off x="4605" y="958"/>
              <a:ext cx="295" cy="27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1</a:t>
              </a:r>
            </a:p>
          </p:txBody>
        </p:sp>
        <p:sp>
          <p:nvSpPr>
            <p:cNvPr id="193555" name="Rectangle 19"/>
            <p:cNvSpPr>
              <a:spLocks noChangeArrowheads="1"/>
            </p:cNvSpPr>
            <p:nvPr/>
          </p:nvSpPr>
          <p:spPr bwMode="auto">
            <a:xfrm>
              <a:off x="4332" y="958"/>
              <a:ext cx="273" cy="27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1</a:t>
              </a:r>
            </a:p>
          </p:txBody>
        </p:sp>
        <p:sp>
          <p:nvSpPr>
            <p:cNvPr id="193556" name="Rectangle 20"/>
            <p:cNvSpPr>
              <a:spLocks noChangeArrowheads="1"/>
            </p:cNvSpPr>
            <p:nvPr/>
          </p:nvSpPr>
          <p:spPr bwMode="auto">
            <a:xfrm>
              <a:off x="4900" y="709"/>
              <a:ext cx="860" cy="24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spcBef>
                  <a:spcPct val="20000"/>
                </a:spcBef>
              </a:pPr>
              <a:r>
                <a:rPr kumimoji="0" lang="zh-CN" altLang="en-US" sz="2000">
                  <a:solidFill>
                    <a:schemeClr val="tx1"/>
                  </a:solidFill>
                  <a:latin typeface="Arial" charset="0"/>
                  <a:ea typeface="宋体" pitchFamily="2" charset="-122"/>
                </a:rPr>
                <a:t>状态</a:t>
              </a:r>
            </a:p>
          </p:txBody>
        </p:sp>
        <p:sp>
          <p:nvSpPr>
            <p:cNvPr id="193557" name="Rectangle 21"/>
            <p:cNvSpPr>
              <a:spLocks noChangeArrowheads="1"/>
            </p:cNvSpPr>
            <p:nvPr/>
          </p:nvSpPr>
          <p:spPr bwMode="auto">
            <a:xfrm>
              <a:off x="4605" y="709"/>
              <a:ext cx="295" cy="24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spcBef>
                  <a:spcPct val="20000"/>
                </a:spcBef>
              </a:pPr>
              <a:endParaRPr kumimoji="0" lang="zh-CN" altLang="zh-CN" sz="2000" baseline="-25000">
                <a:solidFill>
                  <a:schemeClr val="tx1"/>
                </a:solidFill>
                <a:latin typeface="Arial" charset="0"/>
                <a:ea typeface="宋体" pitchFamily="2" charset="-122"/>
              </a:endParaRPr>
            </a:p>
          </p:txBody>
        </p:sp>
        <p:sp>
          <p:nvSpPr>
            <p:cNvPr id="193558" name="Rectangle 22"/>
            <p:cNvSpPr>
              <a:spLocks noChangeArrowheads="1"/>
            </p:cNvSpPr>
            <p:nvPr/>
          </p:nvSpPr>
          <p:spPr bwMode="auto">
            <a:xfrm>
              <a:off x="4332" y="709"/>
              <a:ext cx="273" cy="24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spcBef>
                  <a:spcPct val="20000"/>
                </a:spcBef>
              </a:pPr>
              <a:endParaRPr kumimoji="0" lang="zh-CN" altLang="zh-CN" sz="2000" baseline="-25000">
                <a:solidFill>
                  <a:schemeClr val="tx1"/>
                </a:solidFill>
                <a:latin typeface="Arial" charset="0"/>
                <a:ea typeface="宋体" pitchFamily="2" charset="-122"/>
              </a:endParaRPr>
            </a:p>
          </p:txBody>
        </p:sp>
        <p:sp>
          <p:nvSpPr>
            <p:cNvPr id="193559" name="Line 23"/>
            <p:cNvSpPr>
              <a:spLocks noChangeShapeType="1"/>
            </p:cNvSpPr>
            <p:nvPr/>
          </p:nvSpPr>
          <p:spPr bwMode="auto">
            <a:xfrm>
              <a:off x="4332" y="709"/>
              <a:ext cx="142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3560" name="Line 24"/>
            <p:cNvSpPr>
              <a:spLocks noChangeShapeType="1"/>
            </p:cNvSpPr>
            <p:nvPr/>
          </p:nvSpPr>
          <p:spPr bwMode="auto">
            <a:xfrm>
              <a:off x="4332" y="958"/>
              <a:ext cx="142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3561" name="Line 25"/>
            <p:cNvSpPr>
              <a:spLocks noChangeShapeType="1"/>
            </p:cNvSpPr>
            <p:nvPr/>
          </p:nvSpPr>
          <p:spPr bwMode="auto">
            <a:xfrm>
              <a:off x="4332" y="2568"/>
              <a:ext cx="142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3562" name="Line 26"/>
            <p:cNvSpPr>
              <a:spLocks noChangeShapeType="1"/>
            </p:cNvSpPr>
            <p:nvPr/>
          </p:nvSpPr>
          <p:spPr bwMode="auto">
            <a:xfrm>
              <a:off x="4332" y="709"/>
              <a:ext cx="0" cy="249"/>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28575" cap="sq">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3563" name="Line 27"/>
            <p:cNvSpPr>
              <a:spLocks noChangeShapeType="1"/>
            </p:cNvSpPr>
            <p:nvPr/>
          </p:nvSpPr>
          <p:spPr bwMode="auto">
            <a:xfrm>
              <a:off x="4900" y="709"/>
              <a:ext cx="0" cy="1859"/>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3564" name="Line 28"/>
            <p:cNvSpPr>
              <a:spLocks noChangeShapeType="1"/>
            </p:cNvSpPr>
            <p:nvPr/>
          </p:nvSpPr>
          <p:spPr bwMode="auto">
            <a:xfrm>
              <a:off x="5760" y="709"/>
              <a:ext cx="0" cy="249"/>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28575" cap="sq">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3565" name="Line 29"/>
            <p:cNvSpPr>
              <a:spLocks noChangeShapeType="1"/>
            </p:cNvSpPr>
            <p:nvPr/>
          </p:nvSpPr>
          <p:spPr bwMode="auto">
            <a:xfrm>
              <a:off x="4332" y="958"/>
              <a:ext cx="0" cy="276"/>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28575" cap="sq">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3566" name="Line 30"/>
            <p:cNvSpPr>
              <a:spLocks noChangeShapeType="1"/>
            </p:cNvSpPr>
            <p:nvPr/>
          </p:nvSpPr>
          <p:spPr bwMode="auto">
            <a:xfrm>
              <a:off x="5760" y="958"/>
              <a:ext cx="0" cy="276"/>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28575" cap="sq">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3567" name="Line 31"/>
            <p:cNvSpPr>
              <a:spLocks noChangeShapeType="1"/>
            </p:cNvSpPr>
            <p:nvPr/>
          </p:nvSpPr>
          <p:spPr bwMode="auto">
            <a:xfrm>
              <a:off x="4332" y="1234"/>
              <a:ext cx="0" cy="441"/>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28575" cap="sq">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3568" name="Line 32"/>
            <p:cNvSpPr>
              <a:spLocks noChangeShapeType="1"/>
            </p:cNvSpPr>
            <p:nvPr/>
          </p:nvSpPr>
          <p:spPr bwMode="auto">
            <a:xfrm>
              <a:off x="5760" y="1234"/>
              <a:ext cx="0" cy="441"/>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28575" cap="sq">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3569" name="Line 33"/>
            <p:cNvSpPr>
              <a:spLocks noChangeShapeType="1"/>
            </p:cNvSpPr>
            <p:nvPr/>
          </p:nvSpPr>
          <p:spPr bwMode="auto">
            <a:xfrm>
              <a:off x="4332" y="1675"/>
              <a:ext cx="0" cy="441"/>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28575" cap="sq">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3570" name="Line 34"/>
            <p:cNvSpPr>
              <a:spLocks noChangeShapeType="1"/>
            </p:cNvSpPr>
            <p:nvPr/>
          </p:nvSpPr>
          <p:spPr bwMode="auto">
            <a:xfrm>
              <a:off x="5760" y="1675"/>
              <a:ext cx="0" cy="441"/>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28575" cap="sq">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3571" name="Line 35"/>
            <p:cNvSpPr>
              <a:spLocks noChangeShapeType="1"/>
            </p:cNvSpPr>
            <p:nvPr/>
          </p:nvSpPr>
          <p:spPr bwMode="auto">
            <a:xfrm>
              <a:off x="4332" y="2116"/>
              <a:ext cx="0" cy="452"/>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28575" cap="sq">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3572" name="Line 36"/>
            <p:cNvSpPr>
              <a:spLocks noChangeShapeType="1"/>
            </p:cNvSpPr>
            <p:nvPr/>
          </p:nvSpPr>
          <p:spPr bwMode="auto">
            <a:xfrm>
              <a:off x="5760" y="2116"/>
              <a:ext cx="0" cy="452"/>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28575" cap="sq">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93573" name="Object 37"/>
            <p:cNvGraphicFramePr>
              <a:graphicFrameLocks noChangeAspect="1"/>
            </p:cNvGraphicFramePr>
            <p:nvPr/>
          </p:nvGraphicFramePr>
          <p:xfrm>
            <a:off x="4332" y="709"/>
            <a:ext cx="212" cy="272"/>
          </p:xfrm>
          <a:graphic>
            <a:graphicData uri="http://schemas.openxmlformats.org/presentationml/2006/ole">
              <mc:AlternateContent xmlns:mc="http://schemas.openxmlformats.org/markup-compatibility/2006">
                <mc:Choice xmlns:v="urn:schemas-microsoft-com:vml" Requires="v">
                  <p:oleObj spid="_x0000_s193620" name="公式" r:id="rId4" imgW="177480" imgH="228600" progId="Equation.3">
                    <p:embed/>
                  </p:oleObj>
                </mc:Choice>
                <mc:Fallback>
                  <p:oleObj name="公式" r:id="rId4" imgW="177480" imgH="228600" progId="Equation.3">
                    <p:embed/>
                    <p:pic>
                      <p:nvPicPr>
                        <p:cNvPr id="0" name="Object 3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32" y="709"/>
                          <a:ext cx="212" cy="2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93574" name="Object 38"/>
            <p:cNvGraphicFramePr>
              <a:graphicFrameLocks noChangeAspect="1"/>
            </p:cNvGraphicFramePr>
            <p:nvPr/>
          </p:nvGraphicFramePr>
          <p:xfrm>
            <a:off x="4558" y="709"/>
            <a:ext cx="287" cy="257"/>
          </p:xfrm>
          <a:graphic>
            <a:graphicData uri="http://schemas.openxmlformats.org/presentationml/2006/ole">
              <mc:AlternateContent xmlns:mc="http://schemas.openxmlformats.org/markup-compatibility/2006">
                <mc:Choice xmlns:v="urn:schemas-microsoft-com:vml" Requires="v">
                  <p:oleObj spid="_x0000_s193621" name="公式" r:id="rId6" imgW="241200" imgH="215640" progId="Equation.3">
                    <p:embed/>
                  </p:oleObj>
                </mc:Choice>
                <mc:Fallback>
                  <p:oleObj name="公式" r:id="rId6" imgW="241200" imgH="215640" progId="Equation.3">
                    <p:embed/>
                    <p:pic>
                      <p:nvPicPr>
                        <p:cNvPr id="0" name="Object 3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58" y="709"/>
                          <a:ext cx="287" cy="25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193591" name="Group 55"/>
          <p:cNvGrpSpPr>
            <a:grpSpLocks/>
          </p:cNvGrpSpPr>
          <p:nvPr/>
        </p:nvGrpSpPr>
        <p:grpSpPr bwMode="auto">
          <a:xfrm>
            <a:off x="250825" y="3933825"/>
            <a:ext cx="7418388" cy="2557463"/>
            <a:chOff x="158" y="2206"/>
            <a:chExt cx="4673" cy="1611"/>
          </a:xfrm>
        </p:grpSpPr>
        <p:grpSp>
          <p:nvGrpSpPr>
            <p:cNvPr id="193592" name="Group 56"/>
            <p:cNvGrpSpPr>
              <a:grpSpLocks/>
            </p:cNvGrpSpPr>
            <p:nvPr/>
          </p:nvGrpSpPr>
          <p:grpSpPr bwMode="auto">
            <a:xfrm>
              <a:off x="158" y="2251"/>
              <a:ext cx="2086" cy="1566"/>
              <a:chOff x="431" y="2387"/>
              <a:chExt cx="2086" cy="1566"/>
            </a:xfrm>
          </p:grpSpPr>
          <p:pic>
            <p:nvPicPr>
              <p:cNvPr id="193593" name="Picture 57" descr="4-3-4"/>
              <p:cNvPicPr>
                <a:picLocks noChangeAspect="1" noChangeArrowheads="1"/>
              </p:cNvPicPr>
              <p:nvPr/>
            </p:nvPicPr>
            <p:blipFill>
              <a:blip r:embed="rId8" cstate="print">
                <a:extLst>
                  <a:ext uri="{28A0092B-C50C-407E-A947-70E740481C1C}">
                    <a14:useLocalDpi xmlns:a14="http://schemas.microsoft.com/office/drawing/2010/main" val="0"/>
                  </a:ext>
                </a:extLst>
              </a:blip>
              <a:srcRect l="53856" t="21675" r="4390" b="38832"/>
              <a:stretch>
                <a:fillRect/>
              </a:stretch>
            </p:blipFill>
            <p:spPr bwMode="auto">
              <a:xfrm>
                <a:off x="431" y="2387"/>
                <a:ext cx="2086" cy="1565"/>
              </a:xfrm>
              <a:prstGeom prst="rect">
                <a:avLst/>
              </a:prstGeom>
              <a:noFill/>
              <a:ln w="57150" cmpd="thickThin">
                <a:solidFill>
                  <a:srgbClr val="FF3399"/>
                </a:solidFill>
                <a:miter lim="800000"/>
                <a:headEnd/>
                <a:tailEnd/>
              </a:ln>
              <a:extLst>
                <a:ext uri="{909E8E84-426E-40DD-AFC4-6F175D3DCCD1}">
                  <a14:hiddenFill xmlns:a14="http://schemas.microsoft.com/office/drawing/2010/main">
                    <a:solidFill>
                      <a:srgbClr val="FFFFFF"/>
                    </a:solidFill>
                  </a14:hiddenFill>
                </a:ext>
              </a:extLst>
            </p:spPr>
          </p:pic>
          <p:sp>
            <p:nvSpPr>
              <p:cNvPr id="193594" name="Rectangle 58"/>
              <p:cNvSpPr>
                <a:spLocks noChangeArrowheads="1"/>
              </p:cNvSpPr>
              <p:nvPr/>
            </p:nvSpPr>
            <p:spPr bwMode="auto">
              <a:xfrm>
                <a:off x="1655" y="3022"/>
                <a:ext cx="211" cy="22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3595" name="Rectangle 59"/>
              <p:cNvSpPr>
                <a:spLocks noChangeArrowheads="1"/>
              </p:cNvSpPr>
              <p:nvPr/>
            </p:nvSpPr>
            <p:spPr bwMode="auto">
              <a:xfrm>
                <a:off x="748" y="3693"/>
                <a:ext cx="208" cy="21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3596" name="Rectangle 60"/>
              <p:cNvSpPr>
                <a:spLocks noChangeArrowheads="1"/>
              </p:cNvSpPr>
              <p:nvPr/>
            </p:nvSpPr>
            <p:spPr bwMode="auto">
              <a:xfrm>
                <a:off x="1038" y="3736"/>
                <a:ext cx="209" cy="21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3597" name="Rectangle 61"/>
              <p:cNvSpPr>
                <a:spLocks noChangeArrowheads="1"/>
              </p:cNvSpPr>
              <p:nvPr/>
            </p:nvSpPr>
            <p:spPr bwMode="auto">
              <a:xfrm>
                <a:off x="1383" y="3703"/>
                <a:ext cx="208" cy="21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3598" name="Rectangle 62"/>
              <p:cNvSpPr>
                <a:spLocks noChangeArrowheads="1"/>
              </p:cNvSpPr>
              <p:nvPr/>
            </p:nvSpPr>
            <p:spPr bwMode="auto">
              <a:xfrm>
                <a:off x="1704" y="3736"/>
                <a:ext cx="208" cy="21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3599" name="Text Box 63"/>
              <p:cNvSpPr txBox="1">
                <a:spLocks noChangeArrowheads="1"/>
              </p:cNvSpPr>
              <p:nvPr/>
            </p:nvSpPr>
            <p:spPr bwMode="auto">
              <a:xfrm>
                <a:off x="1565" y="2976"/>
                <a:ext cx="63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000">
                    <a:solidFill>
                      <a:schemeClr val="tx1"/>
                    </a:solidFill>
                  </a:rPr>
                  <a:t>（</a:t>
                </a:r>
                <a:r>
                  <a:rPr lang="en-US" altLang="zh-CN" sz="2000">
                    <a:solidFill>
                      <a:schemeClr val="tx1"/>
                    </a:solidFill>
                  </a:rPr>
                  <a:t>1</a:t>
                </a:r>
                <a:r>
                  <a:rPr lang="zh-CN" altLang="en-US" sz="2000">
                    <a:solidFill>
                      <a:schemeClr val="tx1"/>
                    </a:solidFill>
                  </a:rPr>
                  <a:t>）</a:t>
                </a:r>
              </a:p>
            </p:txBody>
          </p:sp>
        </p:grpSp>
        <p:grpSp>
          <p:nvGrpSpPr>
            <p:cNvPr id="193600" name="Group 64"/>
            <p:cNvGrpSpPr>
              <a:grpSpLocks/>
            </p:cNvGrpSpPr>
            <p:nvPr/>
          </p:nvGrpSpPr>
          <p:grpSpPr bwMode="auto">
            <a:xfrm>
              <a:off x="2745" y="2251"/>
              <a:ext cx="2086" cy="1566"/>
              <a:chOff x="431" y="2387"/>
              <a:chExt cx="2086" cy="1566"/>
            </a:xfrm>
          </p:grpSpPr>
          <p:pic>
            <p:nvPicPr>
              <p:cNvPr id="193601" name="Picture 65" descr="4-3-4"/>
              <p:cNvPicPr>
                <a:picLocks noChangeAspect="1" noChangeArrowheads="1"/>
              </p:cNvPicPr>
              <p:nvPr/>
            </p:nvPicPr>
            <p:blipFill>
              <a:blip r:embed="rId8" cstate="print">
                <a:extLst>
                  <a:ext uri="{28A0092B-C50C-407E-A947-70E740481C1C}">
                    <a14:useLocalDpi xmlns:a14="http://schemas.microsoft.com/office/drawing/2010/main" val="0"/>
                  </a:ext>
                </a:extLst>
              </a:blip>
              <a:srcRect l="53856" t="21675" r="4390" b="38832"/>
              <a:stretch>
                <a:fillRect/>
              </a:stretch>
            </p:blipFill>
            <p:spPr bwMode="auto">
              <a:xfrm>
                <a:off x="431" y="2387"/>
                <a:ext cx="2086" cy="1565"/>
              </a:xfrm>
              <a:prstGeom prst="rect">
                <a:avLst/>
              </a:prstGeom>
              <a:noFill/>
              <a:ln w="57150" cmpd="thickThin">
                <a:solidFill>
                  <a:srgbClr val="FF3399"/>
                </a:solidFill>
                <a:miter lim="800000"/>
                <a:headEnd/>
                <a:tailEnd/>
              </a:ln>
              <a:extLst>
                <a:ext uri="{909E8E84-426E-40DD-AFC4-6F175D3DCCD1}">
                  <a14:hiddenFill xmlns:a14="http://schemas.microsoft.com/office/drawing/2010/main">
                    <a:solidFill>
                      <a:srgbClr val="FFFFFF"/>
                    </a:solidFill>
                  </a14:hiddenFill>
                </a:ext>
              </a:extLst>
            </p:spPr>
          </p:pic>
          <p:sp>
            <p:nvSpPr>
              <p:cNvPr id="193602" name="Rectangle 66"/>
              <p:cNvSpPr>
                <a:spLocks noChangeArrowheads="1"/>
              </p:cNvSpPr>
              <p:nvPr/>
            </p:nvSpPr>
            <p:spPr bwMode="auto">
              <a:xfrm>
                <a:off x="1655" y="3022"/>
                <a:ext cx="211" cy="22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3603" name="Rectangle 67"/>
              <p:cNvSpPr>
                <a:spLocks noChangeArrowheads="1"/>
              </p:cNvSpPr>
              <p:nvPr/>
            </p:nvSpPr>
            <p:spPr bwMode="auto">
              <a:xfrm>
                <a:off x="748" y="3693"/>
                <a:ext cx="208" cy="21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3604" name="Rectangle 68"/>
              <p:cNvSpPr>
                <a:spLocks noChangeArrowheads="1"/>
              </p:cNvSpPr>
              <p:nvPr/>
            </p:nvSpPr>
            <p:spPr bwMode="auto">
              <a:xfrm>
                <a:off x="1038" y="3736"/>
                <a:ext cx="209" cy="21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3605" name="Rectangle 69"/>
              <p:cNvSpPr>
                <a:spLocks noChangeArrowheads="1"/>
              </p:cNvSpPr>
              <p:nvPr/>
            </p:nvSpPr>
            <p:spPr bwMode="auto">
              <a:xfrm>
                <a:off x="1383" y="3703"/>
                <a:ext cx="208" cy="21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3606" name="Rectangle 70"/>
              <p:cNvSpPr>
                <a:spLocks noChangeArrowheads="1"/>
              </p:cNvSpPr>
              <p:nvPr/>
            </p:nvSpPr>
            <p:spPr bwMode="auto">
              <a:xfrm>
                <a:off x="1704" y="3736"/>
                <a:ext cx="208" cy="21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3607" name="Text Box 71"/>
              <p:cNvSpPr txBox="1">
                <a:spLocks noChangeArrowheads="1"/>
              </p:cNvSpPr>
              <p:nvPr/>
            </p:nvSpPr>
            <p:spPr bwMode="auto">
              <a:xfrm>
                <a:off x="1565" y="2976"/>
                <a:ext cx="63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000">
                    <a:solidFill>
                      <a:schemeClr val="tx1"/>
                    </a:solidFill>
                  </a:rPr>
                  <a:t>（</a:t>
                </a:r>
                <a:r>
                  <a:rPr lang="en-US" altLang="zh-CN" sz="2000">
                    <a:solidFill>
                      <a:schemeClr val="tx1"/>
                    </a:solidFill>
                  </a:rPr>
                  <a:t>2</a:t>
                </a:r>
                <a:r>
                  <a:rPr lang="zh-CN" altLang="en-US" sz="2000">
                    <a:solidFill>
                      <a:schemeClr val="tx1"/>
                    </a:solidFill>
                  </a:rPr>
                  <a:t>）</a:t>
                </a:r>
              </a:p>
            </p:txBody>
          </p:sp>
        </p:grpSp>
        <p:sp>
          <p:nvSpPr>
            <p:cNvPr id="193608" name="Rectangle 72"/>
            <p:cNvSpPr>
              <a:spLocks noChangeArrowheads="1"/>
            </p:cNvSpPr>
            <p:nvPr/>
          </p:nvSpPr>
          <p:spPr bwMode="auto">
            <a:xfrm>
              <a:off x="204" y="2206"/>
              <a:ext cx="37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a:solidFill>
                    <a:schemeClr val="tx1"/>
                  </a:solidFill>
                </a:rPr>
                <a:t>A</a:t>
              </a:r>
              <a:r>
                <a:rPr lang="en-US" altLang="zh-CN" sz="2000">
                  <a:solidFill>
                    <a:schemeClr val="tx1"/>
                  </a:solidFill>
                  <a:sym typeface="Symbol" pitchFamily="18" charset="2"/>
                </a:rPr>
                <a:t></a:t>
              </a:r>
              <a:r>
                <a:rPr lang="en-US" altLang="zh-CN" sz="2000" baseline="-25000">
                  <a:solidFill>
                    <a:schemeClr val="tx1"/>
                  </a:solidFill>
                  <a:sym typeface="Symbol" pitchFamily="18" charset="2"/>
                </a:rPr>
                <a:t>15</a:t>
              </a:r>
            </a:p>
          </p:txBody>
        </p:sp>
        <p:sp>
          <p:nvSpPr>
            <p:cNvPr id="193609" name="Rectangle 73"/>
            <p:cNvSpPr>
              <a:spLocks noChangeArrowheads="1"/>
            </p:cNvSpPr>
            <p:nvPr/>
          </p:nvSpPr>
          <p:spPr bwMode="auto">
            <a:xfrm>
              <a:off x="1746" y="2206"/>
              <a:ext cx="32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a:solidFill>
                    <a:schemeClr val="tx1"/>
                  </a:solidFill>
                </a:rPr>
                <a:t>A</a:t>
              </a:r>
              <a:r>
                <a:rPr lang="en-US" altLang="zh-CN" sz="2000">
                  <a:solidFill>
                    <a:schemeClr val="tx1"/>
                  </a:solidFill>
                  <a:sym typeface="Symbol" pitchFamily="18" charset="2"/>
                </a:rPr>
                <a:t></a:t>
              </a:r>
              <a:r>
                <a:rPr lang="en-US" altLang="zh-CN" sz="2000" baseline="-25000">
                  <a:solidFill>
                    <a:schemeClr val="tx1"/>
                  </a:solidFill>
                  <a:sym typeface="Symbol" pitchFamily="18" charset="2"/>
                </a:rPr>
                <a:t>8</a:t>
              </a:r>
            </a:p>
          </p:txBody>
        </p:sp>
        <p:sp>
          <p:nvSpPr>
            <p:cNvPr id="193610" name="Rectangle 74"/>
            <p:cNvSpPr>
              <a:spLocks noChangeArrowheads="1"/>
            </p:cNvSpPr>
            <p:nvPr/>
          </p:nvSpPr>
          <p:spPr bwMode="auto">
            <a:xfrm>
              <a:off x="2790" y="2206"/>
              <a:ext cx="32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a:solidFill>
                    <a:schemeClr val="tx1"/>
                  </a:solidFill>
                </a:rPr>
                <a:t>A</a:t>
              </a:r>
              <a:r>
                <a:rPr lang="en-US" altLang="zh-CN" sz="2000">
                  <a:solidFill>
                    <a:schemeClr val="tx1"/>
                  </a:solidFill>
                  <a:sym typeface="Symbol" pitchFamily="18" charset="2"/>
                </a:rPr>
                <a:t></a:t>
              </a:r>
              <a:r>
                <a:rPr lang="en-US" altLang="zh-CN" sz="2000" baseline="-25000">
                  <a:solidFill>
                    <a:schemeClr val="tx1"/>
                  </a:solidFill>
                  <a:sym typeface="Symbol" pitchFamily="18" charset="2"/>
                </a:rPr>
                <a:t>7</a:t>
              </a:r>
            </a:p>
          </p:txBody>
        </p:sp>
        <p:sp>
          <p:nvSpPr>
            <p:cNvPr id="193611" name="Rectangle 75"/>
            <p:cNvSpPr>
              <a:spLocks noChangeArrowheads="1"/>
            </p:cNvSpPr>
            <p:nvPr/>
          </p:nvSpPr>
          <p:spPr bwMode="auto">
            <a:xfrm>
              <a:off x="4332" y="2206"/>
              <a:ext cx="32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a:solidFill>
                    <a:schemeClr val="tx1"/>
                  </a:solidFill>
                </a:rPr>
                <a:t>A</a:t>
              </a:r>
              <a:r>
                <a:rPr lang="en-US" altLang="zh-CN" sz="2000">
                  <a:solidFill>
                    <a:schemeClr val="tx1"/>
                  </a:solidFill>
                  <a:sym typeface="Symbol" pitchFamily="18" charset="2"/>
                </a:rPr>
                <a:t></a:t>
              </a:r>
              <a:r>
                <a:rPr lang="en-US" altLang="zh-CN" sz="2000" baseline="-25000">
                  <a:solidFill>
                    <a:schemeClr val="tx1"/>
                  </a:solidFill>
                  <a:sym typeface="Symbol" pitchFamily="18" charset="2"/>
                </a:rPr>
                <a:t>0</a:t>
              </a:r>
            </a:p>
          </p:txBody>
        </p:sp>
        <p:sp>
          <p:nvSpPr>
            <p:cNvPr id="193612" name="AutoShape 76"/>
            <p:cNvSpPr>
              <a:spLocks noChangeArrowheads="1"/>
            </p:cNvSpPr>
            <p:nvPr/>
          </p:nvSpPr>
          <p:spPr bwMode="auto">
            <a:xfrm>
              <a:off x="2154" y="2931"/>
              <a:ext cx="726" cy="136"/>
            </a:xfrm>
            <a:prstGeom prst="rightArrow">
              <a:avLst>
                <a:gd name="adj1" fmla="val 50000"/>
                <a:gd name="adj2" fmla="val 133456"/>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aphicFrame>
        <p:nvGraphicFramePr>
          <p:cNvPr id="193613" name="Object 77"/>
          <p:cNvGraphicFramePr>
            <a:graphicFrameLocks noChangeAspect="1"/>
          </p:cNvGraphicFramePr>
          <p:nvPr/>
        </p:nvGraphicFramePr>
        <p:xfrm>
          <a:off x="4246563" y="188913"/>
          <a:ext cx="4897437" cy="4148137"/>
        </p:xfrm>
        <a:graphic>
          <a:graphicData uri="http://schemas.openxmlformats.org/presentationml/2006/ole">
            <mc:AlternateContent xmlns:mc="http://schemas.openxmlformats.org/markup-compatibility/2006">
              <mc:Choice xmlns:v="urn:schemas-microsoft-com:vml" Requires="v">
                <p:oleObj spid="_x0000_s193622" name="Visio" r:id="rId9" imgW="3279038" imgH="2777947" progId="Visio.Drawing.11">
                  <p:embed/>
                </p:oleObj>
              </mc:Choice>
              <mc:Fallback>
                <p:oleObj name="Visio" r:id="rId9" imgW="3279038" imgH="2777947" progId="Visio.Drawing.11">
                  <p:embed/>
                  <p:pic>
                    <p:nvPicPr>
                      <p:cNvPr id="0" name="Object 7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246563" y="188913"/>
                        <a:ext cx="4897437" cy="4148137"/>
                      </a:xfrm>
                      <a:prstGeom prst="rect">
                        <a:avLst/>
                      </a:prstGeom>
                      <a:solidFill>
                        <a:srgbClr val="FFFFFF"/>
                      </a:solidFill>
                      <a:ln w="57150" cmpd="thickThin">
                        <a:solidFill>
                          <a:srgbClr val="FF0000"/>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9" presetClass="entr" presetSubtype="0" fill="hold" grpId="0" nodeType="clickEffect">
                                  <p:stCondLst>
                                    <p:cond delay="0"/>
                                  </p:stCondLst>
                                  <p:childTnLst>
                                    <p:set>
                                      <p:cBhvr>
                                        <p:cTn id="6" dur="1" fill="hold">
                                          <p:stCondLst>
                                            <p:cond delay="0"/>
                                          </p:stCondLst>
                                        </p:cTn>
                                        <p:tgtEl>
                                          <p:spTgt spid="193540"/>
                                        </p:tgtEl>
                                        <p:attrNameLst>
                                          <p:attrName>style.visibility</p:attrName>
                                        </p:attrNameLst>
                                      </p:cBhvr>
                                      <p:to>
                                        <p:strVal val="visible"/>
                                      </p:to>
                                    </p:set>
                                    <p:anim calcmode="lin" valueType="num">
                                      <p:cBhvr>
                                        <p:cTn id="7" dur="1000" fill="hold"/>
                                        <p:tgtEl>
                                          <p:spTgt spid="193540"/>
                                        </p:tgtEl>
                                        <p:attrNameLst>
                                          <p:attrName>ppt_x</p:attrName>
                                        </p:attrNameLst>
                                      </p:cBhvr>
                                      <p:tavLst>
                                        <p:tav tm="0">
                                          <p:val>
                                            <p:strVal val="#ppt_x-.2"/>
                                          </p:val>
                                        </p:tav>
                                        <p:tav tm="100000">
                                          <p:val>
                                            <p:strVal val="#ppt_x"/>
                                          </p:val>
                                        </p:tav>
                                      </p:tavLst>
                                    </p:anim>
                                    <p:anim calcmode="lin" valueType="num">
                                      <p:cBhvr>
                                        <p:cTn id="8" dur="1000" fill="hold"/>
                                        <p:tgtEl>
                                          <p:spTgt spid="193540"/>
                                        </p:tgtEl>
                                        <p:attrNameLst>
                                          <p:attrName>ppt_y</p:attrName>
                                        </p:attrNameLst>
                                      </p:cBhvr>
                                      <p:tavLst>
                                        <p:tav tm="0">
                                          <p:val>
                                            <p:strVal val="#ppt_y"/>
                                          </p:val>
                                        </p:tav>
                                        <p:tav tm="100000">
                                          <p:val>
                                            <p:strVal val="#ppt_y"/>
                                          </p:val>
                                        </p:tav>
                                      </p:tavLst>
                                    </p:anim>
                                    <p:animEffect transition="in" filter="wipe(right)" prLst="gradientSize: 0.1">
                                      <p:cBhvr>
                                        <p:cTn id="9" dur="1000"/>
                                        <p:tgtEl>
                                          <p:spTgt spid="193540"/>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10" presetClass="entr" presetSubtype="0" fill="hold" nodeType="clickEffect">
                                  <p:stCondLst>
                                    <p:cond delay="0"/>
                                  </p:stCondLst>
                                  <p:childTnLst>
                                    <p:set>
                                      <p:cBhvr>
                                        <p:cTn id="13" dur="1" fill="hold">
                                          <p:stCondLst>
                                            <p:cond delay="0"/>
                                          </p:stCondLst>
                                        </p:cTn>
                                        <p:tgtEl>
                                          <p:spTgt spid="193543"/>
                                        </p:tgtEl>
                                        <p:attrNameLst>
                                          <p:attrName>style.visibility</p:attrName>
                                        </p:attrNameLst>
                                      </p:cBhvr>
                                      <p:to>
                                        <p:strVal val="visible"/>
                                      </p:to>
                                    </p:set>
                                    <p:animEffect transition="in" filter="fade">
                                      <p:cBhvr>
                                        <p:cTn id="14" dur="1000"/>
                                        <p:tgtEl>
                                          <p:spTgt spid="193543"/>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nodeType="clickEffect">
                                  <p:stCondLst>
                                    <p:cond delay="0"/>
                                  </p:stCondLst>
                                  <p:childTnLst>
                                    <p:set>
                                      <p:cBhvr>
                                        <p:cTn id="18" dur="1" fill="hold">
                                          <p:stCondLst>
                                            <p:cond delay="0"/>
                                          </p:stCondLst>
                                        </p:cTn>
                                        <p:tgtEl>
                                          <p:spTgt spid="193542"/>
                                        </p:tgtEl>
                                        <p:attrNameLst>
                                          <p:attrName>style.visibility</p:attrName>
                                        </p:attrNameLst>
                                      </p:cBhvr>
                                      <p:to>
                                        <p:strVal val="visible"/>
                                      </p:to>
                                    </p:set>
                                    <p:anim calcmode="lin" valueType="num">
                                      <p:cBhvr additive="base">
                                        <p:cTn id="19" dur="500" fill="hold"/>
                                        <p:tgtEl>
                                          <p:spTgt spid="193542"/>
                                        </p:tgtEl>
                                        <p:attrNameLst>
                                          <p:attrName>ppt_x</p:attrName>
                                        </p:attrNameLst>
                                      </p:cBhvr>
                                      <p:tavLst>
                                        <p:tav tm="0">
                                          <p:val>
                                            <p:strVal val="0-#ppt_w/2"/>
                                          </p:val>
                                        </p:tav>
                                        <p:tav tm="100000">
                                          <p:val>
                                            <p:strVal val="#ppt_x"/>
                                          </p:val>
                                        </p:tav>
                                      </p:tavLst>
                                    </p:anim>
                                    <p:anim calcmode="lin" valueType="num">
                                      <p:cBhvr additive="base">
                                        <p:cTn id="20" dur="500" fill="hold"/>
                                        <p:tgtEl>
                                          <p:spTgt spid="193542"/>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9" presetClass="entr" presetSubtype="0" fill="hold" nodeType="clickEffect">
                                  <p:stCondLst>
                                    <p:cond delay="0"/>
                                  </p:stCondLst>
                                  <p:childTnLst>
                                    <p:set>
                                      <p:cBhvr>
                                        <p:cTn id="24" dur="1" fill="hold">
                                          <p:stCondLst>
                                            <p:cond delay="0"/>
                                          </p:stCondLst>
                                        </p:cTn>
                                        <p:tgtEl>
                                          <p:spTgt spid="193613"/>
                                        </p:tgtEl>
                                        <p:attrNameLst>
                                          <p:attrName>style.visibility</p:attrName>
                                        </p:attrNameLst>
                                      </p:cBhvr>
                                      <p:to>
                                        <p:strVal val="visible"/>
                                      </p:to>
                                    </p:set>
                                    <p:animEffect transition="in" filter="dissolve">
                                      <p:cBhvr>
                                        <p:cTn id="25" dur="1000"/>
                                        <p:tgtEl>
                                          <p:spTgt spid="1936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3540"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36" name="Text Box 20"/>
          <p:cNvSpPr txBox="1">
            <a:spLocks noChangeArrowheads="1"/>
          </p:cNvSpPr>
          <p:nvPr/>
        </p:nvSpPr>
        <p:spPr bwMode="auto">
          <a:xfrm>
            <a:off x="250825" y="476250"/>
            <a:ext cx="7129463"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zh-CN" altLang="en-US">
                <a:solidFill>
                  <a:schemeClr val="accent1"/>
                </a:solidFill>
              </a:rPr>
              <a:t>其逻辑接线图如图</a:t>
            </a:r>
            <a:r>
              <a:rPr lang="en-US" altLang="zh-CN">
                <a:solidFill>
                  <a:schemeClr val="accent1"/>
                </a:solidFill>
              </a:rPr>
              <a:t>4.3.4</a:t>
            </a:r>
            <a:r>
              <a:rPr lang="zh-CN" altLang="en-US">
                <a:solidFill>
                  <a:schemeClr val="accent1"/>
                </a:solidFill>
              </a:rPr>
              <a:t>所示。</a:t>
            </a:r>
          </a:p>
        </p:txBody>
      </p:sp>
      <p:sp>
        <p:nvSpPr>
          <p:cNvPr id="60439" name="Text Box 23"/>
          <p:cNvSpPr txBox="1">
            <a:spLocks noChangeArrowheads="1"/>
          </p:cNvSpPr>
          <p:nvPr/>
        </p:nvSpPr>
        <p:spPr bwMode="auto">
          <a:xfrm>
            <a:off x="179388" y="0"/>
            <a:ext cx="3581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3200" u="sng">
                <a:solidFill>
                  <a:schemeClr val="tx1"/>
                </a:solidFill>
                <a:effectLst>
                  <a:outerShdw blurRad="38100" dist="38100" dir="2700000" algn="tl">
                    <a:srgbClr val="FFFFFF"/>
                  </a:outerShdw>
                </a:effectLst>
              </a:rPr>
              <a:t>4.3.1 </a:t>
            </a:r>
            <a:r>
              <a:rPr lang="zh-CN" altLang="en-US" sz="3200" u="sng">
                <a:solidFill>
                  <a:schemeClr val="tx1"/>
                </a:solidFill>
                <a:effectLst>
                  <a:outerShdw blurRad="38100" dist="38100" dir="2700000" algn="tl">
                    <a:srgbClr val="FFFFFF"/>
                  </a:outerShdw>
                </a:effectLst>
              </a:rPr>
              <a:t>编码器</a:t>
            </a:r>
          </a:p>
        </p:txBody>
      </p:sp>
      <p:pic>
        <p:nvPicPr>
          <p:cNvPr id="60440" name="Picture 24" descr="4-3-4"/>
          <p:cNvPicPr>
            <a:picLocks noChangeAspect="1" noChangeArrowheads="1"/>
          </p:cNvPicPr>
          <p:nvPr/>
        </p:nvPicPr>
        <p:blipFill>
          <a:blip r:embed="rId3" cstate="print">
            <a:extLst>
              <a:ext uri="{28A0092B-C50C-407E-A947-70E740481C1C}">
                <a14:useLocalDpi xmlns:a14="http://schemas.microsoft.com/office/drawing/2010/main" val="0"/>
              </a:ext>
            </a:extLst>
          </a:blip>
          <a:srcRect t="2843" r="2933" b="3162"/>
          <a:stretch>
            <a:fillRect/>
          </a:stretch>
        </p:blipFill>
        <p:spPr bwMode="auto">
          <a:xfrm>
            <a:off x="250825" y="1052513"/>
            <a:ext cx="7199313" cy="5616575"/>
          </a:xfrm>
          <a:prstGeom prst="rect">
            <a:avLst/>
          </a:prstGeom>
          <a:noFill/>
          <a:ln w="57150" cmpd="thickThin">
            <a:solidFill>
              <a:srgbClr val="FF0000"/>
            </a:solidFill>
            <a:miter lim="800000"/>
            <a:headEnd/>
            <a:tailEnd/>
          </a:ln>
          <a:extLst>
            <a:ext uri="{909E8E84-426E-40DD-AFC4-6F175D3DCCD1}">
              <a14:hiddenFill xmlns:a14="http://schemas.microsoft.com/office/drawing/2010/main">
                <a:solidFill>
                  <a:srgbClr val="FFFFFF"/>
                </a:solidFill>
              </a14:hiddenFill>
            </a:ext>
          </a:extLst>
        </p:spPr>
      </p:pic>
      <p:sp>
        <p:nvSpPr>
          <p:cNvPr id="60441" name="AutoShape 25"/>
          <p:cNvSpPr>
            <a:spLocks noChangeArrowheads="1"/>
          </p:cNvSpPr>
          <p:nvPr/>
        </p:nvSpPr>
        <p:spPr bwMode="auto">
          <a:xfrm>
            <a:off x="898525" y="1773238"/>
            <a:ext cx="6262688" cy="431800"/>
          </a:xfrm>
          <a:prstGeom prst="rightArrow">
            <a:avLst>
              <a:gd name="adj1" fmla="val 50000"/>
              <a:gd name="adj2" fmla="val 362592"/>
            </a:avLst>
          </a:prstGeom>
          <a:solidFill>
            <a:schemeClr val="accent2">
              <a:alpha val="42999"/>
            </a:scheme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0" lang="zh-CN" altLang="zh-CN" sz="1800" b="0">
              <a:solidFill>
                <a:srgbClr val="FF0000"/>
              </a:solidFill>
              <a:latin typeface="Arial" charset="0"/>
            </a:endParaRPr>
          </a:p>
        </p:txBody>
      </p:sp>
      <p:sp>
        <p:nvSpPr>
          <p:cNvPr id="60479" name="Text Box 63"/>
          <p:cNvSpPr txBox="1">
            <a:spLocks noChangeArrowheads="1"/>
          </p:cNvSpPr>
          <p:nvPr/>
        </p:nvSpPr>
        <p:spPr bwMode="auto">
          <a:xfrm>
            <a:off x="3203575" y="1341438"/>
            <a:ext cx="1655763"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a:solidFill>
                  <a:schemeClr val="tx1"/>
                </a:solidFill>
              </a:rPr>
              <a:t>优先级</a:t>
            </a:r>
          </a:p>
        </p:txBody>
      </p:sp>
      <p:sp>
        <p:nvSpPr>
          <p:cNvPr id="60480" name="Rectangle 64"/>
          <p:cNvSpPr>
            <a:spLocks noChangeArrowheads="1"/>
          </p:cNvSpPr>
          <p:nvPr/>
        </p:nvSpPr>
        <p:spPr bwMode="auto">
          <a:xfrm>
            <a:off x="3378200" y="0"/>
            <a:ext cx="5765800" cy="2232025"/>
          </a:xfrm>
          <a:prstGeom prst="rect">
            <a:avLst/>
          </a:prstGeom>
          <a:solidFill>
            <a:srgbClr val="FFFFCC"/>
          </a:solidFill>
          <a:ln w="57150" cmpd="thickThin">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spcBef>
                <a:spcPct val="20000"/>
              </a:spcBef>
              <a:buFontTx/>
              <a:buChar char="•"/>
            </a:pPr>
            <a:r>
              <a:rPr kumimoji="0" lang="zh-CN" altLang="en-US" sz="2400">
                <a:solidFill>
                  <a:schemeClr val="tx1"/>
                </a:solidFill>
              </a:rPr>
              <a:t>第一片为高优先权</a:t>
            </a:r>
          </a:p>
          <a:p>
            <a:pPr marL="342900" indent="-342900">
              <a:spcBef>
                <a:spcPct val="20000"/>
              </a:spcBef>
              <a:buFontTx/>
              <a:buChar char="•"/>
            </a:pPr>
            <a:r>
              <a:rPr kumimoji="0" lang="zh-CN" altLang="en-US" sz="2400">
                <a:solidFill>
                  <a:schemeClr val="tx1"/>
                </a:solidFill>
              </a:rPr>
              <a:t>只有</a:t>
            </a:r>
            <a:r>
              <a:rPr kumimoji="0" lang="en-US" altLang="zh-CN" sz="2400">
                <a:solidFill>
                  <a:schemeClr val="tx1"/>
                </a:solidFill>
              </a:rPr>
              <a:t>(1)</a:t>
            </a:r>
            <a:r>
              <a:rPr kumimoji="0" lang="zh-CN" altLang="en-US" sz="2400">
                <a:solidFill>
                  <a:schemeClr val="tx1"/>
                </a:solidFill>
              </a:rPr>
              <a:t>无编码输入时，</a:t>
            </a:r>
            <a:r>
              <a:rPr kumimoji="0" lang="en-US" altLang="zh-CN" sz="2400">
                <a:solidFill>
                  <a:schemeClr val="tx1"/>
                </a:solidFill>
              </a:rPr>
              <a:t>(2)</a:t>
            </a:r>
            <a:r>
              <a:rPr kumimoji="0" lang="zh-CN" altLang="en-US" sz="2400">
                <a:solidFill>
                  <a:schemeClr val="tx1"/>
                </a:solidFill>
              </a:rPr>
              <a:t>才允许工作</a:t>
            </a:r>
          </a:p>
          <a:p>
            <a:pPr marL="342900" indent="-342900">
              <a:spcBef>
                <a:spcPct val="20000"/>
              </a:spcBef>
              <a:buFontTx/>
              <a:buChar char="•"/>
            </a:pPr>
            <a:r>
              <a:rPr kumimoji="0" lang="zh-CN" altLang="en-US" sz="2400">
                <a:solidFill>
                  <a:schemeClr val="tx1"/>
                </a:solidFill>
              </a:rPr>
              <a:t>第</a:t>
            </a:r>
            <a:r>
              <a:rPr kumimoji="0" lang="en-US" altLang="zh-CN" sz="2400">
                <a:solidFill>
                  <a:schemeClr val="tx1"/>
                </a:solidFill>
              </a:rPr>
              <a:t>(1)</a:t>
            </a:r>
            <a:r>
              <a:rPr kumimoji="0" lang="zh-CN" altLang="en-US" sz="2400">
                <a:solidFill>
                  <a:schemeClr val="tx1"/>
                </a:solidFill>
              </a:rPr>
              <a:t>片</a:t>
            </a:r>
            <a:r>
              <a:rPr kumimoji="0" lang="en-US" altLang="zh-CN" sz="2400">
                <a:solidFill>
                  <a:schemeClr val="tx1"/>
                </a:solidFill>
              </a:rPr>
              <a:t>Y</a:t>
            </a:r>
            <a:r>
              <a:rPr kumimoji="0" lang="en-US" altLang="zh-CN" sz="2400">
                <a:solidFill>
                  <a:schemeClr val="tx1"/>
                </a:solidFill>
                <a:sym typeface="Symbol" pitchFamily="18" charset="2"/>
              </a:rPr>
              <a:t></a:t>
            </a:r>
            <a:r>
              <a:rPr kumimoji="0" lang="en-US" altLang="zh-CN" sz="2400" baseline="-25000">
                <a:solidFill>
                  <a:schemeClr val="tx1"/>
                </a:solidFill>
                <a:sym typeface="Symbol" pitchFamily="18" charset="2"/>
              </a:rPr>
              <a:t>EX</a:t>
            </a:r>
            <a:r>
              <a:rPr kumimoji="0" lang="zh-CN" altLang="en-US" sz="2400">
                <a:solidFill>
                  <a:schemeClr val="tx1"/>
                </a:solidFill>
                <a:sym typeface="Symbol" pitchFamily="18" charset="2"/>
              </a:rPr>
              <a:t>＝</a:t>
            </a:r>
            <a:r>
              <a:rPr kumimoji="0" lang="en-US" altLang="zh-CN" sz="2400">
                <a:solidFill>
                  <a:schemeClr val="tx1"/>
                </a:solidFill>
                <a:sym typeface="Symbol" pitchFamily="18" charset="2"/>
              </a:rPr>
              <a:t>0</a:t>
            </a:r>
            <a:r>
              <a:rPr kumimoji="0" lang="zh-CN" altLang="en-US" sz="2400">
                <a:solidFill>
                  <a:schemeClr val="tx1"/>
                </a:solidFill>
              </a:rPr>
              <a:t>时表示对</a:t>
            </a:r>
            <a:r>
              <a:rPr kumimoji="0" lang="en-US" altLang="zh-CN" sz="2400">
                <a:solidFill>
                  <a:schemeClr val="tx1"/>
                </a:solidFill>
              </a:rPr>
              <a:t>A</a:t>
            </a:r>
            <a:r>
              <a:rPr kumimoji="0" lang="en-US" altLang="zh-CN" sz="2400">
                <a:solidFill>
                  <a:schemeClr val="tx1"/>
                </a:solidFill>
                <a:sym typeface="Symbol" pitchFamily="18" charset="2"/>
              </a:rPr>
              <a:t></a:t>
            </a:r>
            <a:r>
              <a:rPr kumimoji="0" lang="en-US" altLang="zh-CN" sz="2400" baseline="-25000">
                <a:solidFill>
                  <a:schemeClr val="tx1"/>
                </a:solidFill>
                <a:sym typeface="Symbol" pitchFamily="18" charset="2"/>
              </a:rPr>
              <a:t>15</a:t>
            </a:r>
            <a:r>
              <a:rPr kumimoji="0" lang="zh-CN" altLang="en-US" sz="2400">
                <a:solidFill>
                  <a:schemeClr val="tx1"/>
                </a:solidFill>
                <a:sym typeface="Symbol" pitchFamily="18" charset="2"/>
              </a:rPr>
              <a:t>～ </a:t>
            </a:r>
            <a:r>
              <a:rPr kumimoji="0" lang="en-US" altLang="zh-CN" sz="2400">
                <a:solidFill>
                  <a:schemeClr val="tx1"/>
                </a:solidFill>
              </a:rPr>
              <a:t>A</a:t>
            </a:r>
            <a:r>
              <a:rPr kumimoji="0" lang="en-US" altLang="zh-CN" sz="2400">
                <a:solidFill>
                  <a:schemeClr val="tx1"/>
                </a:solidFill>
                <a:sym typeface="Symbol" pitchFamily="18" charset="2"/>
              </a:rPr>
              <a:t></a:t>
            </a:r>
            <a:r>
              <a:rPr kumimoji="0" lang="en-US" altLang="zh-CN" sz="2400" baseline="-25000">
                <a:solidFill>
                  <a:schemeClr val="tx1"/>
                </a:solidFill>
                <a:sym typeface="Symbol" pitchFamily="18" charset="2"/>
              </a:rPr>
              <a:t>8</a:t>
            </a:r>
            <a:r>
              <a:rPr kumimoji="0" lang="en-US" altLang="zh-CN" sz="2400">
                <a:solidFill>
                  <a:schemeClr val="tx1"/>
                </a:solidFill>
              </a:rPr>
              <a:t> </a:t>
            </a:r>
            <a:r>
              <a:rPr kumimoji="0" lang="zh-CN" altLang="en-US" sz="2400">
                <a:solidFill>
                  <a:schemeClr val="tx1"/>
                </a:solidFill>
              </a:rPr>
              <a:t>的编码</a:t>
            </a:r>
          </a:p>
          <a:p>
            <a:pPr marL="342900" indent="-342900">
              <a:spcBef>
                <a:spcPct val="20000"/>
              </a:spcBef>
              <a:buFontTx/>
              <a:buChar char="•"/>
            </a:pPr>
            <a:r>
              <a:rPr kumimoji="0" lang="zh-CN" altLang="en-US" sz="2400">
                <a:solidFill>
                  <a:schemeClr val="tx1"/>
                </a:solidFill>
              </a:rPr>
              <a:t>低</a:t>
            </a:r>
            <a:r>
              <a:rPr kumimoji="0" lang="en-US" altLang="zh-CN" sz="2400">
                <a:solidFill>
                  <a:schemeClr val="tx1"/>
                </a:solidFill>
              </a:rPr>
              <a:t>3</a:t>
            </a:r>
            <a:r>
              <a:rPr kumimoji="0" lang="zh-CN" altLang="en-US" sz="2400">
                <a:solidFill>
                  <a:schemeClr val="tx1"/>
                </a:solidFill>
              </a:rPr>
              <a:t>位输出应是两片的输出的“与非”</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60436"/>
                                        </p:tgtEl>
                                        <p:attrNameLst>
                                          <p:attrName>style.visibility</p:attrName>
                                        </p:attrNameLst>
                                      </p:cBhvr>
                                      <p:to>
                                        <p:strVal val="visible"/>
                                      </p:to>
                                    </p:set>
                                    <p:animEffect transition="in" filter="box(in)">
                                      <p:cBhvr>
                                        <p:cTn id="7" dur="500"/>
                                        <p:tgtEl>
                                          <p:spTgt spid="6043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60440"/>
                                        </p:tgtEl>
                                        <p:attrNameLst>
                                          <p:attrName>style.visibility</p:attrName>
                                        </p:attrNameLst>
                                      </p:cBhvr>
                                      <p:to>
                                        <p:strVal val="visible"/>
                                      </p:to>
                                    </p:set>
                                    <p:animEffect transition="in" filter="dissolve">
                                      <p:cBhvr>
                                        <p:cTn id="12" dur="1000"/>
                                        <p:tgtEl>
                                          <p:spTgt spid="60440"/>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60441"/>
                                        </p:tgtEl>
                                        <p:attrNameLst>
                                          <p:attrName>style.visibility</p:attrName>
                                        </p:attrNameLst>
                                      </p:cBhvr>
                                      <p:to>
                                        <p:strVal val="visible"/>
                                      </p:to>
                                    </p:set>
                                    <p:animEffect transition="in" filter="wipe(left)">
                                      <p:cBhvr>
                                        <p:cTn id="17" dur="500"/>
                                        <p:tgtEl>
                                          <p:spTgt spid="60441"/>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0479"/>
                                        </p:tgtEl>
                                        <p:attrNameLst>
                                          <p:attrName>style.visibility</p:attrName>
                                        </p:attrNameLst>
                                      </p:cBhvr>
                                      <p:to>
                                        <p:strVal val="visible"/>
                                      </p:to>
                                    </p:set>
                                    <p:animEffect transition="in" filter="fade">
                                      <p:cBhvr>
                                        <p:cTn id="22" dur="1000"/>
                                        <p:tgtEl>
                                          <p:spTgt spid="60479"/>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0480"/>
                                        </p:tgtEl>
                                        <p:attrNameLst>
                                          <p:attrName>style.visibility</p:attrName>
                                        </p:attrNameLst>
                                      </p:cBhvr>
                                      <p:to>
                                        <p:strVal val="visible"/>
                                      </p:to>
                                    </p:set>
                                    <p:animEffect transition="in" filter="fade">
                                      <p:cBhvr>
                                        <p:cTn id="27" dur="1000"/>
                                        <p:tgtEl>
                                          <p:spTgt spid="604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436" grpId="0" autoUpdateAnimBg="0"/>
      <p:bldP spid="60441" grpId="0" animBg="1"/>
      <p:bldP spid="60479" grpId="0"/>
      <p:bldP spid="60480"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4" name="Rectangle 4"/>
          <p:cNvSpPr>
            <a:spLocks noGrp="1" noChangeArrowheads="1"/>
          </p:cNvSpPr>
          <p:nvPr>
            <p:ph type="title"/>
          </p:nvPr>
        </p:nvSpPr>
        <p:spPr>
          <a:xfrm>
            <a:off x="250825" y="620713"/>
            <a:ext cx="6275388" cy="503237"/>
          </a:xfrm>
          <a:noFill/>
          <a:ln/>
        </p:spPr>
        <p:txBody>
          <a:bodyPr/>
          <a:lstStyle/>
          <a:p>
            <a:pPr algn="l"/>
            <a:r>
              <a:rPr lang="zh-CN" altLang="en-US" sz="2800" b="1" u="sng">
                <a:solidFill>
                  <a:srgbClr val="FFFFFF"/>
                </a:solidFill>
                <a:ea typeface="楷体_GB2312" pitchFamily="49" charset="-122"/>
              </a:rPr>
              <a:t>三、  二－十进制优先编码器</a:t>
            </a:r>
            <a:r>
              <a:rPr lang="en-US" altLang="zh-CN" sz="2800" b="1" u="sng">
                <a:solidFill>
                  <a:srgbClr val="FFFFFF"/>
                </a:solidFill>
                <a:ea typeface="楷体_GB2312" pitchFamily="49" charset="-122"/>
              </a:rPr>
              <a:t>74LS147</a:t>
            </a:r>
          </a:p>
        </p:txBody>
      </p:sp>
      <p:sp>
        <p:nvSpPr>
          <p:cNvPr id="194565" name="Text Box 5"/>
          <p:cNvSpPr txBox="1">
            <a:spLocks noChangeArrowheads="1"/>
          </p:cNvSpPr>
          <p:nvPr/>
        </p:nvSpPr>
        <p:spPr bwMode="auto">
          <a:xfrm>
            <a:off x="179388" y="1196975"/>
            <a:ext cx="8664575"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a:t>       </a:t>
            </a:r>
            <a:r>
              <a:rPr lang="zh-CN" altLang="en-US"/>
              <a:t>即将十个信号编成</a:t>
            </a:r>
            <a:r>
              <a:rPr lang="en-US" altLang="zh-CN"/>
              <a:t>10</a:t>
            </a:r>
            <a:r>
              <a:rPr lang="zh-CN" altLang="en-US"/>
              <a:t>个</a:t>
            </a:r>
            <a:r>
              <a:rPr lang="en-US" altLang="zh-CN"/>
              <a:t>BCD</a:t>
            </a:r>
            <a:r>
              <a:rPr lang="zh-CN" altLang="en-US"/>
              <a:t>代码。其内部逻辑图见书</a:t>
            </a:r>
            <a:r>
              <a:rPr lang="en-US" altLang="zh-CN"/>
              <a:t>P173</a:t>
            </a:r>
            <a:r>
              <a:rPr lang="zh-CN" altLang="en-US"/>
              <a:t>图</a:t>
            </a:r>
            <a:r>
              <a:rPr lang="en-US" altLang="zh-CN"/>
              <a:t>4.3.5</a:t>
            </a:r>
            <a:r>
              <a:rPr lang="zh-CN" altLang="en-US"/>
              <a:t>所示。其逻辑符号如图</a:t>
            </a:r>
            <a:r>
              <a:rPr lang="en-US" altLang="zh-CN"/>
              <a:t>4.3.5</a:t>
            </a:r>
            <a:r>
              <a:rPr lang="zh-CN" altLang="en-US"/>
              <a:t>所示</a:t>
            </a:r>
          </a:p>
        </p:txBody>
      </p:sp>
      <p:sp>
        <p:nvSpPr>
          <p:cNvPr id="194566" name="Text Box 6"/>
          <p:cNvSpPr txBox="1">
            <a:spLocks noChangeArrowheads="1"/>
          </p:cNvSpPr>
          <p:nvPr/>
        </p:nvSpPr>
        <p:spPr bwMode="auto">
          <a:xfrm>
            <a:off x="179388" y="0"/>
            <a:ext cx="3581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3200" u="sng">
                <a:solidFill>
                  <a:schemeClr val="tx1"/>
                </a:solidFill>
                <a:effectLst>
                  <a:outerShdw blurRad="38100" dist="38100" dir="2700000" algn="tl">
                    <a:srgbClr val="FFFFFF"/>
                  </a:outerShdw>
                </a:effectLst>
              </a:rPr>
              <a:t>4.3.1 </a:t>
            </a:r>
            <a:r>
              <a:rPr lang="zh-CN" altLang="en-US" sz="3200" u="sng">
                <a:solidFill>
                  <a:schemeClr val="tx1"/>
                </a:solidFill>
                <a:effectLst>
                  <a:outerShdw blurRad="38100" dist="38100" dir="2700000" algn="tl">
                    <a:srgbClr val="FFFFFF"/>
                  </a:outerShdw>
                </a:effectLst>
              </a:rPr>
              <a:t>编码器</a:t>
            </a:r>
          </a:p>
        </p:txBody>
      </p:sp>
      <p:graphicFrame>
        <p:nvGraphicFramePr>
          <p:cNvPr id="194567" name="Object 7"/>
          <p:cNvGraphicFramePr>
            <a:graphicFrameLocks noChangeAspect="1"/>
          </p:cNvGraphicFramePr>
          <p:nvPr/>
        </p:nvGraphicFramePr>
        <p:xfrm>
          <a:off x="2195513" y="2205038"/>
          <a:ext cx="5472112" cy="2892425"/>
        </p:xfrm>
        <a:graphic>
          <a:graphicData uri="http://schemas.openxmlformats.org/presentationml/2006/ole">
            <mc:AlternateContent xmlns:mc="http://schemas.openxmlformats.org/markup-compatibility/2006">
              <mc:Choice xmlns:v="urn:schemas-microsoft-com:vml" Requires="v">
                <p:oleObj spid="_x0000_s194574" name="Visio" r:id="rId4" imgW="3000451" imgH="1546250" progId="Visio.Drawing.11">
                  <p:embed/>
                </p:oleObj>
              </mc:Choice>
              <mc:Fallback>
                <p:oleObj name="Visio" r:id="rId4" imgW="3000451" imgH="1546250" progId="Visio.Drawing.11">
                  <p:embed/>
                  <p:pic>
                    <p:nvPicPr>
                      <p:cNvPr id="0" name="Object 7"/>
                      <p:cNvPicPr>
                        <a:picLocks noChangeAspect="1" noChangeArrowheads="1"/>
                      </p:cNvPicPr>
                      <p:nvPr/>
                    </p:nvPicPr>
                    <p:blipFill>
                      <a:blip r:embed="rId5">
                        <a:extLst>
                          <a:ext uri="{28A0092B-C50C-407E-A947-70E740481C1C}">
                            <a14:useLocalDpi xmlns:a14="http://schemas.microsoft.com/office/drawing/2010/main" val="0"/>
                          </a:ext>
                        </a:extLst>
                      </a:blip>
                      <a:srcRect l="2678" r="2827" b="3117"/>
                      <a:stretch>
                        <a:fillRect/>
                      </a:stretch>
                    </p:blipFill>
                    <p:spPr bwMode="auto">
                      <a:xfrm>
                        <a:off x="2195513" y="2205038"/>
                        <a:ext cx="5472112" cy="2892425"/>
                      </a:xfrm>
                      <a:prstGeom prst="rect">
                        <a:avLst/>
                      </a:prstGeom>
                      <a:solidFill>
                        <a:srgbClr val="FFFFFF"/>
                      </a:solidFill>
                      <a:ln w="57150" cmpd="thickThin">
                        <a:solidFill>
                          <a:srgbClr val="FF33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94568" name="Text Box 8"/>
          <p:cNvSpPr txBox="1">
            <a:spLocks noChangeArrowheads="1"/>
          </p:cNvSpPr>
          <p:nvPr/>
        </p:nvSpPr>
        <p:spPr bwMode="auto">
          <a:xfrm>
            <a:off x="250825" y="4868863"/>
            <a:ext cx="16002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a:t>其中：</a:t>
            </a:r>
          </a:p>
        </p:txBody>
      </p:sp>
      <p:sp>
        <p:nvSpPr>
          <p:cNvPr id="194571" name="Text Box 11"/>
          <p:cNvSpPr txBox="1">
            <a:spLocks noChangeArrowheads="1"/>
          </p:cNvSpPr>
          <p:nvPr/>
        </p:nvSpPr>
        <p:spPr bwMode="auto">
          <a:xfrm>
            <a:off x="250825" y="5300663"/>
            <a:ext cx="6842125" cy="1373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a:t>I</a:t>
            </a:r>
            <a:r>
              <a:rPr lang="en-US" altLang="zh-CN">
                <a:sym typeface="Symbol" pitchFamily="18" charset="2"/>
              </a:rPr>
              <a:t></a:t>
            </a:r>
            <a:r>
              <a:rPr lang="en-US" altLang="zh-CN" baseline="-25000">
                <a:sym typeface="Symbol" pitchFamily="18" charset="2"/>
              </a:rPr>
              <a:t>9</a:t>
            </a:r>
            <a:r>
              <a:rPr lang="zh-CN" altLang="en-US">
                <a:sym typeface="Symbol" pitchFamily="18" charset="2"/>
              </a:rPr>
              <a:t>～ </a:t>
            </a:r>
            <a:r>
              <a:rPr lang="en-US" altLang="zh-CN"/>
              <a:t>I</a:t>
            </a:r>
            <a:r>
              <a:rPr lang="en-US" altLang="zh-CN">
                <a:sym typeface="Symbol" pitchFamily="18" charset="2"/>
              </a:rPr>
              <a:t></a:t>
            </a:r>
            <a:r>
              <a:rPr lang="en-US" altLang="zh-CN" baseline="-25000">
                <a:sym typeface="Symbol" pitchFamily="18" charset="2"/>
              </a:rPr>
              <a:t>0</a:t>
            </a:r>
            <a:r>
              <a:rPr lang="zh-CN" altLang="en-US">
                <a:sym typeface="Symbol" pitchFamily="18" charset="2"/>
              </a:rPr>
              <a:t>为</a:t>
            </a:r>
            <a:r>
              <a:rPr lang="en-US" altLang="zh-CN">
                <a:sym typeface="Symbol" pitchFamily="18" charset="2"/>
              </a:rPr>
              <a:t>10</a:t>
            </a:r>
            <a:r>
              <a:rPr lang="zh-CN" altLang="en-US">
                <a:sym typeface="Symbol" pitchFamily="18" charset="2"/>
              </a:rPr>
              <a:t>个输入信号， </a:t>
            </a:r>
            <a:r>
              <a:rPr lang="en-US" altLang="zh-CN"/>
              <a:t>I</a:t>
            </a:r>
            <a:r>
              <a:rPr lang="en-US" altLang="zh-CN">
                <a:sym typeface="Symbol" pitchFamily="18" charset="2"/>
              </a:rPr>
              <a:t></a:t>
            </a:r>
            <a:r>
              <a:rPr lang="en-US" altLang="zh-CN" baseline="-25000">
                <a:sym typeface="Symbol" pitchFamily="18" charset="2"/>
              </a:rPr>
              <a:t>9</a:t>
            </a:r>
            <a:r>
              <a:rPr lang="zh-CN" altLang="en-US">
                <a:sym typeface="Symbol" pitchFamily="18" charset="2"/>
              </a:rPr>
              <a:t>的优先权最高， </a:t>
            </a:r>
            <a:r>
              <a:rPr lang="en-US" altLang="zh-CN"/>
              <a:t>I</a:t>
            </a:r>
            <a:r>
              <a:rPr lang="en-US" altLang="zh-CN">
                <a:sym typeface="Symbol" pitchFamily="18" charset="2"/>
              </a:rPr>
              <a:t></a:t>
            </a:r>
            <a:r>
              <a:rPr lang="en-US" altLang="zh-CN" baseline="-25000">
                <a:sym typeface="Symbol" pitchFamily="18" charset="2"/>
              </a:rPr>
              <a:t>0</a:t>
            </a:r>
            <a:r>
              <a:rPr lang="zh-CN" altLang="en-US">
                <a:sym typeface="Symbol" pitchFamily="18" charset="2"/>
              </a:rPr>
              <a:t>的优先权最低； </a:t>
            </a:r>
            <a:r>
              <a:rPr lang="en-US" altLang="zh-CN"/>
              <a:t>Y</a:t>
            </a:r>
            <a:r>
              <a:rPr lang="en-US" altLang="zh-CN">
                <a:sym typeface="Symbol" pitchFamily="18" charset="2"/>
              </a:rPr>
              <a:t></a:t>
            </a:r>
            <a:r>
              <a:rPr lang="en-US" altLang="zh-CN" baseline="-25000">
                <a:sym typeface="Symbol" pitchFamily="18" charset="2"/>
              </a:rPr>
              <a:t>3</a:t>
            </a:r>
            <a:r>
              <a:rPr lang="zh-CN" altLang="en-US">
                <a:sym typeface="Symbol" pitchFamily="18" charset="2"/>
              </a:rPr>
              <a:t>～ </a:t>
            </a:r>
            <a:r>
              <a:rPr lang="en-US" altLang="zh-CN"/>
              <a:t>Y</a:t>
            </a:r>
            <a:r>
              <a:rPr lang="en-US" altLang="zh-CN">
                <a:sym typeface="Symbol" pitchFamily="18" charset="2"/>
              </a:rPr>
              <a:t></a:t>
            </a:r>
            <a:r>
              <a:rPr lang="en-US" altLang="zh-CN" baseline="-25000">
                <a:sym typeface="Symbol" pitchFamily="18" charset="2"/>
              </a:rPr>
              <a:t>0</a:t>
            </a:r>
            <a:r>
              <a:rPr lang="zh-CN" altLang="en-US">
                <a:sym typeface="Symbol" pitchFamily="18" charset="2"/>
              </a:rPr>
              <a:t>为四位二进制</a:t>
            </a:r>
            <a:r>
              <a:rPr lang="en-US" altLang="zh-CN">
                <a:sym typeface="Symbol" pitchFamily="18" charset="2"/>
              </a:rPr>
              <a:t>BCD</a:t>
            </a:r>
            <a:r>
              <a:rPr lang="zh-CN" altLang="en-US">
                <a:sym typeface="Symbol" pitchFamily="18" charset="2"/>
              </a:rPr>
              <a:t>码的输出端</a:t>
            </a:r>
            <a:endParaRPr lang="zh-CN" altLang="en-US" baseline="-25000">
              <a:sym typeface="Symbol" pitchFamily="18" charset="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94564"/>
                                        </p:tgtEl>
                                        <p:attrNameLst>
                                          <p:attrName>style.visibility</p:attrName>
                                        </p:attrNameLst>
                                      </p:cBhvr>
                                      <p:to>
                                        <p:strVal val="visible"/>
                                      </p:to>
                                    </p:set>
                                    <p:animEffect transition="in" filter="box(in)">
                                      <p:cBhvr>
                                        <p:cTn id="7" dur="1000"/>
                                        <p:tgtEl>
                                          <p:spTgt spid="19456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9" presetClass="entr" presetSubtype="0" fill="hold" grpId="0" nodeType="clickEffect">
                                  <p:stCondLst>
                                    <p:cond delay="0"/>
                                  </p:stCondLst>
                                  <p:childTnLst>
                                    <p:set>
                                      <p:cBhvr>
                                        <p:cTn id="11" dur="1" fill="hold">
                                          <p:stCondLst>
                                            <p:cond delay="0"/>
                                          </p:stCondLst>
                                        </p:cTn>
                                        <p:tgtEl>
                                          <p:spTgt spid="194565"/>
                                        </p:tgtEl>
                                        <p:attrNameLst>
                                          <p:attrName>style.visibility</p:attrName>
                                        </p:attrNameLst>
                                      </p:cBhvr>
                                      <p:to>
                                        <p:strVal val="visible"/>
                                      </p:to>
                                    </p:set>
                                    <p:anim calcmode="lin" valueType="num">
                                      <p:cBhvr>
                                        <p:cTn id="12" dur="1000" fill="hold"/>
                                        <p:tgtEl>
                                          <p:spTgt spid="194565"/>
                                        </p:tgtEl>
                                        <p:attrNameLst>
                                          <p:attrName>ppt_x</p:attrName>
                                        </p:attrNameLst>
                                      </p:cBhvr>
                                      <p:tavLst>
                                        <p:tav tm="0">
                                          <p:val>
                                            <p:strVal val="#ppt_x-.2"/>
                                          </p:val>
                                        </p:tav>
                                        <p:tav tm="100000">
                                          <p:val>
                                            <p:strVal val="#ppt_x"/>
                                          </p:val>
                                        </p:tav>
                                      </p:tavLst>
                                    </p:anim>
                                    <p:anim calcmode="lin" valueType="num">
                                      <p:cBhvr>
                                        <p:cTn id="13" dur="1000" fill="hold"/>
                                        <p:tgtEl>
                                          <p:spTgt spid="194565"/>
                                        </p:tgtEl>
                                        <p:attrNameLst>
                                          <p:attrName>ppt_y</p:attrName>
                                        </p:attrNameLst>
                                      </p:cBhvr>
                                      <p:tavLst>
                                        <p:tav tm="0">
                                          <p:val>
                                            <p:strVal val="#ppt_y"/>
                                          </p:val>
                                        </p:tav>
                                        <p:tav tm="100000">
                                          <p:val>
                                            <p:strVal val="#ppt_y"/>
                                          </p:val>
                                        </p:tav>
                                      </p:tavLst>
                                    </p:anim>
                                    <p:animEffect transition="in" filter="wipe(right)" prLst="gradientSize: 0.1">
                                      <p:cBhvr>
                                        <p:cTn id="14" dur="1000"/>
                                        <p:tgtEl>
                                          <p:spTgt spid="194565"/>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9" presetClass="entr" presetSubtype="0" fill="hold" nodeType="clickEffect">
                                  <p:stCondLst>
                                    <p:cond delay="0"/>
                                  </p:stCondLst>
                                  <p:childTnLst>
                                    <p:set>
                                      <p:cBhvr>
                                        <p:cTn id="18" dur="1" fill="hold">
                                          <p:stCondLst>
                                            <p:cond delay="0"/>
                                          </p:stCondLst>
                                        </p:cTn>
                                        <p:tgtEl>
                                          <p:spTgt spid="194567"/>
                                        </p:tgtEl>
                                        <p:attrNameLst>
                                          <p:attrName>style.visibility</p:attrName>
                                        </p:attrNameLst>
                                      </p:cBhvr>
                                      <p:to>
                                        <p:strVal val="visible"/>
                                      </p:to>
                                    </p:set>
                                    <p:animEffect transition="in" filter="dissolve">
                                      <p:cBhvr>
                                        <p:cTn id="19" dur="1000"/>
                                        <p:tgtEl>
                                          <p:spTgt spid="194567"/>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23" presetClass="entr" presetSubtype="272" fill="hold" grpId="0" nodeType="clickEffect">
                                  <p:stCondLst>
                                    <p:cond delay="0"/>
                                  </p:stCondLst>
                                  <p:childTnLst>
                                    <p:set>
                                      <p:cBhvr>
                                        <p:cTn id="23" dur="1" fill="hold">
                                          <p:stCondLst>
                                            <p:cond delay="0"/>
                                          </p:stCondLst>
                                        </p:cTn>
                                        <p:tgtEl>
                                          <p:spTgt spid="194568"/>
                                        </p:tgtEl>
                                        <p:attrNameLst>
                                          <p:attrName>style.visibility</p:attrName>
                                        </p:attrNameLst>
                                      </p:cBhvr>
                                      <p:to>
                                        <p:strVal val="visible"/>
                                      </p:to>
                                    </p:set>
                                    <p:anim calcmode="lin" valueType="num">
                                      <p:cBhvr>
                                        <p:cTn id="24" dur="1000" fill="hold"/>
                                        <p:tgtEl>
                                          <p:spTgt spid="194568"/>
                                        </p:tgtEl>
                                        <p:attrNameLst>
                                          <p:attrName>ppt_w</p:attrName>
                                        </p:attrNameLst>
                                      </p:cBhvr>
                                      <p:tavLst>
                                        <p:tav tm="0">
                                          <p:val>
                                            <p:strVal val="2/3*#ppt_w"/>
                                          </p:val>
                                        </p:tav>
                                        <p:tav tm="100000">
                                          <p:val>
                                            <p:strVal val="#ppt_w"/>
                                          </p:val>
                                        </p:tav>
                                      </p:tavLst>
                                    </p:anim>
                                    <p:anim calcmode="lin" valueType="num">
                                      <p:cBhvr>
                                        <p:cTn id="25" dur="1000" fill="hold"/>
                                        <p:tgtEl>
                                          <p:spTgt spid="194568"/>
                                        </p:tgtEl>
                                        <p:attrNameLst>
                                          <p:attrName>ppt_h</p:attrName>
                                        </p:attrNameLst>
                                      </p:cBhvr>
                                      <p:tavLst>
                                        <p:tav tm="0">
                                          <p:val>
                                            <p:strVal val="2/3*#ppt_h"/>
                                          </p:val>
                                        </p:tav>
                                        <p:tav tm="100000">
                                          <p:val>
                                            <p:strVal val="#ppt_h"/>
                                          </p:val>
                                        </p:tav>
                                      </p:tavLst>
                                    </p:anim>
                                  </p:childTnLst>
                                </p:cTn>
                              </p:par>
                            </p:childTnLst>
                          </p:cTn>
                        </p:par>
                      </p:childTnLst>
                    </p:cTn>
                  </p:par>
                  <p:par>
                    <p:cTn id="26" fill="hold" nodeType="clickPar">
                      <p:stCondLst>
                        <p:cond delay="indefinite"/>
                      </p:stCondLst>
                      <p:childTnLst>
                        <p:par>
                          <p:cTn id="27" fill="hold" nodeType="withGroup">
                            <p:stCondLst>
                              <p:cond delay="0"/>
                            </p:stCondLst>
                            <p:childTnLst>
                              <p:par>
                                <p:cTn id="28" presetID="16" presetClass="entr" presetSubtype="26" fill="hold" grpId="0" nodeType="clickEffect">
                                  <p:stCondLst>
                                    <p:cond delay="0"/>
                                  </p:stCondLst>
                                  <p:childTnLst>
                                    <p:set>
                                      <p:cBhvr>
                                        <p:cTn id="29" dur="1" fill="hold">
                                          <p:stCondLst>
                                            <p:cond delay="0"/>
                                          </p:stCondLst>
                                        </p:cTn>
                                        <p:tgtEl>
                                          <p:spTgt spid="194571"/>
                                        </p:tgtEl>
                                        <p:attrNameLst>
                                          <p:attrName>style.visibility</p:attrName>
                                        </p:attrNameLst>
                                      </p:cBhvr>
                                      <p:to>
                                        <p:strVal val="visible"/>
                                      </p:to>
                                    </p:set>
                                    <p:animEffect transition="in" filter="barn(inHorizontal)">
                                      <p:cBhvr>
                                        <p:cTn id="30" dur="500"/>
                                        <p:tgtEl>
                                          <p:spTgt spid="1945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564" grpId="0" autoUpdateAnimBg="0"/>
      <p:bldP spid="194565" grpId="0" autoUpdateAnimBg="0"/>
      <p:bldP spid="194568" grpId="0" autoUpdateAnimBg="0"/>
      <p:bldP spid="194571" grpId="0"/>
    </p:bldLst>
  </p:timing>
</p:sld>
</file>

<file path=ppt/slides/slide3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2466" name="Rectangle 1026"/>
          <p:cNvSpPr>
            <a:spLocks noGrp="1" noChangeArrowheads="1"/>
          </p:cNvSpPr>
          <p:nvPr>
            <p:ph type="title"/>
          </p:nvPr>
        </p:nvSpPr>
        <p:spPr>
          <a:xfrm>
            <a:off x="323850" y="692150"/>
            <a:ext cx="2233613" cy="457200"/>
          </a:xfrm>
        </p:spPr>
        <p:txBody>
          <a:bodyPr/>
          <a:lstStyle/>
          <a:p>
            <a:pPr algn="l"/>
            <a:r>
              <a:rPr lang="zh-CN" altLang="en-US" sz="2800" b="1">
                <a:solidFill>
                  <a:srgbClr val="FFFFFF"/>
                </a:solidFill>
                <a:ea typeface="楷体_GB2312" pitchFamily="49" charset="-122"/>
              </a:rPr>
              <a:t>其功能表为</a:t>
            </a:r>
          </a:p>
        </p:txBody>
      </p:sp>
      <p:graphicFrame>
        <p:nvGraphicFramePr>
          <p:cNvPr id="62468" name="Object 1028"/>
          <p:cNvGraphicFramePr>
            <a:graphicFrameLocks noChangeAspect="1"/>
          </p:cNvGraphicFramePr>
          <p:nvPr/>
        </p:nvGraphicFramePr>
        <p:xfrm>
          <a:off x="3995738" y="188913"/>
          <a:ext cx="4967287" cy="4572000"/>
        </p:xfrm>
        <a:graphic>
          <a:graphicData uri="http://schemas.openxmlformats.org/presentationml/2006/ole">
            <mc:AlternateContent xmlns:mc="http://schemas.openxmlformats.org/markup-compatibility/2006">
              <mc:Choice xmlns:v="urn:schemas-microsoft-com:vml" Requires="v">
                <p:oleObj spid="_x0000_s62477" name="Visio" r:id="rId4" imgW="3018434" imgH="2777947" progId="Visio.Drawing.11">
                  <p:embed/>
                </p:oleObj>
              </mc:Choice>
              <mc:Fallback>
                <p:oleObj name="Visio" r:id="rId4" imgW="3018434" imgH="2777947" progId="Visio.Drawing.11">
                  <p:embed/>
                  <p:pic>
                    <p:nvPicPr>
                      <p:cNvPr id="0" name="Object 102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95738" y="188913"/>
                        <a:ext cx="4967287" cy="4572000"/>
                      </a:xfrm>
                      <a:prstGeom prst="rect">
                        <a:avLst/>
                      </a:prstGeom>
                      <a:solidFill>
                        <a:srgbClr val="FFFFFF"/>
                      </a:solidFill>
                      <a:ln w="57150" cmpd="thickThin">
                        <a:solidFill>
                          <a:srgbClr val="FF33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2469" name="Text Box 1029"/>
          <p:cNvSpPr txBox="1">
            <a:spLocks noChangeArrowheads="1"/>
          </p:cNvSpPr>
          <p:nvPr/>
        </p:nvSpPr>
        <p:spPr bwMode="auto">
          <a:xfrm>
            <a:off x="323850" y="3284538"/>
            <a:ext cx="3168650" cy="180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a:t>注：</a:t>
            </a:r>
            <a:r>
              <a:rPr lang="en-US" altLang="zh-CN"/>
              <a:t>1. </a:t>
            </a:r>
            <a:r>
              <a:rPr lang="zh-CN" altLang="en-US"/>
              <a:t>当</a:t>
            </a:r>
            <a:r>
              <a:rPr lang="en-US" altLang="zh-CN"/>
              <a:t>I</a:t>
            </a:r>
            <a:r>
              <a:rPr lang="en-US" altLang="zh-CN">
                <a:sym typeface="Symbol" pitchFamily="18" charset="2"/>
              </a:rPr>
              <a:t></a:t>
            </a:r>
            <a:r>
              <a:rPr lang="en-US" altLang="zh-CN" baseline="-25000">
                <a:sym typeface="Symbol" pitchFamily="18" charset="2"/>
              </a:rPr>
              <a:t>0</a:t>
            </a:r>
            <a:r>
              <a:rPr lang="zh-CN" altLang="en-US">
                <a:sym typeface="Symbol" pitchFamily="18" charset="2"/>
              </a:rPr>
              <a:t>有输入信号，其他输出为高电平，输出</a:t>
            </a:r>
            <a:r>
              <a:rPr lang="en-US" altLang="zh-CN">
                <a:sym typeface="Symbol" pitchFamily="18" charset="2"/>
              </a:rPr>
              <a:t>Y</a:t>
            </a:r>
            <a:r>
              <a:rPr lang="en-US" altLang="zh-CN" baseline="-25000">
                <a:sym typeface="Symbol" pitchFamily="18" charset="2"/>
              </a:rPr>
              <a:t>3 </a:t>
            </a:r>
            <a:r>
              <a:rPr lang="en-US" altLang="zh-CN">
                <a:sym typeface="Symbol" pitchFamily="18" charset="2"/>
              </a:rPr>
              <a:t>Y</a:t>
            </a:r>
            <a:r>
              <a:rPr lang="en-US" altLang="zh-CN" baseline="-25000">
                <a:sym typeface="Symbol" pitchFamily="18" charset="2"/>
              </a:rPr>
              <a:t>2 </a:t>
            </a:r>
            <a:r>
              <a:rPr lang="en-US" altLang="zh-CN">
                <a:sym typeface="Symbol" pitchFamily="18" charset="2"/>
              </a:rPr>
              <a:t>Y</a:t>
            </a:r>
            <a:r>
              <a:rPr lang="en-US" altLang="zh-CN" baseline="-25000">
                <a:sym typeface="Symbol" pitchFamily="18" charset="2"/>
              </a:rPr>
              <a:t>1 </a:t>
            </a:r>
            <a:r>
              <a:rPr lang="en-US" altLang="zh-CN">
                <a:sym typeface="Symbol" pitchFamily="18" charset="2"/>
              </a:rPr>
              <a:t>Y</a:t>
            </a:r>
            <a:r>
              <a:rPr lang="en-US" altLang="zh-CN" baseline="-25000">
                <a:sym typeface="Symbol" pitchFamily="18" charset="2"/>
              </a:rPr>
              <a:t>0</a:t>
            </a:r>
            <a:r>
              <a:rPr lang="zh-CN" altLang="en-US">
                <a:sym typeface="Symbol" pitchFamily="18" charset="2"/>
              </a:rPr>
              <a:t>＝</a:t>
            </a:r>
            <a:r>
              <a:rPr lang="en-US" altLang="zh-CN">
                <a:sym typeface="Symbol" pitchFamily="18" charset="2"/>
              </a:rPr>
              <a:t>1111</a:t>
            </a:r>
            <a:r>
              <a:rPr lang="zh-CN" altLang="en-US">
                <a:sym typeface="Symbol" pitchFamily="18" charset="2"/>
              </a:rPr>
              <a:t>；</a:t>
            </a:r>
          </a:p>
        </p:txBody>
      </p:sp>
      <p:sp>
        <p:nvSpPr>
          <p:cNvPr id="62473" name="Text Box 1033"/>
          <p:cNvSpPr txBox="1">
            <a:spLocks noChangeArrowheads="1"/>
          </p:cNvSpPr>
          <p:nvPr/>
        </p:nvSpPr>
        <p:spPr bwMode="auto">
          <a:xfrm>
            <a:off x="179388" y="0"/>
            <a:ext cx="3581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3200" u="sng">
                <a:solidFill>
                  <a:schemeClr val="tx1"/>
                </a:solidFill>
                <a:effectLst>
                  <a:outerShdw blurRad="38100" dist="38100" dir="2700000" algn="tl">
                    <a:srgbClr val="FFFFFF"/>
                  </a:outerShdw>
                </a:effectLst>
              </a:rPr>
              <a:t>4.3.1 </a:t>
            </a:r>
            <a:r>
              <a:rPr lang="zh-CN" altLang="en-US" sz="3200" u="sng">
                <a:solidFill>
                  <a:schemeClr val="tx1"/>
                </a:solidFill>
                <a:effectLst>
                  <a:outerShdw blurRad="38100" dist="38100" dir="2700000" algn="tl">
                    <a:srgbClr val="FFFFFF"/>
                  </a:outerShdw>
                </a:effectLst>
              </a:rPr>
              <a:t>编码器</a:t>
            </a:r>
          </a:p>
        </p:txBody>
      </p:sp>
      <p:sp>
        <p:nvSpPr>
          <p:cNvPr id="62474" name="Rectangle 1034"/>
          <p:cNvSpPr>
            <a:spLocks noChangeArrowheads="1"/>
          </p:cNvSpPr>
          <p:nvPr/>
        </p:nvSpPr>
        <p:spPr bwMode="auto">
          <a:xfrm>
            <a:off x="179388" y="5229225"/>
            <a:ext cx="7056437" cy="1373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a:sym typeface="Symbol" pitchFamily="18" charset="2"/>
              </a:rPr>
              <a:t>2. </a:t>
            </a:r>
            <a:r>
              <a:rPr lang="zh-CN" altLang="en-US">
                <a:sym typeface="Symbol" pitchFamily="18" charset="2"/>
              </a:rPr>
              <a:t>输出代码为对应二进制</a:t>
            </a:r>
            <a:r>
              <a:rPr lang="en-US" altLang="zh-CN">
                <a:sym typeface="Symbol" pitchFamily="18" charset="2"/>
              </a:rPr>
              <a:t>BCD</a:t>
            </a:r>
            <a:r>
              <a:rPr lang="zh-CN" altLang="en-US">
                <a:sym typeface="Symbol" pitchFamily="18" charset="2"/>
              </a:rPr>
              <a:t>码的反码，如</a:t>
            </a:r>
            <a:r>
              <a:rPr lang="en-US" altLang="zh-CN">
                <a:sym typeface="Symbol" pitchFamily="18" charset="2"/>
              </a:rPr>
              <a:t>I</a:t>
            </a:r>
            <a:r>
              <a:rPr lang="en-US" altLang="zh-CN" baseline="-25000">
                <a:sym typeface="Symbol" pitchFamily="18" charset="2"/>
              </a:rPr>
              <a:t>6</a:t>
            </a:r>
            <a:r>
              <a:rPr lang="zh-CN" altLang="en-US">
                <a:sym typeface="Symbol" pitchFamily="18" charset="2"/>
              </a:rPr>
              <a:t>＝</a:t>
            </a:r>
            <a:r>
              <a:rPr lang="en-US" altLang="zh-CN">
                <a:sym typeface="Symbol" pitchFamily="18" charset="2"/>
              </a:rPr>
              <a:t>0</a:t>
            </a:r>
            <a:r>
              <a:rPr lang="zh-CN" altLang="en-US">
                <a:sym typeface="Symbol" pitchFamily="18" charset="2"/>
              </a:rPr>
              <a:t>时，输出为</a:t>
            </a:r>
            <a:r>
              <a:rPr lang="en-US" altLang="zh-CN">
                <a:sym typeface="Symbol" pitchFamily="18" charset="2"/>
              </a:rPr>
              <a:t>Y</a:t>
            </a:r>
            <a:r>
              <a:rPr lang="en-US" altLang="zh-CN" baseline="-25000">
                <a:sym typeface="Symbol" pitchFamily="18" charset="2"/>
              </a:rPr>
              <a:t>3</a:t>
            </a:r>
            <a:r>
              <a:rPr lang="en-US" altLang="zh-CN">
                <a:sym typeface="Symbol" pitchFamily="18" charset="2"/>
              </a:rPr>
              <a:t> Y</a:t>
            </a:r>
            <a:r>
              <a:rPr lang="en-US" altLang="zh-CN" baseline="-25000">
                <a:sym typeface="Symbol" pitchFamily="18" charset="2"/>
              </a:rPr>
              <a:t>2</a:t>
            </a:r>
            <a:r>
              <a:rPr lang="en-US" altLang="zh-CN">
                <a:sym typeface="Symbol" pitchFamily="18" charset="2"/>
              </a:rPr>
              <a:t> Y</a:t>
            </a:r>
            <a:r>
              <a:rPr lang="en-US" altLang="zh-CN" baseline="-25000">
                <a:sym typeface="Symbol" pitchFamily="18" charset="2"/>
              </a:rPr>
              <a:t>1</a:t>
            </a:r>
            <a:r>
              <a:rPr lang="en-US" altLang="zh-CN">
                <a:sym typeface="Symbol" pitchFamily="18" charset="2"/>
              </a:rPr>
              <a:t> Y</a:t>
            </a:r>
            <a:r>
              <a:rPr lang="en-US" altLang="zh-CN" baseline="-25000">
                <a:sym typeface="Symbol" pitchFamily="18" charset="2"/>
              </a:rPr>
              <a:t>0</a:t>
            </a:r>
            <a:r>
              <a:rPr lang="zh-CN" altLang="en-US">
                <a:sym typeface="Symbol" pitchFamily="18" charset="2"/>
              </a:rPr>
              <a:t>＝</a:t>
            </a:r>
            <a:r>
              <a:rPr lang="en-US" altLang="zh-CN">
                <a:sym typeface="Symbol" pitchFamily="18" charset="2"/>
              </a:rPr>
              <a:t>1001 </a:t>
            </a:r>
            <a:r>
              <a:rPr lang="zh-CN" altLang="en-US">
                <a:sym typeface="Symbol" pitchFamily="18" charset="2"/>
              </a:rPr>
              <a:t>，为</a:t>
            </a:r>
            <a:r>
              <a:rPr lang="en-US" altLang="zh-CN">
                <a:sym typeface="Symbol" pitchFamily="18" charset="2"/>
              </a:rPr>
              <a:t>0110</a:t>
            </a:r>
            <a:r>
              <a:rPr lang="zh-CN" altLang="en-US">
                <a:sym typeface="Symbol" pitchFamily="18" charset="2"/>
              </a:rPr>
              <a:t>的反码</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62466"/>
                                        </p:tgtEl>
                                        <p:attrNameLst>
                                          <p:attrName>style.visibility</p:attrName>
                                        </p:attrNameLst>
                                      </p:cBhvr>
                                      <p:to>
                                        <p:strVal val="visible"/>
                                      </p:to>
                                    </p:set>
                                    <p:animEffect transition="in" filter="box(in)">
                                      <p:cBhvr>
                                        <p:cTn id="7" dur="1000"/>
                                        <p:tgtEl>
                                          <p:spTgt spid="6246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62468"/>
                                        </p:tgtEl>
                                        <p:attrNameLst>
                                          <p:attrName>style.visibility</p:attrName>
                                        </p:attrNameLst>
                                      </p:cBhvr>
                                      <p:to>
                                        <p:strVal val="visible"/>
                                      </p:to>
                                    </p:set>
                                    <p:animEffect transition="in" filter="dissolve">
                                      <p:cBhvr>
                                        <p:cTn id="12" dur="1000"/>
                                        <p:tgtEl>
                                          <p:spTgt spid="6246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9" presetClass="entr" presetSubtype="0" fill="hold" grpId="0" nodeType="clickEffect">
                                  <p:stCondLst>
                                    <p:cond delay="0"/>
                                  </p:stCondLst>
                                  <p:childTnLst>
                                    <p:set>
                                      <p:cBhvr>
                                        <p:cTn id="16" dur="1" fill="hold">
                                          <p:stCondLst>
                                            <p:cond delay="0"/>
                                          </p:stCondLst>
                                        </p:cTn>
                                        <p:tgtEl>
                                          <p:spTgt spid="62469"/>
                                        </p:tgtEl>
                                        <p:attrNameLst>
                                          <p:attrName>style.visibility</p:attrName>
                                        </p:attrNameLst>
                                      </p:cBhvr>
                                      <p:to>
                                        <p:strVal val="visible"/>
                                      </p:to>
                                    </p:set>
                                    <p:anim calcmode="lin" valueType="num">
                                      <p:cBhvr>
                                        <p:cTn id="17" dur="1000" fill="hold"/>
                                        <p:tgtEl>
                                          <p:spTgt spid="62469"/>
                                        </p:tgtEl>
                                        <p:attrNameLst>
                                          <p:attrName>ppt_x</p:attrName>
                                        </p:attrNameLst>
                                      </p:cBhvr>
                                      <p:tavLst>
                                        <p:tav tm="0">
                                          <p:val>
                                            <p:strVal val="#ppt_x-.2"/>
                                          </p:val>
                                        </p:tav>
                                        <p:tav tm="100000">
                                          <p:val>
                                            <p:strVal val="#ppt_x"/>
                                          </p:val>
                                        </p:tav>
                                      </p:tavLst>
                                    </p:anim>
                                    <p:anim calcmode="lin" valueType="num">
                                      <p:cBhvr>
                                        <p:cTn id="18" dur="1000" fill="hold"/>
                                        <p:tgtEl>
                                          <p:spTgt spid="62469"/>
                                        </p:tgtEl>
                                        <p:attrNameLst>
                                          <p:attrName>ppt_y</p:attrName>
                                        </p:attrNameLst>
                                      </p:cBhvr>
                                      <p:tavLst>
                                        <p:tav tm="0">
                                          <p:val>
                                            <p:strVal val="#ppt_y"/>
                                          </p:val>
                                        </p:tav>
                                        <p:tav tm="100000">
                                          <p:val>
                                            <p:strVal val="#ppt_y"/>
                                          </p:val>
                                        </p:tav>
                                      </p:tavLst>
                                    </p:anim>
                                    <p:animEffect transition="in" filter="wipe(right)" prLst="gradientSize: 0.1">
                                      <p:cBhvr>
                                        <p:cTn id="19" dur="1000"/>
                                        <p:tgtEl>
                                          <p:spTgt spid="62469"/>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29" presetClass="entr" presetSubtype="0" fill="hold" grpId="0" nodeType="clickEffect">
                                  <p:stCondLst>
                                    <p:cond delay="0"/>
                                  </p:stCondLst>
                                  <p:childTnLst>
                                    <p:set>
                                      <p:cBhvr>
                                        <p:cTn id="23" dur="1" fill="hold">
                                          <p:stCondLst>
                                            <p:cond delay="0"/>
                                          </p:stCondLst>
                                        </p:cTn>
                                        <p:tgtEl>
                                          <p:spTgt spid="62474"/>
                                        </p:tgtEl>
                                        <p:attrNameLst>
                                          <p:attrName>style.visibility</p:attrName>
                                        </p:attrNameLst>
                                      </p:cBhvr>
                                      <p:to>
                                        <p:strVal val="visible"/>
                                      </p:to>
                                    </p:set>
                                    <p:anim calcmode="lin" valueType="num">
                                      <p:cBhvr>
                                        <p:cTn id="24" dur="1000" fill="hold"/>
                                        <p:tgtEl>
                                          <p:spTgt spid="62474"/>
                                        </p:tgtEl>
                                        <p:attrNameLst>
                                          <p:attrName>ppt_x</p:attrName>
                                        </p:attrNameLst>
                                      </p:cBhvr>
                                      <p:tavLst>
                                        <p:tav tm="0">
                                          <p:val>
                                            <p:strVal val="#ppt_x-.2"/>
                                          </p:val>
                                        </p:tav>
                                        <p:tav tm="100000">
                                          <p:val>
                                            <p:strVal val="#ppt_x"/>
                                          </p:val>
                                        </p:tav>
                                      </p:tavLst>
                                    </p:anim>
                                    <p:anim calcmode="lin" valueType="num">
                                      <p:cBhvr>
                                        <p:cTn id="25" dur="1000" fill="hold"/>
                                        <p:tgtEl>
                                          <p:spTgt spid="62474"/>
                                        </p:tgtEl>
                                        <p:attrNameLst>
                                          <p:attrName>ppt_y</p:attrName>
                                        </p:attrNameLst>
                                      </p:cBhvr>
                                      <p:tavLst>
                                        <p:tav tm="0">
                                          <p:val>
                                            <p:strVal val="#ppt_y"/>
                                          </p:val>
                                        </p:tav>
                                        <p:tav tm="100000">
                                          <p:val>
                                            <p:strVal val="#ppt_y"/>
                                          </p:val>
                                        </p:tav>
                                      </p:tavLst>
                                    </p:anim>
                                    <p:animEffect transition="in" filter="wipe(right)" prLst="gradientSize: 0.1">
                                      <p:cBhvr>
                                        <p:cTn id="26" dur="1000"/>
                                        <p:tgtEl>
                                          <p:spTgt spid="624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466" grpId="0" autoUpdateAnimBg="0"/>
      <p:bldP spid="62469" grpId="0" autoUpdateAnimBg="0"/>
      <p:bldP spid="62474" grpId="0"/>
    </p:bldLst>
  </p:timing>
</p:sld>
</file>

<file path=ppt/slides/slide3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a:xfrm>
            <a:off x="0" y="0"/>
            <a:ext cx="2843213" cy="609600"/>
          </a:xfrm>
        </p:spPr>
        <p:txBody>
          <a:bodyPr/>
          <a:lstStyle/>
          <a:p>
            <a:r>
              <a:rPr lang="en-US" altLang="zh-CN" sz="3200" b="1" u="sng">
                <a:solidFill>
                  <a:schemeClr val="tx1"/>
                </a:solidFill>
                <a:effectLst>
                  <a:outerShdw blurRad="38100" dist="38100" dir="2700000" algn="tl">
                    <a:srgbClr val="FFFFFF"/>
                  </a:outerShdw>
                </a:effectLst>
                <a:ea typeface="楷体_GB2312" pitchFamily="49" charset="-122"/>
              </a:rPr>
              <a:t>4.3.2  </a:t>
            </a:r>
            <a:r>
              <a:rPr lang="zh-CN" altLang="en-US" sz="3200" b="1" u="sng">
                <a:solidFill>
                  <a:schemeClr val="tx1"/>
                </a:solidFill>
                <a:effectLst>
                  <a:outerShdw blurRad="38100" dist="38100" dir="2700000" algn="tl">
                    <a:srgbClr val="FFFFFF"/>
                  </a:outerShdw>
                </a:effectLst>
                <a:ea typeface="楷体_GB2312" pitchFamily="49" charset="-122"/>
              </a:rPr>
              <a:t>译码器</a:t>
            </a:r>
          </a:p>
        </p:txBody>
      </p:sp>
      <p:sp>
        <p:nvSpPr>
          <p:cNvPr id="63492" name="Text Box 4"/>
          <p:cNvSpPr txBox="1">
            <a:spLocks noChangeArrowheads="1"/>
          </p:cNvSpPr>
          <p:nvPr/>
        </p:nvSpPr>
        <p:spPr bwMode="auto">
          <a:xfrm>
            <a:off x="250825" y="549275"/>
            <a:ext cx="8893175" cy="1373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a:t>        </a:t>
            </a:r>
            <a:r>
              <a:rPr lang="zh-CN" altLang="en-US"/>
              <a:t>译码器就是将每个输入的二进制代码译成对应的输出高、低电平信号，和编码器逆过程。常用的译码器分为二进制译码器、二－十进制译码器和显示译码器。</a:t>
            </a:r>
          </a:p>
        </p:txBody>
      </p:sp>
      <p:sp>
        <p:nvSpPr>
          <p:cNvPr id="63493" name="Text Box 5"/>
          <p:cNvSpPr txBox="1">
            <a:spLocks noChangeArrowheads="1"/>
          </p:cNvSpPr>
          <p:nvPr/>
        </p:nvSpPr>
        <p:spPr bwMode="auto">
          <a:xfrm>
            <a:off x="323850" y="1916113"/>
            <a:ext cx="36195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u="sng"/>
              <a:t>一、二进制译码器</a:t>
            </a:r>
          </a:p>
        </p:txBody>
      </p:sp>
      <p:sp>
        <p:nvSpPr>
          <p:cNvPr id="63494" name="Text Box 6"/>
          <p:cNvSpPr txBox="1">
            <a:spLocks noChangeArrowheads="1"/>
          </p:cNvSpPr>
          <p:nvPr/>
        </p:nvSpPr>
        <p:spPr bwMode="auto">
          <a:xfrm>
            <a:off x="323850" y="2420938"/>
            <a:ext cx="3671888" cy="3081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a:t>        </a:t>
            </a:r>
            <a:r>
              <a:rPr lang="zh-CN" altLang="en-US"/>
              <a:t>即将</a:t>
            </a:r>
            <a:r>
              <a:rPr lang="en-US" altLang="zh-CN"/>
              <a:t>N</a:t>
            </a:r>
            <a:r>
              <a:rPr lang="zh-CN" altLang="en-US"/>
              <a:t>位二进制代码译成</a:t>
            </a:r>
            <a:r>
              <a:rPr lang="en-US" altLang="zh-CN"/>
              <a:t>2</a:t>
            </a:r>
            <a:r>
              <a:rPr lang="en-US" altLang="zh-CN" baseline="30000"/>
              <a:t>N</a:t>
            </a:r>
            <a:r>
              <a:rPr lang="zh-CN" altLang="en-US"/>
              <a:t>个高低电平信号，称为</a:t>
            </a:r>
            <a:r>
              <a:rPr lang="en-US" altLang="zh-CN"/>
              <a:t>N</a:t>
            </a:r>
            <a:r>
              <a:rPr lang="zh-CN" altLang="en-US"/>
              <a:t>线－ </a:t>
            </a:r>
            <a:r>
              <a:rPr lang="en-US" altLang="zh-CN"/>
              <a:t>2</a:t>
            </a:r>
            <a:r>
              <a:rPr lang="en-US" altLang="zh-CN" baseline="30000"/>
              <a:t>N</a:t>
            </a:r>
            <a:r>
              <a:rPr lang="zh-CN" altLang="en-US"/>
              <a:t>线译码器。如</a:t>
            </a:r>
            <a:r>
              <a:rPr lang="en-US" altLang="zh-CN"/>
              <a:t>N</a:t>
            </a:r>
            <a:r>
              <a:rPr lang="zh-CN" altLang="en-US"/>
              <a:t>＝</a:t>
            </a:r>
            <a:r>
              <a:rPr lang="en-US" altLang="zh-CN"/>
              <a:t>3,</a:t>
            </a:r>
            <a:r>
              <a:rPr lang="zh-CN" altLang="en-US"/>
              <a:t>则可译</a:t>
            </a:r>
            <a:r>
              <a:rPr lang="en-US" altLang="zh-CN"/>
              <a:t>2</a:t>
            </a:r>
            <a:r>
              <a:rPr lang="en-US" altLang="zh-CN" baseline="30000"/>
              <a:t>N</a:t>
            </a:r>
            <a:r>
              <a:rPr lang="zh-CN" altLang="en-US"/>
              <a:t>＝</a:t>
            </a:r>
            <a:r>
              <a:rPr lang="en-US" altLang="zh-CN"/>
              <a:t>8</a:t>
            </a:r>
            <a:r>
              <a:rPr lang="zh-CN" altLang="en-US"/>
              <a:t>个高低电平信号，称为</a:t>
            </a:r>
            <a:r>
              <a:rPr lang="en-US" altLang="zh-CN"/>
              <a:t>3</a:t>
            </a:r>
            <a:r>
              <a:rPr lang="zh-CN" altLang="en-US"/>
              <a:t>线－</a:t>
            </a:r>
            <a:r>
              <a:rPr lang="en-US" altLang="zh-CN"/>
              <a:t>8</a:t>
            </a:r>
            <a:r>
              <a:rPr lang="zh-CN" altLang="en-US"/>
              <a:t>线译码器。</a:t>
            </a:r>
          </a:p>
        </p:txBody>
      </p:sp>
      <p:sp>
        <p:nvSpPr>
          <p:cNvPr id="63499" name="Rectangle 11"/>
          <p:cNvSpPr>
            <a:spLocks noChangeArrowheads="1"/>
          </p:cNvSpPr>
          <p:nvPr/>
        </p:nvSpPr>
        <p:spPr bwMode="auto">
          <a:xfrm>
            <a:off x="250825" y="5484813"/>
            <a:ext cx="7056438" cy="1373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a:t>图</a:t>
            </a:r>
            <a:r>
              <a:rPr lang="en-US" altLang="zh-CN"/>
              <a:t>3.3.6</a:t>
            </a:r>
            <a:r>
              <a:rPr lang="zh-CN" altLang="en-US"/>
              <a:t>为</a:t>
            </a:r>
            <a:r>
              <a:rPr lang="en-US" altLang="zh-CN"/>
              <a:t>3</a:t>
            </a:r>
            <a:r>
              <a:rPr lang="zh-CN" altLang="en-US"/>
              <a:t>线－</a:t>
            </a:r>
            <a:r>
              <a:rPr lang="en-US" altLang="zh-CN"/>
              <a:t>8</a:t>
            </a:r>
            <a:r>
              <a:rPr lang="zh-CN" altLang="en-US"/>
              <a:t>线译码器的框图。</a:t>
            </a:r>
            <a:r>
              <a:rPr kumimoji="0" lang="zh-CN" altLang="en-US"/>
              <a:t>其中： </a:t>
            </a:r>
            <a:r>
              <a:rPr lang="en-US" altLang="zh-CN"/>
              <a:t>A</a:t>
            </a:r>
            <a:r>
              <a:rPr lang="en-US" altLang="zh-CN" baseline="-25000"/>
              <a:t>2</a:t>
            </a:r>
            <a:r>
              <a:rPr lang="en-US" altLang="zh-CN"/>
              <a:t>~A</a:t>
            </a:r>
            <a:r>
              <a:rPr lang="en-US" altLang="zh-CN" baseline="-25000"/>
              <a:t>0</a:t>
            </a:r>
            <a:r>
              <a:rPr lang="zh-CN" altLang="en-US"/>
              <a:t>－二进制代码输入端； </a:t>
            </a:r>
            <a:r>
              <a:rPr lang="en-US" altLang="zh-CN"/>
              <a:t>Y</a:t>
            </a:r>
            <a:r>
              <a:rPr lang="en-US" altLang="zh-CN" baseline="-25000"/>
              <a:t>7</a:t>
            </a:r>
            <a:r>
              <a:rPr lang="zh-CN" altLang="en-US"/>
              <a:t>～</a:t>
            </a:r>
            <a:r>
              <a:rPr lang="en-US" altLang="zh-CN"/>
              <a:t>Y</a:t>
            </a:r>
            <a:r>
              <a:rPr lang="en-US" altLang="zh-CN" baseline="-25000"/>
              <a:t>0</a:t>
            </a:r>
            <a:r>
              <a:rPr lang="zh-CN" altLang="en-US"/>
              <a:t>－信号输出端</a:t>
            </a:r>
          </a:p>
        </p:txBody>
      </p:sp>
      <p:grpSp>
        <p:nvGrpSpPr>
          <p:cNvPr id="63501" name="Group 13"/>
          <p:cNvGrpSpPr>
            <a:grpSpLocks/>
          </p:cNvGrpSpPr>
          <p:nvPr/>
        </p:nvGrpSpPr>
        <p:grpSpPr bwMode="auto">
          <a:xfrm>
            <a:off x="3708400" y="1989138"/>
            <a:ext cx="4238625" cy="3409950"/>
            <a:chOff x="2381" y="1389"/>
            <a:chExt cx="2670" cy="2148"/>
          </a:xfrm>
        </p:grpSpPr>
        <p:pic>
          <p:nvPicPr>
            <p:cNvPr id="63498" name="Picture 10"/>
            <p:cNvPicPr>
              <a:picLocks noChangeAspect="1" noChangeArrowheads="1"/>
            </p:cNvPicPr>
            <p:nvPr/>
          </p:nvPicPr>
          <p:blipFill>
            <a:blip r:embed="rId3" cstate="print">
              <a:extLst>
                <a:ext uri="{28A0092B-C50C-407E-A947-70E740481C1C}">
                  <a14:useLocalDpi xmlns:a14="http://schemas.microsoft.com/office/drawing/2010/main" val="0"/>
                </a:ext>
              </a:extLst>
            </a:blip>
            <a:srcRect l="12115" t="5676" r="11092" b="3806"/>
            <a:stretch>
              <a:fillRect/>
            </a:stretch>
          </p:blipFill>
          <p:spPr bwMode="auto">
            <a:xfrm>
              <a:off x="2608" y="1389"/>
              <a:ext cx="2222" cy="1870"/>
            </a:xfrm>
            <a:prstGeom prst="rect">
              <a:avLst/>
            </a:prstGeom>
            <a:noFill/>
            <a:ln w="57150" cmpd="thickThin">
              <a:solidFill>
                <a:srgbClr val="FF3399"/>
              </a:solidFill>
              <a:miter lim="800000"/>
              <a:headEnd/>
              <a:tailEnd/>
            </a:ln>
            <a:extLst>
              <a:ext uri="{909E8E84-426E-40DD-AFC4-6F175D3DCCD1}">
                <a14:hiddenFill xmlns:a14="http://schemas.microsoft.com/office/drawing/2010/main">
                  <a:solidFill>
                    <a:srgbClr val="FFFFFF"/>
                  </a:solidFill>
                </a14:hiddenFill>
              </a:ext>
            </a:extLst>
          </p:spPr>
        </p:pic>
        <p:sp>
          <p:nvSpPr>
            <p:cNvPr id="63500" name="Rectangle 12"/>
            <p:cNvSpPr>
              <a:spLocks noChangeArrowheads="1"/>
            </p:cNvSpPr>
            <p:nvPr/>
          </p:nvSpPr>
          <p:spPr bwMode="auto">
            <a:xfrm>
              <a:off x="2381" y="3249"/>
              <a:ext cx="267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50000"/>
                </a:spcBef>
              </a:pPr>
              <a:r>
                <a:rPr lang="zh-CN" altLang="en-US" sz="2400"/>
                <a:t>图</a:t>
              </a:r>
              <a:r>
                <a:rPr lang="en-US" altLang="zh-CN" sz="2400"/>
                <a:t>4.3.6 3</a:t>
              </a:r>
              <a:r>
                <a:rPr lang="zh-CN" altLang="en-US" sz="2400"/>
                <a:t>线－</a:t>
              </a:r>
              <a:r>
                <a:rPr lang="en-US" altLang="zh-CN" sz="2400"/>
                <a:t>8</a:t>
              </a:r>
              <a:r>
                <a:rPr lang="zh-CN" altLang="en-US" sz="2400"/>
                <a:t>线译码器的框图</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63490"/>
                                        </p:tgtEl>
                                        <p:attrNameLst>
                                          <p:attrName>style.visibility</p:attrName>
                                        </p:attrNameLst>
                                      </p:cBhvr>
                                      <p:to>
                                        <p:strVal val="visible"/>
                                      </p:to>
                                    </p:set>
                                    <p:anim calcmode="lin" valueType="num">
                                      <p:cBhvr>
                                        <p:cTn id="7" dur="1000" fill="hold"/>
                                        <p:tgtEl>
                                          <p:spTgt spid="63490"/>
                                        </p:tgtEl>
                                        <p:attrNameLst>
                                          <p:attrName>ppt_w</p:attrName>
                                        </p:attrNameLst>
                                      </p:cBhvr>
                                      <p:tavLst>
                                        <p:tav tm="0">
                                          <p:val>
                                            <p:fltVal val="0"/>
                                          </p:val>
                                        </p:tav>
                                        <p:tav tm="100000">
                                          <p:val>
                                            <p:strVal val="#ppt_w"/>
                                          </p:val>
                                        </p:tav>
                                      </p:tavLst>
                                    </p:anim>
                                    <p:anim calcmode="lin" valueType="num">
                                      <p:cBhvr>
                                        <p:cTn id="8" dur="1000" fill="hold"/>
                                        <p:tgtEl>
                                          <p:spTgt spid="63490"/>
                                        </p:tgtEl>
                                        <p:attrNameLst>
                                          <p:attrName>ppt_h</p:attrName>
                                        </p:attrNameLst>
                                      </p:cBhvr>
                                      <p:tavLst>
                                        <p:tav tm="0">
                                          <p:val>
                                            <p:fltVal val="0"/>
                                          </p:val>
                                        </p:tav>
                                        <p:tav tm="100000">
                                          <p:val>
                                            <p:strVal val="#ppt_h"/>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16" presetClass="entr" presetSubtype="26" fill="hold" grpId="0" nodeType="clickEffect">
                                  <p:stCondLst>
                                    <p:cond delay="0"/>
                                  </p:stCondLst>
                                  <p:childTnLst>
                                    <p:set>
                                      <p:cBhvr>
                                        <p:cTn id="12" dur="1" fill="hold">
                                          <p:stCondLst>
                                            <p:cond delay="0"/>
                                          </p:stCondLst>
                                        </p:cTn>
                                        <p:tgtEl>
                                          <p:spTgt spid="63492"/>
                                        </p:tgtEl>
                                        <p:attrNameLst>
                                          <p:attrName>style.visibility</p:attrName>
                                        </p:attrNameLst>
                                      </p:cBhvr>
                                      <p:to>
                                        <p:strVal val="visible"/>
                                      </p:to>
                                    </p:set>
                                    <p:animEffect transition="in" filter="barn(inHorizontal)">
                                      <p:cBhvr>
                                        <p:cTn id="13" dur="1000"/>
                                        <p:tgtEl>
                                          <p:spTgt spid="63492"/>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4" presetClass="entr" presetSubtype="16" fill="hold" grpId="0" nodeType="clickEffect">
                                  <p:stCondLst>
                                    <p:cond delay="0"/>
                                  </p:stCondLst>
                                  <p:childTnLst>
                                    <p:set>
                                      <p:cBhvr>
                                        <p:cTn id="17" dur="1" fill="hold">
                                          <p:stCondLst>
                                            <p:cond delay="0"/>
                                          </p:stCondLst>
                                        </p:cTn>
                                        <p:tgtEl>
                                          <p:spTgt spid="63493"/>
                                        </p:tgtEl>
                                        <p:attrNameLst>
                                          <p:attrName>style.visibility</p:attrName>
                                        </p:attrNameLst>
                                      </p:cBhvr>
                                      <p:to>
                                        <p:strVal val="visible"/>
                                      </p:to>
                                    </p:set>
                                    <p:animEffect transition="in" filter="box(in)">
                                      <p:cBhvr>
                                        <p:cTn id="18" dur="1000"/>
                                        <p:tgtEl>
                                          <p:spTgt spid="63493"/>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20" presetClass="entr" presetSubtype="0" fill="hold" grpId="0" nodeType="clickEffect">
                                  <p:stCondLst>
                                    <p:cond delay="0"/>
                                  </p:stCondLst>
                                  <p:childTnLst>
                                    <p:set>
                                      <p:cBhvr>
                                        <p:cTn id="22" dur="1" fill="hold">
                                          <p:stCondLst>
                                            <p:cond delay="0"/>
                                          </p:stCondLst>
                                        </p:cTn>
                                        <p:tgtEl>
                                          <p:spTgt spid="63494"/>
                                        </p:tgtEl>
                                        <p:attrNameLst>
                                          <p:attrName>style.visibility</p:attrName>
                                        </p:attrNameLst>
                                      </p:cBhvr>
                                      <p:to>
                                        <p:strVal val="visible"/>
                                      </p:to>
                                    </p:set>
                                    <p:animEffect transition="in" filter="wedge">
                                      <p:cBhvr>
                                        <p:cTn id="23" dur="1000"/>
                                        <p:tgtEl>
                                          <p:spTgt spid="63494"/>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63499"/>
                                        </p:tgtEl>
                                        <p:attrNameLst>
                                          <p:attrName>style.visibility</p:attrName>
                                        </p:attrNameLst>
                                      </p:cBhvr>
                                      <p:to>
                                        <p:strVal val="visible"/>
                                      </p:to>
                                    </p:set>
                                    <p:animEffect transition="in" filter="wipe(left)">
                                      <p:cBhvr>
                                        <p:cTn id="28" dur="1000"/>
                                        <p:tgtEl>
                                          <p:spTgt spid="63499"/>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9" presetClass="entr" presetSubtype="0" fill="hold" nodeType="clickEffect">
                                  <p:stCondLst>
                                    <p:cond delay="0"/>
                                  </p:stCondLst>
                                  <p:childTnLst>
                                    <p:set>
                                      <p:cBhvr>
                                        <p:cTn id="32" dur="1" fill="hold">
                                          <p:stCondLst>
                                            <p:cond delay="0"/>
                                          </p:stCondLst>
                                        </p:cTn>
                                        <p:tgtEl>
                                          <p:spTgt spid="63501"/>
                                        </p:tgtEl>
                                        <p:attrNameLst>
                                          <p:attrName>style.visibility</p:attrName>
                                        </p:attrNameLst>
                                      </p:cBhvr>
                                      <p:to>
                                        <p:strVal val="visible"/>
                                      </p:to>
                                    </p:set>
                                    <p:animEffect transition="in" filter="dissolve">
                                      <p:cBhvr>
                                        <p:cTn id="33" dur="1000"/>
                                        <p:tgtEl>
                                          <p:spTgt spid="635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490" grpId="0" autoUpdateAnimBg="0"/>
      <p:bldP spid="63492" grpId="0" autoUpdateAnimBg="0"/>
      <p:bldP spid="63493" grpId="0" autoUpdateAnimBg="0"/>
      <p:bldP spid="63494" grpId="0" autoUpdateAnimBg="0"/>
      <p:bldP spid="63499"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Rectangle 2"/>
          <p:cNvSpPr>
            <a:spLocks noGrp="1" noChangeArrowheads="1"/>
          </p:cNvSpPr>
          <p:nvPr>
            <p:ph type="title"/>
          </p:nvPr>
        </p:nvSpPr>
        <p:spPr>
          <a:xfrm>
            <a:off x="250825" y="620713"/>
            <a:ext cx="3097213" cy="490537"/>
          </a:xfrm>
        </p:spPr>
        <p:txBody>
          <a:bodyPr/>
          <a:lstStyle/>
          <a:p>
            <a:pPr algn="l"/>
            <a:r>
              <a:rPr lang="zh-CN" altLang="en-US" sz="2800" b="1">
                <a:solidFill>
                  <a:srgbClr val="FFFFFF"/>
                </a:solidFill>
                <a:ea typeface="楷体_GB2312" pitchFamily="49" charset="-122"/>
              </a:rPr>
              <a:t>其真值表如表</a:t>
            </a:r>
          </a:p>
        </p:txBody>
      </p:sp>
      <p:sp>
        <p:nvSpPr>
          <p:cNvPr id="196617" name="Rectangle 9"/>
          <p:cNvSpPr>
            <a:spLocks noChangeArrowheads="1"/>
          </p:cNvSpPr>
          <p:nvPr/>
        </p:nvSpPr>
        <p:spPr bwMode="auto">
          <a:xfrm>
            <a:off x="0" y="0"/>
            <a:ext cx="2843213"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kumimoji="0" lang="en-US" altLang="zh-CN" sz="3200" u="sng">
                <a:solidFill>
                  <a:schemeClr val="tx1"/>
                </a:solidFill>
                <a:effectLst>
                  <a:outerShdw blurRad="38100" dist="38100" dir="2700000" algn="tl">
                    <a:srgbClr val="FFFFFF"/>
                  </a:outerShdw>
                </a:effectLst>
              </a:rPr>
              <a:t>4.3.2  </a:t>
            </a:r>
            <a:r>
              <a:rPr kumimoji="0" lang="zh-CN" altLang="en-US" sz="3200" u="sng">
                <a:solidFill>
                  <a:schemeClr val="tx1"/>
                </a:solidFill>
                <a:effectLst>
                  <a:outerShdw blurRad="38100" dist="38100" dir="2700000" algn="tl">
                    <a:srgbClr val="FFFFFF"/>
                  </a:outerShdw>
                </a:effectLst>
              </a:rPr>
              <a:t>译码器</a:t>
            </a:r>
          </a:p>
        </p:txBody>
      </p:sp>
      <p:graphicFrame>
        <p:nvGraphicFramePr>
          <p:cNvPr id="196739" name="Group 131"/>
          <p:cNvGraphicFramePr>
            <a:graphicFrameLocks noGrp="1"/>
          </p:cNvGraphicFramePr>
          <p:nvPr/>
        </p:nvGraphicFramePr>
        <p:xfrm>
          <a:off x="3492500" y="188913"/>
          <a:ext cx="5113338" cy="4495800"/>
        </p:xfrm>
        <a:graphic>
          <a:graphicData uri="http://schemas.openxmlformats.org/drawingml/2006/table">
            <a:tbl>
              <a:tblPr/>
              <a:tblGrid>
                <a:gridCol w="465138"/>
                <a:gridCol w="465137"/>
                <a:gridCol w="463550"/>
                <a:gridCol w="465138"/>
                <a:gridCol w="465137"/>
                <a:gridCol w="465138"/>
                <a:gridCol w="465137"/>
                <a:gridCol w="465138"/>
                <a:gridCol w="457200"/>
                <a:gridCol w="471487"/>
                <a:gridCol w="465138"/>
              </a:tblGrid>
              <a:tr h="215900">
                <a:tc gridSpan="3">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400" b="1" i="0" u="none" strike="noStrike" cap="none" normalizeH="0" baseline="0" smtClean="0">
                          <a:ln>
                            <a:noFill/>
                          </a:ln>
                          <a:solidFill>
                            <a:schemeClr val="tx1"/>
                          </a:solidFill>
                          <a:effectLst/>
                          <a:latin typeface="Arial" charset="0"/>
                          <a:ea typeface="宋体" pitchFamily="2" charset="-122"/>
                        </a:rPr>
                        <a:t>输      入</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hMerge="1">
                  <a:txBody>
                    <a:bodyPr/>
                    <a:lstStyle/>
                    <a:p>
                      <a:endParaRPr lang="zh-CN" altLang="en-US"/>
                    </a:p>
                  </a:txBody>
                  <a:tcPr/>
                </a:tc>
                <a:tc hMerge="1">
                  <a:txBody>
                    <a:bodyPr/>
                    <a:lstStyle/>
                    <a:p>
                      <a:endParaRPr lang="zh-CN" altLang="en-US"/>
                    </a:p>
                  </a:txBody>
                  <a:tcPr/>
                </a:tc>
                <a:tc gridSpan="8">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400" b="1" i="0" u="none" strike="noStrike" cap="none" normalizeH="0" baseline="0" smtClean="0">
                          <a:ln>
                            <a:noFill/>
                          </a:ln>
                          <a:solidFill>
                            <a:schemeClr val="tx1"/>
                          </a:solidFill>
                          <a:effectLst/>
                          <a:latin typeface="Arial" charset="0"/>
                          <a:ea typeface="宋体" pitchFamily="2" charset="-122"/>
                        </a:rPr>
                        <a:t>输        出</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r>
              <a:tr h="33813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smtClean="0">
                          <a:ln>
                            <a:noFill/>
                          </a:ln>
                          <a:solidFill>
                            <a:schemeClr val="tx1"/>
                          </a:solidFill>
                          <a:effectLst/>
                          <a:latin typeface="Arial" charset="0"/>
                          <a:ea typeface="宋体" pitchFamily="2" charset="-122"/>
                        </a:rPr>
                        <a:t>A</a:t>
                      </a:r>
                      <a:r>
                        <a:rPr kumimoji="0" lang="en-US" altLang="zh-CN" sz="2000" b="1" i="0" u="none" strike="noStrike" cap="none" normalizeH="0" baseline="-25000" smtClean="0">
                          <a:ln>
                            <a:noFill/>
                          </a:ln>
                          <a:solidFill>
                            <a:schemeClr val="tx1"/>
                          </a:solidFill>
                          <a:effectLst/>
                          <a:latin typeface="Arial" charset="0"/>
                          <a:ea typeface="宋体" pitchFamily="2" charset="-122"/>
                        </a:rPr>
                        <a:t>2</a:t>
                      </a:r>
                    </a:p>
                  </a:txBody>
                  <a:tcPr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smtClean="0">
                          <a:ln>
                            <a:noFill/>
                          </a:ln>
                          <a:solidFill>
                            <a:schemeClr val="tx1"/>
                          </a:solidFill>
                          <a:effectLst/>
                          <a:latin typeface="Arial" charset="0"/>
                          <a:ea typeface="宋体" pitchFamily="2" charset="-122"/>
                        </a:rPr>
                        <a:t>A</a:t>
                      </a:r>
                      <a:r>
                        <a:rPr kumimoji="0" lang="en-US" altLang="zh-CN" sz="2000" b="1" i="0" u="none" strike="noStrike" cap="none" normalizeH="0" baseline="-25000" smtClean="0">
                          <a:ln>
                            <a:noFill/>
                          </a:ln>
                          <a:solidFill>
                            <a:schemeClr val="tx1"/>
                          </a:solidFill>
                          <a:effectLst/>
                          <a:latin typeface="Arial" charset="0"/>
                          <a:ea typeface="宋体" pitchFamily="2" charset="-122"/>
                        </a:rPr>
                        <a:t>1</a:t>
                      </a:r>
                    </a:p>
                  </a:txBody>
                  <a:tcP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smtClean="0">
                          <a:ln>
                            <a:noFill/>
                          </a:ln>
                          <a:solidFill>
                            <a:schemeClr val="tx1"/>
                          </a:solidFill>
                          <a:effectLst/>
                          <a:latin typeface="Arial" charset="0"/>
                          <a:ea typeface="宋体" pitchFamily="2" charset="-122"/>
                        </a:rPr>
                        <a:t>A</a:t>
                      </a:r>
                      <a:r>
                        <a:rPr kumimoji="0" lang="en-US" altLang="zh-CN" sz="2000" b="1" i="0" u="none" strike="noStrike" cap="none" normalizeH="0" baseline="-25000" smtClean="0">
                          <a:ln>
                            <a:noFill/>
                          </a:ln>
                          <a:solidFill>
                            <a:schemeClr val="tx1"/>
                          </a:solidFill>
                          <a:effectLst/>
                          <a:latin typeface="Arial" charset="0"/>
                          <a:ea typeface="宋体" pitchFamily="2" charset="-122"/>
                        </a:rPr>
                        <a:t>0</a:t>
                      </a:r>
                    </a:p>
                  </a:txBody>
                  <a:tcPr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smtClean="0">
                          <a:ln>
                            <a:noFill/>
                          </a:ln>
                          <a:solidFill>
                            <a:schemeClr val="tx1"/>
                          </a:solidFill>
                          <a:effectLst/>
                          <a:latin typeface="Arial" charset="0"/>
                          <a:ea typeface="宋体" pitchFamily="2" charset="-122"/>
                        </a:rPr>
                        <a:t>Y</a:t>
                      </a:r>
                      <a:r>
                        <a:rPr kumimoji="0" lang="en-US" altLang="zh-CN" sz="2000" b="1" i="0" u="none" strike="noStrike" cap="none" normalizeH="0" baseline="-25000" smtClean="0">
                          <a:ln>
                            <a:noFill/>
                          </a:ln>
                          <a:solidFill>
                            <a:schemeClr val="tx1"/>
                          </a:solidFill>
                          <a:effectLst/>
                          <a:latin typeface="Arial" charset="0"/>
                          <a:ea typeface="宋体" pitchFamily="2" charset="-122"/>
                        </a:rPr>
                        <a:t>7</a:t>
                      </a:r>
                    </a:p>
                  </a:txBody>
                  <a:tcPr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smtClean="0">
                          <a:ln>
                            <a:noFill/>
                          </a:ln>
                          <a:solidFill>
                            <a:schemeClr val="tx1"/>
                          </a:solidFill>
                          <a:effectLst/>
                          <a:latin typeface="Arial" charset="0"/>
                          <a:ea typeface="宋体" pitchFamily="2" charset="-122"/>
                        </a:rPr>
                        <a:t>Y</a:t>
                      </a:r>
                      <a:r>
                        <a:rPr kumimoji="0" lang="en-US" altLang="zh-CN" sz="2000" b="1" i="0" u="none" strike="noStrike" cap="none" normalizeH="0" baseline="-25000" smtClean="0">
                          <a:ln>
                            <a:noFill/>
                          </a:ln>
                          <a:solidFill>
                            <a:schemeClr val="tx1"/>
                          </a:solidFill>
                          <a:effectLst/>
                          <a:latin typeface="Arial" charset="0"/>
                          <a:ea typeface="宋体" pitchFamily="2" charset="-122"/>
                        </a:rPr>
                        <a:t>6</a:t>
                      </a:r>
                    </a:p>
                  </a:txBody>
                  <a:tcP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smtClean="0">
                          <a:ln>
                            <a:noFill/>
                          </a:ln>
                          <a:solidFill>
                            <a:schemeClr val="tx1"/>
                          </a:solidFill>
                          <a:effectLst/>
                          <a:latin typeface="Arial" charset="0"/>
                          <a:ea typeface="宋体" pitchFamily="2" charset="-122"/>
                        </a:rPr>
                        <a:t>Y</a:t>
                      </a:r>
                      <a:r>
                        <a:rPr kumimoji="0" lang="en-US" altLang="zh-CN" sz="2000" b="1" i="0" u="none" strike="noStrike" cap="none" normalizeH="0" baseline="-25000" smtClean="0">
                          <a:ln>
                            <a:noFill/>
                          </a:ln>
                          <a:solidFill>
                            <a:schemeClr val="tx1"/>
                          </a:solidFill>
                          <a:effectLst/>
                          <a:latin typeface="Arial" charset="0"/>
                          <a:ea typeface="宋体" pitchFamily="2" charset="-122"/>
                        </a:rPr>
                        <a:t>5</a:t>
                      </a:r>
                    </a:p>
                  </a:txBody>
                  <a:tcP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smtClean="0">
                          <a:ln>
                            <a:noFill/>
                          </a:ln>
                          <a:solidFill>
                            <a:schemeClr val="tx1"/>
                          </a:solidFill>
                          <a:effectLst/>
                          <a:latin typeface="Arial" charset="0"/>
                          <a:ea typeface="宋体" pitchFamily="2" charset="-122"/>
                        </a:rPr>
                        <a:t>Y</a:t>
                      </a:r>
                      <a:r>
                        <a:rPr kumimoji="0" lang="en-US" altLang="zh-CN" sz="2000" b="1" i="0" u="none" strike="noStrike" cap="none" normalizeH="0" baseline="-25000" smtClean="0">
                          <a:ln>
                            <a:noFill/>
                          </a:ln>
                          <a:solidFill>
                            <a:schemeClr val="tx1"/>
                          </a:solidFill>
                          <a:effectLst/>
                          <a:latin typeface="Arial" charset="0"/>
                          <a:ea typeface="宋体" pitchFamily="2" charset="-122"/>
                        </a:rPr>
                        <a:t>4</a:t>
                      </a:r>
                    </a:p>
                  </a:txBody>
                  <a:tcP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smtClean="0">
                          <a:ln>
                            <a:noFill/>
                          </a:ln>
                          <a:solidFill>
                            <a:schemeClr val="tx1"/>
                          </a:solidFill>
                          <a:effectLst/>
                          <a:latin typeface="Arial" charset="0"/>
                          <a:ea typeface="宋体" pitchFamily="2" charset="-122"/>
                        </a:rPr>
                        <a:t>Y</a:t>
                      </a:r>
                      <a:r>
                        <a:rPr kumimoji="0" lang="en-US" altLang="zh-CN" sz="2000" b="1" i="0" u="none" strike="noStrike" cap="none" normalizeH="0" baseline="-25000" smtClean="0">
                          <a:ln>
                            <a:noFill/>
                          </a:ln>
                          <a:solidFill>
                            <a:schemeClr val="tx1"/>
                          </a:solidFill>
                          <a:effectLst/>
                          <a:latin typeface="Arial" charset="0"/>
                          <a:ea typeface="宋体" pitchFamily="2" charset="-122"/>
                        </a:rPr>
                        <a:t>3</a:t>
                      </a:r>
                    </a:p>
                  </a:txBody>
                  <a:tcP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smtClean="0">
                          <a:ln>
                            <a:noFill/>
                          </a:ln>
                          <a:solidFill>
                            <a:schemeClr val="tx1"/>
                          </a:solidFill>
                          <a:effectLst/>
                          <a:latin typeface="Arial" charset="0"/>
                          <a:ea typeface="宋体" pitchFamily="2" charset="-122"/>
                        </a:rPr>
                        <a:t>Y</a:t>
                      </a:r>
                      <a:r>
                        <a:rPr kumimoji="0" lang="en-US" altLang="zh-CN" sz="2000" b="1" i="0" u="none" strike="noStrike" cap="none" normalizeH="0" baseline="-25000" smtClean="0">
                          <a:ln>
                            <a:noFill/>
                          </a:ln>
                          <a:solidFill>
                            <a:schemeClr val="tx1"/>
                          </a:solidFill>
                          <a:effectLst/>
                          <a:latin typeface="Arial" charset="0"/>
                          <a:ea typeface="宋体" pitchFamily="2" charset="-122"/>
                        </a:rPr>
                        <a:t>2</a:t>
                      </a:r>
                    </a:p>
                  </a:txBody>
                  <a:tcP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smtClean="0">
                          <a:ln>
                            <a:noFill/>
                          </a:ln>
                          <a:solidFill>
                            <a:schemeClr val="tx1"/>
                          </a:solidFill>
                          <a:effectLst/>
                          <a:latin typeface="Arial" charset="0"/>
                          <a:ea typeface="宋体" pitchFamily="2" charset="-122"/>
                        </a:rPr>
                        <a:t>Y</a:t>
                      </a:r>
                      <a:r>
                        <a:rPr kumimoji="0" lang="en-US" altLang="zh-CN" sz="2000" b="1" i="0" u="none" strike="noStrike" cap="none" normalizeH="0" baseline="-25000" smtClean="0">
                          <a:ln>
                            <a:noFill/>
                          </a:ln>
                          <a:solidFill>
                            <a:schemeClr val="tx1"/>
                          </a:solidFill>
                          <a:effectLst/>
                          <a:latin typeface="Arial" charset="0"/>
                          <a:ea typeface="宋体" pitchFamily="2" charset="-122"/>
                        </a:rPr>
                        <a:t>1</a:t>
                      </a:r>
                    </a:p>
                  </a:txBody>
                  <a:tcP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smtClean="0">
                          <a:ln>
                            <a:noFill/>
                          </a:ln>
                          <a:solidFill>
                            <a:schemeClr val="tx1"/>
                          </a:solidFill>
                          <a:effectLst/>
                          <a:latin typeface="Arial" charset="0"/>
                          <a:ea typeface="宋体" pitchFamily="2" charset="-122"/>
                        </a:rPr>
                        <a:t>Y</a:t>
                      </a:r>
                      <a:r>
                        <a:rPr kumimoji="0" lang="en-US" altLang="zh-CN" sz="2000" b="1" i="0" u="none" strike="noStrike" cap="none" normalizeH="0" baseline="-25000" smtClean="0">
                          <a:ln>
                            <a:noFill/>
                          </a:ln>
                          <a:solidFill>
                            <a:schemeClr val="tx1"/>
                          </a:solidFill>
                          <a:effectLst/>
                          <a:latin typeface="Arial" charset="0"/>
                          <a:ea typeface="宋体" pitchFamily="2" charset="-122"/>
                        </a:rPr>
                        <a:t>0</a:t>
                      </a:r>
                    </a:p>
                  </a:txBody>
                  <a:tcPr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r>
              <a:tr h="3365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0</a:t>
                      </a:r>
                    </a:p>
                  </a:txBody>
                  <a:tcPr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0</a:t>
                      </a:r>
                    </a:p>
                  </a:txBody>
                  <a:tcP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0</a:t>
                      </a:r>
                    </a:p>
                  </a:txBody>
                  <a:tcPr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0</a:t>
                      </a:r>
                    </a:p>
                  </a:txBody>
                  <a:tcPr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0</a:t>
                      </a:r>
                    </a:p>
                  </a:txBody>
                  <a:tcP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0</a:t>
                      </a:r>
                    </a:p>
                  </a:txBody>
                  <a:tcP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0</a:t>
                      </a:r>
                    </a:p>
                  </a:txBody>
                  <a:tcP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0</a:t>
                      </a:r>
                    </a:p>
                  </a:txBody>
                  <a:tcP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0</a:t>
                      </a:r>
                    </a:p>
                  </a:txBody>
                  <a:tcP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0</a:t>
                      </a:r>
                    </a:p>
                  </a:txBody>
                  <a:tcP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smtClean="0">
                          <a:ln>
                            <a:noFill/>
                          </a:ln>
                          <a:solidFill>
                            <a:srgbClr val="FF0000"/>
                          </a:solidFill>
                          <a:effectLst/>
                          <a:latin typeface="Arial" charset="0"/>
                          <a:ea typeface="宋体" pitchFamily="2" charset="-122"/>
                        </a:rPr>
                        <a:t>1</a:t>
                      </a:r>
                    </a:p>
                  </a:txBody>
                  <a:tcPr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r>
              <a:tr h="33813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0</a:t>
                      </a:r>
                    </a:p>
                  </a:txBody>
                  <a:tcPr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0</a:t>
                      </a:r>
                    </a:p>
                  </a:txBody>
                  <a:tcP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1</a:t>
                      </a:r>
                    </a:p>
                  </a:txBody>
                  <a:tcPr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0</a:t>
                      </a:r>
                    </a:p>
                  </a:txBody>
                  <a:tcPr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0</a:t>
                      </a:r>
                    </a:p>
                  </a:txBody>
                  <a:tcP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0</a:t>
                      </a:r>
                    </a:p>
                  </a:txBody>
                  <a:tcP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0</a:t>
                      </a:r>
                    </a:p>
                  </a:txBody>
                  <a:tcP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0</a:t>
                      </a:r>
                    </a:p>
                  </a:txBody>
                  <a:tcP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0</a:t>
                      </a:r>
                    </a:p>
                  </a:txBody>
                  <a:tcP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smtClean="0">
                          <a:ln>
                            <a:noFill/>
                          </a:ln>
                          <a:solidFill>
                            <a:srgbClr val="FF0000"/>
                          </a:solidFill>
                          <a:effectLst/>
                          <a:latin typeface="Arial" charset="0"/>
                          <a:ea typeface="宋体" pitchFamily="2" charset="-122"/>
                        </a:rPr>
                        <a:t>1</a:t>
                      </a:r>
                    </a:p>
                  </a:txBody>
                  <a:tcP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0</a:t>
                      </a:r>
                    </a:p>
                  </a:txBody>
                  <a:tcPr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r>
              <a:tr h="33813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0</a:t>
                      </a:r>
                    </a:p>
                  </a:txBody>
                  <a:tcPr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1</a:t>
                      </a:r>
                    </a:p>
                  </a:txBody>
                  <a:tcP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0</a:t>
                      </a:r>
                    </a:p>
                  </a:txBody>
                  <a:tcPr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0</a:t>
                      </a:r>
                    </a:p>
                  </a:txBody>
                  <a:tcPr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0</a:t>
                      </a:r>
                    </a:p>
                  </a:txBody>
                  <a:tcP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0</a:t>
                      </a:r>
                    </a:p>
                  </a:txBody>
                  <a:tcP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0</a:t>
                      </a:r>
                    </a:p>
                  </a:txBody>
                  <a:tcP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0</a:t>
                      </a:r>
                    </a:p>
                  </a:txBody>
                  <a:tcP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smtClean="0">
                          <a:ln>
                            <a:noFill/>
                          </a:ln>
                          <a:solidFill>
                            <a:srgbClr val="FF0000"/>
                          </a:solidFill>
                          <a:effectLst/>
                          <a:latin typeface="Arial" charset="0"/>
                          <a:ea typeface="宋体" pitchFamily="2" charset="-122"/>
                        </a:rPr>
                        <a:t>1</a:t>
                      </a:r>
                    </a:p>
                  </a:txBody>
                  <a:tcP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0</a:t>
                      </a:r>
                    </a:p>
                  </a:txBody>
                  <a:tcP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0</a:t>
                      </a:r>
                    </a:p>
                  </a:txBody>
                  <a:tcPr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r>
              <a:tr h="44608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0</a:t>
                      </a:r>
                    </a:p>
                  </a:txBody>
                  <a:tcPr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1</a:t>
                      </a:r>
                    </a:p>
                  </a:txBody>
                  <a:tcP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1</a:t>
                      </a:r>
                    </a:p>
                  </a:txBody>
                  <a:tcPr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0</a:t>
                      </a:r>
                    </a:p>
                  </a:txBody>
                  <a:tcPr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0</a:t>
                      </a:r>
                    </a:p>
                  </a:txBody>
                  <a:tcP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0</a:t>
                      </a:r>
                    </a:p>
                  </a:txBody>
                  <a:tcP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0</a:t>
                      </a:r>
                    </a:p>
                  </a:txBody>
                  <a:tcP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smtClean="0">
                          <a:ln>
                            <a:noFill/>
                          </a:ln>
                          <a:solidFill>
                            <a:srgbClr val="FF0000"/>
                          </a:solidFill>
                          <a:effectLst/>
                          <a:latin typeface="Arial" charset="0"/>
                          <a:ea typeface="宋体" pitchFamily="2" charset="-122"/>
                        </a:rPr>
                        <a:t>1</a:t>
                      </a:r>
                    </a:p>
                  </a:txBody>
                  <a:tcP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0</a:t>
                      </a:r>
                    </a:p>
                  </a:txBody>
                  <a:tcP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0</a:t>
                      </a:r>
                    </a:p>
                  </a:txBody>
                  <a:tcP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0</a:t>
                      </a:r>
                    </a:p>
                  </a:txBody>
                  <a:tcPr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r>
              <a:tr h="33813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1</a:t>
                      </a:r>
                    </a:p>
                  </a:txBody>
                  <a:tcPr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0</a:t>
                      </a:r>
                    </a:p>
                  </a:txBody>
                  <a:tcP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0</a:t>
                      </a:r>
                    </a:p>
                  </a:txBody>
                  <a:tcPr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0</a:t>
                      </a:r>
                    </a:p>
                  </a:txBody>
                  <a:tcPr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0</a:t>
                      </a:r>
                    </a:p>
                  </a:txBody>
                  <a:tcP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0</a:t>
                      </a:r>
                    </a:p>
                  </a:txBody>
                  <a:tcP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smtClean="0">
                          <a:ln>
                            <a:noFill/>
                          </a:ln>
                          <a:solidFill>
                            <a:srgbClr val="FF0000"/>
                          </a:solidFill>
                          <a:effectLst/>
                          <a:latin typeface="Arial" charset="0"/>
                          <a:ea typeface="宋体" pitchFamily="2" charset="-122"/>
                        </a:rPr>
                        <a:t>1</a:t>
                      </a:r>
                    </a:p>
                  </a:txBody>
                  <a:tcP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0</a:t>
                      </a:r>
                    </a:p>
                  </a:txBody>
                  <a:tcP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0</a:t>
                      </a:r>
                    </a:p>
                  </a:txBody>
                  <a:tcP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0</a:t>
                      </a:r>
                    </a:p>
                  </a:txBody>
                  <a:tcP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0</a:t>
                      </a:r>
                    </a:p>
                  </a:txBody>
                  <a:tcPr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r>
              <a:tr h="3365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1</a:t>
                      </a:r>
                    </a:p>
                  </a:txBody>
                  <a:tcPr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0</a:t>
                      </a:r>
                    </a:p>
                  </a:txBody>
                  <a:tcP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1</a:t>
                      </a:r>
                    </a:p>
                  </a:txBody>
                  <a:tcPr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0</a:t>
                      </a:r>
                    </a:p>
                  </a:txBody>
                  <a:tcPr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0</a:t>
                      </a:r>
                    </a:p>
                  </a:txBody>
                  <a:tcP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smtClean="0">
                          <a:ln>
                            <a:noFill/>
                          </a:ln>
                          <a:solidFill>
                            <a:srgbClr val="FF0000"/>
                          </a:solidFill>
                          <a:effectLst/>
                          <a:latin typeface="Arial" charset="0"/>
                          <a:ea typeface="宋体" pitchFamily="2" charset="-122"/>
                        </a:rPr>
                        <a:t>1</a:t>
                      </a:r>
                    </a:p>
                  </a:txBody>
                  <a:tcP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0</a:t>
                      </a:r>
                    </a:p>
                  </a:txBody>
                  <a:tcP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0</a:t>
                      </a:r>
                    </a:p>
                  </a:txBody>
                  <a:tcP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0</a:t>
                      </a:r>
                    </a:p>
                  </a:txBody>
                  <a:tcP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0</a:t>
                      </a:r>
                    </a:p>
                  </a:txBody>
                  <a:tcP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0</a:t>
                      </a:r>
                    </a:p>
                  </a:txBody>
                  <a:tcPr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r>
              <a:tr h="32543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1</a:t>
                      </a:r>
                    </a:p>
                  </a:txBody>
                  <a:tcPr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1</a:t>
                      </a:r>
                    </a:p>
                  </a:txBody>
                  <a:tcP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0</a:t>
                      </a:r>
                    </a:p>
                  </a:txBody>
                  <a:tcPr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0</a:t>
                      </a:r>
                    </a:p>
                  </a:txBody>
                  <a:tcPr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smtClean="0">
                          <a:ln>
                            <a:noFill/>
                          </a:ln>
                          <a:solidFill>
                            <a:srgbClr val="FF0000"/>
                          </a:solidFill>
                          <a:effectLst/>
                          <a:latin typeface="Arial" charset="0"/>
                          <a:ea typeface="宋体" pitchFamily="2" charset="-122"/>
                        </a:rPr>
                        <a:t>1</a:t>
                      </a:r>
                    </a:p>
                  </a:txBody>
                  <a:tcP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0</a:t>
                      </a:r>
                    </a:p>
                  </a:txBody>
                  <a:tcP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0</a:t>
                      </a:r>
                    </a:p>
                  </a:txBody>
                  <a:tcP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0</a:t>
                      </a:r>
                    </a:p>
                  </a:txBody>
                  <a:tcP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0</a:t>
                      </a:r>
                    </a:p>
                  </a:txBody>
                  <a:tcP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0</a:t>
                      </a:r>
                    </a:p>
                  </a:txBody>
                  <a:tcP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0</a:t>
                      </a:r>
                    </a:p>
                  </a:txBody>
                  <a:tcPr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r>
              <a:tr h="42386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1</a:t>
                      </a:r>
                    </a:p>
                  </a:txBody>
                  <a:tcPr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1</a:t>
                      </a:r>
                    </a:p>
                  </a:txBody>
                  <a:tcP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1</a:t>
                      </a:r>
                    </a:p>
                  </a:txBody>
                  <a:tcPr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smtClean="0">
                          <a:ln>
                            <a:noFill/>
                          </a:ln>
                          <a:solidFill>
                            <a:srgbClr val="FF0000"/>
                          </a:solidFill>
                          <a:effectLst/>
                          <a:latin typeface="Arial" charset="0"/>
                          <a:ea typeface="宋体" pitchFamily="2" charset="-122"/>
                        </a:rPr>
                        <a:t>1</a:t>
                      </a:r>
                    </a:p>
                  </a:txBody>
                  <a:tcPr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0</a:t>
                      </a:r>
                    </a:p>
                  </a:txBody>
                  <a:tcP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0</a:t>
                      </a:r>
                    </a:p>
                  </a:txBody>
                  <a:tcP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0</a:t>
                      </a:r>
                    </a:p>
                  </a:txBody>
                  <a:tcP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0</a:t>
                      </a:r>
                    </a:p>
                  </a:txBody>
                  <a:tcP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0</a:t>
                      </a:r>
                    </a:p>
                  </a:txBody>
                  <a:tcP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0</a:t>
                      </a:r>
                    </a:p>
                  </a:txBody>
                  <a:tcP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0</a:t>
                      </a:r>
                    </a:p>
                  </a:txBody>
                  <a:tcPr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r>
            </a:tbl>
          </a:graphicData>
        </a:graphic>
      </p:graphicFrame>
      <p:sp>
        <p:nvSpPr>
          <p:cNvPr id="196740" name="Text Box 132"/>
          <p:cNvSpPr txBox="1">
            <a:spLocks noChangeArrowheads="1"/>
          </p:cNvSpPr>
          <p:nvPr/>
        </p:nvSpPr>
        <p:spPr bwMode="auto">
          <a:xfrm>
            <a:off x="250825" y="1052513"/>
            <a:ext cx="3240088"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a:t>各输出端逻辑式为</a:t>
            </a:r>
          </a:p>
        </p:txBody>
      </p:sp>
      <p:graphicFrame>
        <p:nvGraphicFramePr>
          <p:cNvPr id="196741" name="Object 133"/>
          <p:cNvGraphicFramePr>
            <a:graphicFrameLocks noChangeAspect="1"/>
          </p:cNvGraphicFramePr>
          <p:nvPr/>
        </p:nvGraphicFramePr>
        <p:xfrm>
          <a:off x="468313" y="1700213"/>
          <a:ext cx="2405062" cy="514350"/>
        </p:xfrm>
        <a:graphic>
          <a:graphicData uri="http://schemas.openxmlformats.org/presentationml/2006/ole">
            <mc:AlternateContent xmlns:mc="http://schemas.openxmlformats.org/markup-compatibility/2006">
              <mc:Choice xmlns:v="urn:schemas-microsoft-com:vml" Requires="v">
                <p:oleObj spid="_x0000_s196767" name="公式" r:id="rId4" imgW="1066680" imgH="228600" progId="Equation.3">
                  <p:embed/>
                </p:oleObj>
              </mc:Choice>
              <mc:Fallback>
                <p:oleObj name="公式" r:id="rId4" imgW="1066680" imgH="228600" progId="Equation.3">
                  <p:embed/>
                  <p:pic>
                    <p:nvPicPr>
                      <p:cNvPr id="0" name="Object 13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8313" y="1700213"/>
                        <a:ext cx="2405062" cy="514350"/>
                      </a:xfrm>
                      <a:prstGeom prst="rect">
                        <a:avLst/>
                      </a:prstGeom>
                      <a:solidFill>
                        <a:srgbClr val="FFFFFF"/>
                      </a:solidFill>
                      <a:ln w="57150" cmpd="thickThin">
                        <a:solidFill>
                          <a:srgbClr val="FF3399"/>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96742" name="Object 134"/>
          <p:cNvGraphicFramePr>
            <a:graphicFrameLocks noChangeAspect="1"/>
          </p:cNvGraphicFramePr>
          <p:nvPr/>
        </p:nvGraphicFramePr>
        <p:xfrm>
          <a:off x="482600" y="2420938"/>
          <a:ext cx="2347913" cy="514350"/>
        </p:xfrm>
        <a:graphic>
          <a:graphicData uri="http://schemas.openxmlformats.org/presentationml/2006/ole">
            <mc:AlternateContent xmlns:mc="http://schemas.openxmlformats.org/markup-compatibility/2006">
              <mc:Choice xmlns:v="urn:schemas-microsoft-com:vml" Requires="v">
                <p:oleObj spid="_x0000_s196768" name="公式" r:id="rId6" imgW="1041120" imgH="228600" progId="Equation.3">
                  <p:embed/>
                </p:oleObj>
              </mc:Choice>
              <mc:Fallback>
                <p:oleObj name="公式" r:id="rId6" imgW="1041120" imgH="228600" progId="Equation.3">
                  <p:embed/>
                  <p:pic>
                    <p:nvPicPr>
                      <p:cNvPr id="0" name="Object 13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2600" y="2420938"/>
                        <a:ext cx="2347913" cy="514350"/>
                      </a:xfrm>
                      <a:prstGeom prst="rect">
                        <a:avLst/>
                      </a:prstGeom>
                      <a:solidFill>
                        <a:srgbClr val="FFFFFF"/>
                      </a:solidFill>
                      <a:ln w="57150" cmpd="thickThin">
                        <a:solidFill>
                          <a:srgbClr val="FF3399"/>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96743" name="Object 135"/>
          <p:cNvGraphicFramePr>
            <a:graphicFrameLocks noChangeAspect="1"/>
          </p:cNvGraphicFramePr>
          <p:nvPr/>
        </p:nvGraphicFramePr>
        <p:xfrm>
          <a:off x="468313" y="3140075"/>
          <a:ext cx="2405062" cy="514350"/>
        </p:xfrm>
        <a:graphic>
          <a:graphicData uri="http://schemas.openxmlformats.org/presentationml/2006/ole">
            <mc:AlternateContent xmlns:mc="http://schemas.openxmlformats.org/markup-compatibility/2006">
              <mc:Choice xmlns:v="urn:schemas-microsoft-com:vml" Requires="v">
                <p:oleObj spid="_x0000_s196769" name="公式" r:id="rId8" imgW="1066680" imgH="228600" progId="Equation.3">
                  <p:embed/>
                </p:oleObj>
              </mc:Choice>
              <mc:Fallback>
                <p:oleObj name="公式" r:id="rId8" imgW="1066680" imgH="228600" progId="Equation.3">
                  <p:embed/>
                  <p:pic>
                    <p:nvPicPr>
                      <p:cNvPr id="0" name="Object 13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68313" y="3140075"/>
                        <a:ext cx="2405062" cy="514350"/>
                      </a:xfrm>
                      <a:prstGeom prst="rect">
                        <a:avLst/>
                      </a:prstGeom>
                      <a:solidFill>
                        <a:srgbClr val="FFFFFF"/>
                      </a:solidFill>
                      <a:ln w="57150" cmpd="thickThin">
                        <a:solidFill>
                          <a:srgbClr val="FF3399"/>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96744" name="Object 136"/>
          <p:cNvGraphicFramePr>
            <a:graphicFrameLocks noChangeAspect="1"/>
          </p:cNvGraphicFramePr>
          <p:nvPr/>
        </p:nvGraphicFramePr>
        <p:xfrm>
          <a:off x="468313" y="3860800"/>
          <a:ext cx="2405062" cy="514350"/>
        </p:xfrm>
        <a:graphic>
          <a:graphicData uri="http://schemas.openxmlformats.org/presentationml/2006/ole">
            <mc:AlternateContent xmlns:mc="http://schemas.openxmlformats.org/markup-compatibility/2006">
              <mc:Choice xmlns:v="urn:schemas-microsoft-com:vml" Requires="v">
                <p:oleObj spid="_x0000_s196770" name="公式" r:id="rId10" imgW="1066680" imgH="228600" progId="Equation.3">
                  <p:embed/>
                </p:oleObj>
              </mc:Choice>
              <mc:Fallback>
                <p:oleObj name="公式" r:id="rId10" imgW="1066680" imgH="228600" progId="Equation.3">
                  <p:embed/>
                  <p:pic>
                    <p:nvPicPr>
                      <p:cNvPr id="0" name="Object 136"/>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68313" y="3860800"/>
                        <a:ext cx="2405062" cy="514350"/>
                      </a:xfrm>
                      <a:prstGeom prst="rect">
                        <a:avLst/>
                      </a:prstGeom>
                      <a:solidFill>
                        <a:srgbClr val="FFFFFF"/>
                      </a:solidFill>
                      <a:ln w="57150" cmpd="thickThin">
                        <a:solidFill>
                          <a:srgbClr val="FF3399"/>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96745" name="Object 137"/>
          <p:cNvGraphicFramePr>
            <a:graphicFrameLocks noChangeAspect="1"/>
          </p:cNvGraphicFramePr>
          <p:nvPr/>
        </p:nvGraphicFramePr>
        <p:xfrm>
          <a:off x="468313" y="4579938"/>
          <a:ext cx="2405062" cy="514350"/>
        </p:xfrm>
        <a:graphic>
          <a:graphicData uri="http://schemas.openxmlformats.org/presentationml/2006/ole">
            <mc:AlternateContent xmlns:mc="http://schemas.openxmlformats.org/markup-compatibility/2006">
              <mc:Choice xmlns:v="urn:schemas-microsoft-com:vml" Requires="v">
                <p:oleObj spid="_x0000_s196771" name="公式" r:id="rId12" imgW="1066680" imgH="228600" progId="Equation.3">
                  <p:embed/>
                </p:oleObj>
              </mc:Choice>
              <mc:Fallback>
                <p:oleObj name="公式" r:id="rId12" imgW="1066680" imgH="228600" progId="Equation.3">
                  <p:embed/>
                  <p:pic>
                    <p:nvPicPr>
                      <p:cNvPr id="0" name="Object 137"/>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68313" y="4579938"/>
                        <a:ext cx="2405062" cy="514350"/>
                      </a:xfrm>
                      <a:prstGeom prst="rect">
                        <a:avLst/>
                      </a:prstGeom>
                      <a:solidFill>
                        <a:srgbClr val="FFFFFF"/>
                      </a:solidFill>
                      <a:ln w="57150" cmpd="thickThin">
                        <a:solidFill>
                          <a:srgbClr val="FF3399"/>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96746" name="Object 138"/>
          <p:cNvGraphicFramePr>
            <a:graphicFrameLocks noChangeAspect="1"/>
          </p:cNvGraphicFramePr>
          <p:nvPr/>
        </p:nvGraphicFramePr>
        <p:xfrm>
          <a:off x="482600" y="5300663"/>
          <a:ext cx="2405063" cy="514350"/>
        </p:xfrm>
        <a:graphic>
          <a:graphicData uri="http://schemas.openxmlformats.org/presentationml/2006/ole">
            <mc:AlternateContent xmlns:mc="http://schemas.openxmlformats.org/markup-compatibility/2006">
              <mc:Choice xmlns:v="urn:schemas-microsoft-com:vml" Requires="v">
                <p:oleObj spid="_x0000_s196772" name="公式" r:id="rId14" imgW="1066680" imgH="228600" progId="Equation.3">
                  <p:embed/>
                </p:oleObj>
              </mc:Choice>
              <mc:Fallback>
                <p:oleObj name="公式" r:id="rId14" imgW="1066680" imgH="228600" progId="Equation.3">
                  <p:embed/>
                  <p:pic>
                    <p:nvPicPr>
                      <p:cNvPr id="0" name="Object 138"/>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82600" y="5300663"/>
                        <a:ext cx="2405063" cy="514350"/>
                      </a:xfrm>
                      <a:prstGeom prst="rect">
                        <a:avLst/>
                      </a:prstGeom>
                      <a:solidFill>
                        <a:srgbClr val="FFFFFF"/>
                      </a:solidFill>
                      <a:ln w="57150" cmpd="thickThin">
                        <a:solidFill>
                          <a:srgbClr val="FF3399"/>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96747" name="Object 139"/>
          <p:cNvGraphicFramePr>
            <a:graphicFrameLocks noChangeAspect="1"/>
          </p:cNvGraphicFramePr>
          <p:nvPr/>
        </p:nvGraphicFramePr>
        <p:xfrm>
          <a:off x="3276600" y="5300663"/>
          <a:ext cx="2405063" cy="514350"/>
        </p:xfrm>
        <a:graphic>
          <a:graphicData uri="http://schemas.openxmlformats.org/presentationml/2006/ole">
            <mc:AlternateContent xmlns:mc="http://schemas.openxmlformats.org/markup-compatibility/2006">
              <mc:Choice xmlns:v="urn:schemas-microsoft-com:vml" Requires="v">
                <p:oleObj spid="_x0000_s196773" name="公式" r:id="rId16" imgW="1066680" imgH="228600" progId="Equation.3">
                  <p:embed/>
                </p:oleObj>
              </mc:Choice>
              <mc:Fallback>
                <p:oleObj name="公式" r:id="rId16" imgW="1066680" imgH="228600" progId="Equation.3">
                  <p:embed/>
                  <p:pic>
                    <p:nvPicPr>
                      <p:cNvPr id="0" name="Object 139"/>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276600" y="5300663"/>
                        <a:ext cx="2405063" cy="514350"/>
                      </a:xfrm>
                      <a:prstGeom prst="rect">
                        <a:avLst/>
                      </a:prstGeom>
                      <a:solidFill>
                        <a:srgbClr val="FFFFFF"/>
                      </a:solidFill>
                      <a:ln w="57150" cmpd="thickThin">
                        <a:solidFill>
                          <a:srgbClr val="FF3399"/>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96748" name="Object 140"/>
          <p:cNvGraphicFramePr>
            <a:graphicFrameLocks noChangeAspect="1"/>
          </p:cNvGraphicFramePr>
          <p:nvPr/>
        </p:nvGraphicFramePr>
        <p:xfrm>
          <a:off x="468313" y="6021388"/>
          <a:ext cx="2405062" cy="514350"/>
        </p:xfrm>
        <a:graphic>
          <a:graphicData uri="http://schemas.openxmlformats.org/presentationml/2006/ole">
            <mc:AlternateContent xmlns:mc="http://schemas.openxmlformats.org/markup-compatibility/2006">
              <mc:Choice xmlns:v="urn:schemas-microsoft-com:vml" Requires="v">
                <p:oleObj spid="_x0000_s196774" name="公式" r:id="rId18" imgW="1066680" imgH="228600" progId="Equation.3">
                  <p:embed/>
                </p:oleObj>
              </mc:Choice>
              <mc:Fallback>
                <p:oleObj name="公式" r:id="rId18" imgW="1066680" imgH="228600" progId="Equation.3">
                  <p:embed/>
                  <p:pic>
                    <p:nvPicPr>
                      <p:cNvPr id="0" name="Object 140"/>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468313" y="6021388"/>
                        <a:ext cx="2405062" cy="514350"/>
                      </a:xfrm>
                      <a:prstGeom prst="rect">
                        <a:avLst/>
                      </a:prstGeom>
                      <a:solidFill>
                        <a:srgbClr val="FFFFFF"/>
                      </a:solidFill>
                      <a:ln w="57150" cmpd="thickThin">
                        <a:solidFill>
                          <a:srgbClr val="FF3399"/>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96749" name="AutoShape 141"/>
          <p:cNvSpPr>
            <a:spLocks noChangeArrowheads="1"/>
          </p:cNvSpPr>
          <p:nvPr/>
        </p:nvSpPr>
        <p:spPr bwMode="auto">
          <a:xfrm>
            <a:off x="3059113" y="6165850"/>
            <a:ext cx="865187" cy="287338"/>
          </a:xfrm>
          <a:prstGeom prst="rightArrow">
            <a:avLst>
              <a:gd name="adj1" fmla="val 50000"/>
              <a:gd name="adj2" fmla="val 75276"/>
            </a:avLst>
          </a:prstGeom>
          <a:solidFill>
            <a:srgbClr val="FF33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6750" name="Text Box 142"/>
          <p:cNvSpPr txBox="1">
            <a:spLocks noChangeArrowheads="1"/>
          </p:cNvSpPr>
          <p:nvPr/>
        </p:nvSpPr>
        <p:spPr bwMode="auto">
          <a:xfrm>
            <a:off x="3924300" y="6021388"/>
            <a:ext cx="3240088"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a:t>称为最小项译码器</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96610"/>
                                        </p:tgtEl>
                                        <p:attrNameLst>
                                          <p:attrName>style.visibility</p:attrName>
                                        </p:attrNameLst>
                                      </p:cBhvr>
                                      <p:to>
                                        <p:strVal val="visible"/>
                                      </p:to>
                                    </p:set>
                                    <p:animEffect transition="in" filter="box(in)">
                                      <p:cBhvr>
                                        <p:cTn id="7" dur="1000"/>
                                        <p:tgtEl>
                                          <p:spTgt spid="19661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196739"/>
                                        </p:tgtEl>
                                        <p:attrNameLst>
                                          <p:attrName>style.visibility</p:attrName>
                                        </p:attrNameLst>
                                      </p:cBhvr>
                                      <p:to>
                                        <p:strVal val="visible"/>
                                      </p:to>
                                    </p:set>
                                    <p:animEffect transition="in" filter="dissolve">
                                      <p:cBhvr>
                                        <p:cTn id="12" dur="1000"/>
                                        <p:tgtEl>
                                          <p:spTgt spid="196739"/>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9" presetClass="entr" presetSubtype="0" fill="hold" grpId="0" nodeType="clickEffect">
                                  <p:stCondLst>
                                    <p:cond delay="0"/>
                                  </p:stCondLst>
                                  <p:childTnLst>
                                    <p:set>
                                      <p:cBhvr>
                                        <p:cTn id="16" dur="1" fill="hold">
                                          <p:stCondLst>
                                            <p:cond delay="0"/>
                                          </p:stCondLst>
                                        </p:cTn>
                                        <p:tgtEl>
                                          <p:spTgt spid="196740"/>
                                        </p:tgtEl>
                                        <p:attrNameLst>
                                          <p:attrName>style.visibility</p:attrName>
                                        </p:attrNameLst>
                                      </p:cBhvr>
                                      <p:to>
                                        <p:strVal val="visible"/>
                                      </p:to>
                                    </p:set>
                                    <p:anim calcmode="lin" valueType="num">
                                      <p:cBhvr>
                                        <p:cTn id="17" dur="1000" fill="hold"/>
                                        <p:tgtEl>
                                          <p:spTgt spid="196740"/>
                                        </p:tgtEl>
                                        <p:attrNameLst>
                                          <p:attrName>ppt_x</p:attrName>
                                        </p:attrNameLst>
                                      </p:cBhvr>
                                      <p:tavLst>
                                        <p:tav tm="0">
                                          <p:val>
                                            <p:strVal val="#ppt_x-.2"/>
                                          </p:val>
                                        </p:tav>
                                        <p:tav tm="100000">
                                          <p:val>
                                            <p:strVal val="#ppt_x"/>
                                          </p:val>
                                        </p:tav>
                                      </p:tavLst>
                                    </p:anim>
                                    <p:anim calcmode="lin" valueType="num">
                                      <p:cBhvr>
                                        <p:cTn id="18" dur="1000" fill="hold"/>
                                        <p:tgtEl>
                                          <p:spTgt spid="196740"/>
                                        </p:tgtEl>
                                        <p:attrNameLst>
                                          <p:attrName>ppt_y</p:attrName>
                                        </p:attrNameLst>
                                      </p:cBhvr>
                                      <p:tavLst>
                                        <p:tav tm="0">
                                          <p:val>
                                            <p:strVal val="#ppt_y"/>
                                          </p:val>
                                        </p:tav>
                                        <p:tav tm="100000">
                                          <p:val>
                                            <p:strVal val="#ppt_y"/>
                                          </p:val>
                                        </p:tav>
                                      </p:tavLst>
                                    </p:anim>
                                    <p:animEffect transition="in" filter="wipe(right)" prLst="gradientSize: 0.1">
                                      <p:cBhvr>
                                        <p:cTn id="19" dur="1000"/>
                                        <p:tgtEl>
                                          <p:spTgt spid="196740"/>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10" presetClass="entr" presetSubtype="0" fill="hold" nodeType="clickEffect">
                                  <p:stCondLst>
                                    <p:cond delay="0"/>
                                  </p:stCondLst>
                                  <p:childTnLst>
                                    <p:set>
                                      <p:cBhvr>
                                        <p:cTn id="23" dur="1" fill="hold">
                                          <p:stCondLst>
                                            <p:cond delay="0"/>
                                          </p:stCondLst>
                                        </p:cTn>
                                        <p:tgtEl>
                                          <p:spTgt spid="196741"/>
                                        </p:tgtEl>
                                        <p:attrNameLst>
                                          <p:attrName>style.visibility</p:attrName>
                                        </p:attrNameLst>
                                      </p:cBhvr>
                                      <p:to>
                                        <p:strVal val="visible"/>
                                      </p:to>
                                    </p:set>
                                    <p:animEffect transition="in" filter="fade">
                                      <p:cBhvr>
                                        <p:cTn id="24" dur="1000"/>
                                        <p:tgtEl>
                                          <p:spTgt spid="196741"/>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10" presetClass="entr" presetSubtype="0" fill="hold" nodeType="clickEffect">
                                  <p:stCondLst>
                                    <p:cond delay="0"/>
                                  </p:stCondLst>
                                  <p:childTnLst>
                                    <p:set>
                                      <p:cBhvr>
                                        <p:cTn id="28" dur="1" fill="hold">
                                          <p:stCondLst>
                                            <p:cond delay="0"/>
                                          </p:stCondLst>
                                        </p:cTn>
                                        <p:tgtEl>
                                          <p:spTgt spid="196742"/>
                                        </p:tgtEl>
                                        <p:attrNameLst>
                                          <p:attrName>style.visibility</p:attrName>
                                        </p:attrNameLst>
                                      </p:cBhvr>
                                      <p:to>
                                        <p:strVal val="visible"/>
                                      </p:to>
                                    </p:set>
                                    <p:animEffect transition="in" filter="fade">
                                      <p:cBhvr>
                                        <p:cTn id="29" dur="1000"/>
                                        <p:tgtEl>
                                          <p:spTgt spid="196742"/>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10" presetClass="entr" presetSubtype="0" fill="hold" nodeType="clickEffect">
                                  <p:stCondLst>
                                    <p:cond delay="0"/>
                                  </p:stCondLst>
                                  <p:childTnLst>
                                    <p:set>
                                      <p:cBhvr>
                                        <p:cTn id="33" dur="1" fill="hold">
                                          <p:stCondLst>
                                            <p:cond delay="0"/>
                                          </p:stCondLst>
                                        </p:cTn>
                                        <p:tgtEl>
                                          <p:spTgt spid="196743"/>
                                        </p:tgtEl>
                                        <p:attrNameLst>
                                          <p:attrName>style.visibility</p:attrName>
                                        </p:attrNameLst>
                                      </p:cBhvr>
                                      <p:to>
                                        <p:strVal val="visible"/>
                                      </p:to>
                                    </p:set>
                                    <p:animEffect transition="in" filter="fade">
                                      <p:cBhvr>
                                        <p:cTn id="34" dur="1000"/>
                                        <p:tgtEl>
                                          <p:spTgt spid="196743"/>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10" presetClass="entr" presetSubtype="0" fill="hold" nodeType="clickEffect">
                                  <p:stCondLst>
                                    <p:cond delay="0"/>
                                  </p:stCondLst>
                                  <p:childTnLst>
                                    <p:set>
                                      <p:cBhvr>
                                        <p:cTn id="38" dur="1" fill="hold">
                                          <p:stCondLst>
                                            <p:cond delay="0"/>
                                          </p:stCondLst>
                                        </p:cTn>
                                        <p:tgtEl>
                                          <p:spTgt spid="196744"/>
                                        </p:tgtEl>
                                        <p:attrNameLst>
                                          <p:attrName>style.visibility</p:attrName>
                                        </p:attrNameLst>
                                      </p:cBhvr>
                                      <p:to>
                                        <p:strVal val="visible"/>
                                      </p:to>
                                    </p:set>
                                    <p:animEffect transition="in" filter="fade">
                                      <p:cBhvr>
                                        <p:cTn id="39" dur="1000"/>
                                        <p:tgtEl>
                                          <p:spTgt spid="196744"/>
                                        </p:tgtEl>
                                      </p:cBhvr>
                                    </p:animEffect>
                                  </p:childTnLst>
                                </p:cTn>
                              </p:par>
                            </p:childTnLst>
                          </p:cTn>
                        </p:par>
                      </p:childTnLst>
                    </p:cTn>
                  </p:par>
                  <p:par>
                    <p:cTn id="40" fill="hold" nodeType="clickPar">
                      <p:stCondLst>
                        <p:cond delay="indefinite"/>
                      </p:stCondLst>
                      <p:childTnLst>
                        <p:par>
                          <p:cTn id="41" fill="hold" nodeType="withGroup">
                            <p:stCondLst>
                              <p:cond delay="0"/>
                            </p:stCondLst>
                            <p:childTnLst>
                              <p:par>
                                <p:cTn id="42" presetID="10" presetClass="entr" presetSubtype="0" fill="hold" nodeType="clickEffect">
                                  <p:stCondLst>
                                    <p:cond delay="0"/>
                                  </p:stCondLst>
                                  <p:childTnLst>
                                    <p:set>
                                      <p:cBhvr>
                                        <p:cTn id="43" dur="1" fill="hold">
                                          <p:stCondLst>
                                            <p:cond delay="0"/>
                                          </p:stCondLst>
                                        </p:cTn>
                                        <p:tgtEl>
                                          <p:spTgt spid="196745"/>
                                        </p:tgtEl>
                                        <p:attrNameLst>
                                          <p:attrName>style.visibility</p:attrName>
                                        </p:attrNameLst>
                                      </p:cBhvr>
                                      <p:to>
                                        <p:strVal val="visible"/>
                                      </p:to>
                                    </p:set>
                                    <p:animEffect transition="in" filter="fade">
                                      <p:cBhvr>
                                        <p:cTn id="44" dur="1000"/>
                                        <p:tgtEl>
                                          <p:spTgt spid="196745"/>
                                        </p:tgtEl>
                                      </p:cBhvr>
                                    </p:animEffect>
                                  </p:childTnLst>
                                </p:cTn>
                              </p:par>
                            </p:childTnLst>
                          </p:cTn>
                        </p:par>
                      </p:childTnLst>
                    </p:cTn>
                  </p:par>
                  <p:par>
                    <p:cTn id="45" fill="hold" nodeType="clickPar">
                      <p:stCondLst>
                        <p:cond delay="indefinite"/>
                      </p:stCondLst>
                      <p:childTnLst>
                        <p:par>
                          <p:cTn id="46" fill="hold" nodeType="withGroup">
                            <p:stCondLst>
                              <p:cond delay="0"/>
                            </p:stCondLst>
                            <p:childTnLst>
                              <p:par>
                                <p:cTn id="47" presetID="10" presetClass="entr" presetSubtype="0" fill="hold" nodeType="clickEffect">
                                  <p:stCondLst>
                                    <p:cond delay="0"/>
                                  </p:stCondLst>
                                  <p:childTnLst>
                                    <p:set>
                                      <p:cBhvr>
                                        <p:cTn id="48" dur="1" fill="hold">
                                          <p:stCondLst>
                                            <p:cond delay="0"/>
                                          </p:stCondLst>
                                        </p:cTn>
                                        <p:tgtEl>
                                          <p:spTgt spid="196746"/>
                                        </p:tgtEl>
                                        <p:attrNameLst>
                                          <p:attrName>style.visibility</p:attrName>
                                        </p:attrNameLst>
                                      </p:cBhvr>
                                      <p:to>
                                        <p:strVal val="visible"/>
                                      </p:to>
                                    </p:set>
                                    <p:animEffect transition="in" filter="fade">
                                      <p:cBhvr>
                                        <p:cTn id="49" dur="1000"/>
                                        <p:tgtEl>
                                          <p:spTgt spid="196746"/>
                                        </p:tgtEl>
                                      </p:cBhvr>
                                    </p:animEffect>
                                  </p:childTnLst>
                                </p:cTn>
                              </p:par>
                            </p:childTnLst>
                          </p:cTn>
                        </p:par>
                      </p:childTnLst>
                    </p:cTn>
                  </p:par>
                  <p:par>
                    <p:cTn id="50" fill="hold" nodeType="clickPar">
                      <p:stCondLst>
                        <p:cond delay="indefinite"/>
                      </p:stCondLst>
                      <p:childTnLst>
                        <p:par>
                          <p:cTn id="51" fill="hold" nodeType="withGroup">
                            <p:stCondLst>
                              <p:cond delay="0"/>
                            </p:stCondLst>
                            <p:childTnLst>
                              <p:par>
                                <p:cTn id="52" presetID="10" presetClass="entr" presetSubtype="0" fill="hold" nodeType="clickEffect">
                                  <p:stCondLst>
                                    <p:cond delay="0"/>
                                  </p:stCondLst>
                                  <p:childTnLst>
                                    <p:set>
                                      <p:cBhvr>
                                        <p:cTn id="53" dur="1" fill="hold">
                                          <p:stCondLst>
                                            <p:cond delay="0"/>
                                          </p:stCondLst>
                                        </p:cTn>
                                        <p:tgtEl>
                                          <p:spTgt spid="196747"/>
                                        </p:tgtEl>
                                        <p:attrNameLst>
                                          <p:attrName>style.visibility</p:attrName>
                                        </p:attrNameLst>
                                      </p:cBhvr>
                                      <p:to>
                                        <p:strVal val="visible"/>
                                      </p:to>
                                    </p:set>
                                    <p:animEffect transition="in" filter="fade">
                                      <p:cBhvr>
                                        <p:cTn id="54" dur="1000"/>
                                        <p:tgtEl>
                                          <p:spTgt spid="196747"/>
                                        </p:tgtEl>
                                      </p:cBhvr>
                                    </p:animEffect>
                                  </p:childTnLst>
                                </p:cTn>
                              </p:par>
                            </p:childTnLst>
                          </p:cTn>
                        </p:par>
                      </p:childTnLst>
                    </p:cTn>
                  </p:par>
                  <p:par>
                    <p:cTn id="55" fill="hold" nodeType="clickPar">
                      <p:stCondLst>
                        <p:cond delay="indefinite"/>
                      </p:stCondLst>
                      <p:childTnLst>
                        <p:par>
                          <p:cTn id="56" fill="hold" nodeType="withGroup">
                            <p:stCondLst>
                              <p:cond delay="0"/>
                            </p:stCondLst>
                            <p:childTnLst>
                              <p:par>
                                <p:cTn id="57" presetID="10" presetClass="entr" presetSubtype="0" fill="hold" nodeType="clickEffect">
                                  <p:stCondLst>
                                    <p:cond delay="0"/>
                                  </p:stCondLst>
                                  <p:childTnLst>
                                    <p:set>
                                      <p:cBhvr>
                                        <p:cTn id="58" dur="1" fill="hold">
                                          <p:stCondLst>
                                            <p:cond delay="0"/>
                                          </p:stCondLst>
                                        </p:cTn>
                                        <p:tgtEl>
                                          <p:spTgt spid="196748"/>
                                        </p:tgtEl>
                                        <p:attrNameLst>
                                          <p:attrName>style.visibility</p:attrName>
                                        </p:attrNameLst>
                                      </p:cBhvr>
                                      <p:to>
                                        <p:strVal val="visible"/>
                                      </p:to>
                                    </p:set>
                                    <p:animEffect transition="in" filter="fade">
                                      <p:cBhvr>
                                        <p:cTn id="59" dur="1000"/>
                                        <p:tgtEl>
                                          <p:spTgt spid="196748"/>
                                        </p:tgtEl>
                                      </p:cBhvr>
                                    </p:animEffect>
                                  </p:childTnLst>
                                </p:cTn>
                              </p:par>
                            </p:childTnLst>
                          </p:cTn>
                        </p:par>
                      </p:childTnLst>
                    </p:cTn>
                  </p:par>
                  <p:par>
                    <p:cTn id="60" fill="hold" nodeType="clickPar">
                      <p:stCondLst>
                        <p:cond delay="indefinite"/>
                      </p:stCondLst>
                      <p:childTnLst>
                        <p:par>
                          <p:cTn id="61" fill="hold" nodeType="withGroup">
                            <p:stCondLst>
                              <p:cond delay="0"/>
                            </p:stCondLst>
                            <p:childTnLst>
                              <p:par>
                                <p:cTn id="62" presetID="22" presetClass="entr" presetSubtype="8" fill="hold" grpId="0" nodeType="clickEffect">
                                  <p:stCondLst>
                                    <p:cond delay="0"/>
                                  </p:stCondLst>
                                  <p:childTnLst>
                                    <p:set>
                                      <p:cBhvr>
                                        <p:cTn id="63" dur="1" fill="hold">
                                          <p:stCondLst>
                                            <p:cond delay="0"/>
                                          </p:stCondLst>
                                        </p:cTn>
                                        <p:tgtEl>
                                          <p:spTgt spid="196749"/>
                                        </p:tgtEl>
                                        <p:attrNameLst>
                                          <p:attrName>style.visibility</p:attrName>
                                        </p:attrNameLst>
                                      </p:cBhvr>
                                      <p:to>
                                        <p:strVal val="visible"/>
                                      </p:to>
                                    </p:set>
                                    <p:animEffect transition="in" filter="wipe(left)">
                                      <p:cBhvr>
                                        <p:cTn id="64" dur="1000"/>
                                        <p:tgtEl>
                                          <p:spTgt spid="196749"/>
                                        </p:tgtEl>
                                      </p:cBhvr>
                                    </p:animEffect>
                                  </p:childTnLst>
                                </p:cTn>
                              </p:par>
                            </p:childTnLst>
                          </p:cTn>
                        </p:par>
                      </p:childTnLst>
                    </p:cTn>
                  </p:par>
                  <p:par>
                    <p:cTn id="65" fill="hold" nodeType="clickPar">
                      <p:stCondLst>
                        <p:cond delay="indefinite"/>
                      </p:stCondLst>
                      <p:childTnLst>
                        <p:par>
                          <p:cTn id="66" fill="hold" nodeType="withGroup">
                            <p:stCondLst>
                              <p:cond delay="0"/>
                            </p:stCondLst>
                            <p:childTnLst>
                              <p:par>
                                <p:cTn id="67" presetID="16" presetClass="entr" presetSubtype="26" fill="hold" grpId="0" nodeType="clickEffect">
                                  <p:stCondLst>
                                    <p:cond delay="0"/>
                                  </p:stCondLst>
                                  <p:childTnLst>
                                    <p:set>
                                      <p:cBhvr>
                                        <p:cTn id="68" dur="1" fill="hold">
                                          <p:stCondLst>
                                            <p:cond delay="0"/>
                                          </p:stCondLst>
                                        </p:cTn>
                                        <p:tgtEl>
                                          <p:spTgt spid="196750"/>
                                        </p:tgtEl>
                                        <p:attrNameLst>
                                          <p:attrName>style.visibility</p:attrName>
                                        </p:attrNameLst>
                                      </p:cBhvr>
                                      <p:to>
                                        <p:strVal val="visible"/>
                                      </p:to>
                                    </p:set>
                                    <p:animEffect transition="in" filter="barn(inHorizontal)">
                                      <p:cBhvr>
                                        <p:cTn id="69" dur="1000"/>
                                        <p:tgtEl>
                                          <p:spTgt spid="1967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6610" grpId="0"/>
      <p:bldP spid="196740" grpId="0"/>
      <p:bldP spid="196749" grpId="0" animBg="1"/>
      <p:bldP spid="196750" grpId="0"/>
    </p:bldLst>
  </p:timing>
</p:sld>
</file>

<file path=ppt/slides/slide3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4516" name="Text Box 4"/>
          <p:cNvSpPr txBox="1">
            <a:spLocks noChangeArrowheads="1"/>
          </p:cNvSpPr>
          <p:nvPr/>
        </p:nvSpPr>
        <p:spPr bwMode="auto">
          <a:xfrm>
            <a:off x="179388" y="1989138"/>
            <a:ext cx="3240087" cy="180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a:t>       </a:t>
            </a:r>
            <a:r>
              <a:rPr lang="zh-CN" altLang="en-US"/>
              <a:t>上述最小项</a:t>
            </a:r>
            <a:r>
              <a:rPr lang="en-US" altLang="zh-CN"/>
              <a:t>3</a:t>
            </a:r>
            <a:r>
              <a:rPr lang="zh-CN" altLang="en-US"/>
              <a:t>线－</a:t>
            </a:r>
            <a:r>
              <a:rPr lang="en-US" altLang="zh-CN"/>
              <a:t>8</a:t>
            </a:r>
            <a:r>
              <a:rPr lang="zh-CN" altLang="en-US"/>
              <a:t>线译码器由二极管与门阵列构成的电路如图</a:t>
            </a:r>
            <a:r>
              <a:rPr lang="en-US" altLang="zh-CN"/>
              <a:t>4.3.7</a:t>
            </a:r>
            <a:r>
              <a:rPr lang="zh-CN" altLang="en-US"/>
              <a:t>所示</a:t>
            </a:r>
          </a:p>
        </p:txBody>
      </p:sp>
      <p:sp>
        <p:nvSpPr>
          <p:cNvPr id="64518" name="Text Box 6"/>
          <p:cNvSpPr txBox="1">
            <a:spLocks noChangeArrowheads="1"/>
          </p:cNvSpPr>
          <p:nvPr/>
        </p:nvSpPr>
        <p:spPr bwMode="auto">
          <a:xfrm>
            <a:off x="250825" y="3789363"/>
            <a:ext cx="3097213" cy="2227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a:t>      </a:t>
            </a:r>
            <a:r>
              <a:rPr lang="zh-CN" altLang="en-US"/>
              <a:t>设</a:t>
            </a:r>
            <a:r>
              <a:rPr lang="en-US" altLang="zh-CN"/>
              <a:t>Vcc</a:t>
            </a:r>
            <a:r>
              <a:rPr lang="zh-CN" altLang="en-US"/>
              <a:t>＝</a:t>
            </a:r>
            <a:r>
              <a:rPr lang="en-US" altLang="zh-CN"/>
              <a:t>5V</a:t>
            </a:r>
            <a:r>
              <a:rPr lang="zh-CN" altLang="en-US"/>
              <a:t>，输入信号的高低电平为</a:t>
            </a:r>
            <a:r>
              <a:rPr lang="en-US" altLang="zh-CN"/>
              <a:t>3V</a:t>
            </a:r>
            <a:r>
              <a:rPr lang="zh-CN" altLang="en-US"/>
              <a:t>和</a:t>
            </a:r>
            <a:r>
              <a:rPr lang="en-US" altLang="zh-CN"/>
              <a:t>0V</a:t>
            </a:r>
            <a:r>
              <a:rPr lang="zh-CN" altLang="en-US"/>
              <a:t>，二极管导通压降为</a:t>
            </a:r>
            <a:r>
              <a:rPr lang="en-US" altLang="zh-CN"/>
              <a:t>0.7V</a:t>
            </a:r>
          </a:p>
        </p:txBody>
      </p:sp>
      <p:sp>
        <p:nvSpPr>
          <p:cNvPr id="64520" name="Rectangle 8"/>
          <p:cNvSpPr>
            <a:spLocks noChangeArrowheads="1"/>
          </p:cNvSpPr>
          <p:nvPr/>
        </p:nvSpPr>
        <p:spPr bwMode="auto">
          <a:xfrm>
            <a:off x="0" y="0"/>
            <a:ext cx="2843213"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kumimoji="0" lang="en-US" altLang="zh-CN" sz="3200" u="sng">
                <a:solidFill>
                  <a:schemeClr val="tx1"/>
                </a:solidFill>
                <a:effectLst>
                  <a:outerShdw blurRad="38100" dist="38100" dir="2700000" algn="tl">
                    <a:srgbClr val="FFFFFF"/>
                  </a:outerShdw>
                </a:effectLst>
              </a:rPr>
              <a:t>4.3.2  </a:t>
            </a:r>
            <a:r>
              <a:rPr kumimoji="0" lang="zh-CN" altLang="en-US" sz="3200" u="sng">
                <a:solidFill>
                  <a:schemeClr val="tx1"/>
                </a:solidFill>
                <a:effectLst>
                  <a:outerShdw blurRad="38100" dist="38100" dir="2700000" algn="tl">
                    <a:srgbClr val="FFFFFF"/>
                  </a:outerShdw>
                </a:effectLst>
              </a:rPr>
              <a:t>译码器</a:t>
            </a:r>
          </a:p>
        </p:txBody>
      </p:sp>
      <p:sp>
        <p:nvSpPr>
          <p:cNvPr id="64522" name="Rectangle 10"/>
          <p:cNvSpPr>
            <a:spLocks noGrp="1" noChangeArrowheads="1"/>
          </p:cNvSpPr>
          <p:nvPr>
            <p:ph type="title"/>
          </p:nvPr>
        </p:nvSpPr>
        <p:spPr>
          <a:xfrm>
            <a:off x="179388" y="765175"/>
            <a:ext cx="3240087" cy="1143000"/>
          </a:xfrm>
        </p:spPr>
        <p:txBody>
          <a:bodyPr/>
          <a:lstStyle/>
          <a:p>
            <a:pPr algn="l"/>
            <a:r>
              <a:rPr lang="en-US" altLang="zh-CN" sz="2800" b="1" u="sng">
                <a:solidFill>
                  <a:srgbClr val="FFFFFF"/>
                </a:solidFill>
                <a:ea typeface="楷体_GB2312" pitchFamily="49" charset="-122"/>
              </a:rPr>
              <a:t>1.</a:t>
            </a:r>
            <a:r>
              <a:rPr lang="zh-CN" altLang="en-US" sz="2800" b="1" u="sng">
                <a:solidFill>
                  <a:srgbClr val="FFFFFF"/>
                </a:solidFill>
                <a:ea typeface="楷体_GB2312" pitchFamily="49" charset="-122"/>
              </a:rPr>
              <a:t>二极管与门阵列构成的</a:t>
            </a:r>
            <a:r>
              <a:rPr lang="en-US" altLang="zh-CN" sz="2800" b="1" u="sng">
                <a:solidFill>
                  <a:srgbClr val="FFFFFF"/>
                </a:solidFill>
                <a:ea typeface="楷体_GB2312" pitchFamily="49" charset="-122"/>
              </a:rPr>
              <a:t>3</a:t>
            </a:r>
            <a:r>
              <a:rPr lang="zh-CN" altLang="en-US" sz="2800" b="1" u="sng">
                <a:solidFill>
                  <a:srgbClr val="FFFFFF"/>
                </a:solidFill>
                <a:ea typeface="楷体_GB2312" pitchFamily="49" charset="-122"/>
              </a:rPr>
              <a:t>位二进制译码器</a:t>
            </a:r>
          </a:p>
        </p:txBody>
      </p:sp>
      <p:grpSp>
        <p:nvGrpSpPr>
          <p:cNvPr id="64524" name="Group 12"/>
          <p:cNvGrpSpPr>
            <a:grpSpLocks/>
          </p:cNvGrpSpPr>
          <p:nvPr/>
        </p:nvGrpSpPr>
        <p:grpSpPr bwMode="auto">
          <a:xfrm>
            <a:off x="3492500" y="260350"/>
            <a:ext cx="5260975" cy="6597650"/>
            <a:chOff x="2200" y="164"/>
            <a:chExt cx="3314" cy="4156"/>
          </a:xfrm>
        </p:grpSpPr>
        <p:pic>
          <p:nvPicPr>
            <p:cNvPr id="64521" name="Picture 9" descr="4-3-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45" y="164"/>
              <a:ext cx="3269" cy="3583"/>
            </a:xfrm>
            <a:prstGeom prst="rect">
              <a:avLst/>
            </a:prstGeom>
            <a:noFill/>
            <a:ln w="57150" cmpd="thickThin">
              <a:solidFill>
                <a:srgbClr val="FF3399"/>
              </a:solidFill>
              <a:miter lim="800000"/>
              <a:headEnd/>
              <a:tailEnd/>
            </a:ln>
            <a:extLst>
              <a:ext uri="{909E8E84-426E-40DD-AFC4-6F175D3DCCD1}">
                <a14:hiddenFill xmlns:a14="http://schemas.microsoft.com/office/drawing/2010/main">
                  <a:solidFill>
                    <a:srgbClr val="FFFFFF"/>
                  </a:solidFill>
                </a14:hiddenFill>
              </a:ext>
            </a:extLst>
          </p:spPr>
        </p:pic>
        <p:sp>
          <p:nvSpPr>
            <p:cNvPr id="64523" name="Rectangle 11"/>
            <p:cNvSpPr>
              <a:spLocks noChangeArrowheads="1"/>
            </p:cNvSpPr>
            <p:nvPr/>
          </p:nvSpPr>
          <p:spPr bwMode="auto">
            <a:xfrm>
              <a:off x="2200" y="3802"/>
              <a:ext cx="2222"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2400"/>
                <a:t>图</a:t>
              </a:r>
              <a:r>
                <a:rPr lang="en-US" altLang="zh-CN" sz="2400"/>
                <a:t>4.3.7</a:t>
              </a:r>
              <a:r>
                <a:rPr lang="zh-CN" altLang="en-US" sz="2400"/>
                <a:t>二极管与门阵列构成的</a:t>
              </a:r>
              <a:r>
                <a:rPr lang="en-US" altLang="zh-CN" sz="2400"/>
                <a:t>3</a:t>
              </a:r>
              <a:r>
                <a:rPr lang="zh-CN" altLang="en-US" sz="2400"/>
                <a:t>线－</a:t>
              </a:r>
              <a:r>
                <a:rPr lang="en-US" altLang="zh-CN" sz="2400"/>
                <a:t>8</a:t>
              </a:r>
              <a:r>
                <a:rPr lang="zh-CN" altLang="en-US" sz="2400"/>
                <a:t>线译码器</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64522"/>
                                        </p:tgtEl>
                                        <p:attrNameLst>
                                          <p:attrName>style.visibility</p:attrName>
                                        </p:attrNameLst>
                                      </p:cBhvr>
                                      <p:to>
                                        <p:strVal val="visible"/>
                                      </p:to>
                                    </p:set>
                                    <p:animEffect transition="in" filter="box(in)">
                                      <p:cBhvr>
                                        <p:cTn id="7" dur="500"/>
                                        <p:tgtEl>
                                          <p:spTgt spid="6452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9" presetClass="entr" presetSubtype="0" fill="hold" grpId="0" nodeType="clickEffect">
                                  <p:stCondLst>
                                    <p:cond delay="0"/>
                                  </p:stCondLst>
                                  <p:childTnLst>
                                    <p:set>
                                      <p:cBhvr>
                                        <p:cTn id="11" dur="1" fill="hold">
                                          <p:stCondLst>
                                            <p:cond delay="0"/>
                                          </p:stCondLst>
                                        </p:cTn>
                                        <p:tgtEl>
                                          <p:spTgt spid="64516"/>
                                        </p:tgtEl>
                                        <p:attrNameLst>
                                          <p:attrName>style.visibility</p:attrName>
                                        </p:attrNameLst>
                                      </p:cBhvr>
                                      <p:to>
                                        <p:strVal val="visible"/>
                                      </p:to>
                                    </p:set>
                                    <p:anim calcmode="lin" valueType="num">
                                      <p:cBhvr>
                                        <p:cTn id="12" dur="1000" fill="hold"/>
                                        <p:tgtEl>
                                          <p:spTgt spid="64516"/>
                                        </p:tgtEl>
                                        <p:attrNameLst>
                                          <p:attrName>ppt_x</p:attrName>
                                        </p:attrNameLst>
                                      </p:cBhvr>
                                      <p:tavLst>
                                        <p:tav tm="0">
                                          <p:val>
                                            <p:strVal val="#ppt_x-.2"/>
                                          </p:val>
                                        </p:tav>
                                        <p:tav tm="100000">
                                          <p:val>
                                            <p:strVal val="#ppt_x"/>
                                          </p:val>
                                        </p:tav>
                                      </p:tavLst>
                                    </p:anim>
                                    <p:anim calcmode="lin" valueType="num">
                                      <p:cBhvr>
                                        <p:cTn id="13" dur="1000" fill="hold"/>
                                        <p:tgtEl>
                                          <p:spTgt spid="64516"/>
                                        </p:tgtEl>
                                        <p:attrNameLst>
                                          <p:attrName>ppt_y</p:attrName>
                                        </p:attrNameLst>
                                      </p:cBhvr>
                                      <p:tavLst>
                                        <p:tav tm="0">
                                          <p:val>
                                            <p:strVal val="#ppt_y"/>
                                          </p:val>
                                        </p:tav>
                                        <p:tav tm="100000">
                                          <p:val>
                                            <p:strVal val="#ppt_y"/>
                                          </p:val>
                                        </p:tav>
                                      </p:tavLst>
                                    </p:anim>
                                    <p:animEffect transition="in" filter="wipe(right)" prLst="gradientSize: 0.1">
                                      <p:cBhvr>
                                        <p:cTn id="14" dur="1000"/>
                                        <p:tgtEl>
                                          <p:spTgt spid="64516"/>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9" presetClass="entr" presetSubtype="0" fill="hold" nodeType="clickEffect">
                                  <p:stCondLst>
                                    <p:cond delay="0"/>
                                  </p:stCondLst>
                                  <p:childTnLst>
                                    <p:set>
                                      <p:cBhvr>
                                        <p:cTn id="18" dur="1" fill="hold">
                                          <p:stCondLst>
                                            <p:cond delay="0"/>
                                          </p:stCondLst>
                                        </p:cTn>
                                        <p:tgtEl>
                                          <p:spTgt spid="64524"/>
                                        </p:tgtEl>
                                        <p:attrNameLst>
                                          <p:attrName>style.visibility</p:attrName>
                                        </p:attrNameLst>
                                      </p:cBhvr>
                                      <p:to>
                                        <p:strVal val="visible"/>
                                      </p:to>
                                    </p:set>
                                    <p:animEffect transition="in" filter="dissolve">
                                      <p:cBhvr>
                                        <p:cTn id="19" dur="1000"/>
                                        <p:tgtEl>
                                          <p:spTgt spid="64524"/>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16" presetClass="entr" presetSubtype="26" fill="hold" grpId="0" nodeType="clickEffect">
                                  <p:stCondLst>
                                    <p:cond delay="0"/>
                                  </p:stCondLst>
                                  <p:childTnLst>
                                    <p:set>
                                      <p:cBhvr>
                                        <p:cTn id="23" dur="1" fill="hold">
                                          <p:stCondLst>
                                            <p:cond delay="0"/>
                                          </p:stCondLst>
                                        </p:cTn>
                                        <p:tgtEl>
                                          <p:spTgt spid="64518"/>
                                        </p:tgtEl>
                                        <p:attrNameLst>
                                          <p:attrName>style.visibility</p:attrName>
                                        </p:attrNameLst>
                                      </p:cBhvr>
                                      <p:to>
                                        <p:strVal val="visible"/>
                                      </p:to>
                                    </p:set>
                                    <p:animEffect transition="in" filter="barn(inHorizontal)">
                                      <p:cBhvr>
                                        <p:cTn id="24" dur="500"/>
                                        <p:tgtEl>
                                          <p:spTgt spid="645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516" grpId="0" autoUpdateAnimBg="0"/>
      <p:bldP spid="64518" grpId="0" autoUpdateAnimBg="0"/>
      <p:bldP spid="64522"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Rectangle 2"/>
          <p:cNvSpPr>
            <a:spLocks noGrp="1" noChangeArrowheads="1"/>
          </p:cNvSpPr>
          <p:nvPr>
            <p:ph type="title"/>
          </p:nvPr>
        </p:nvSpPr>
        <p:spPr>
          <a:xfrm>
            <a:off x="323850" y="620713"/>
            <a:ext cx="2951163" cy="1143000"/>
          </a:xfrm>
        </p:spPr>
        <p:txBody>
          <a:bodyPr/>
          <a:lstStyle/>
          <a:p>
            <a:pPr algn="l"/>
            <a:r>
              <a:rPr lang="zh-CN" altLang="en-US" sz="2800" b="1">
                <a:solidFill>
                  <a:srgbClr val="FFFFFF"/>
                </a:solidFill>
                <a:ea typeface="楷体_GB2312" pitchFamily="49" charset="-122"/>
              </a:rPr>
              <a:t>则当</a:t>
            </a:r>
            <a:r>
              <a:rPr lang="en-US" altLang="zh-CN" sz="2800" b="1">
                <a:solidFill>
                  <a:srgbClr val="FFFFFF"/>
                </a:solidFill>
                <a:ea typeface="楷体_GB2312" pitchFamily="49" charset="-122"/>
              </a:rPr>
              <a:t>A</a:t>
            </a:r>
            <a:r>
              <a:rPr lang="en-US" altLang="zh-CN" sz="2800" b="1" baseline="-25000">
                <a:solidFill>
                  <a:srgbClr val="FFFFFF"/>
                </a:solidFill>
                <a:ea typeface="楷体_GB2312" pitchFamily="49" charset="-122"/>
              </a:rPr>
              <a:t>2</a:t>
            </a:r>
            <a:r>
              <a:rPr lang="en-US" altLang="zh-CN" sz="2800" b="1">
                <a:solidFill>
                  <a:srgbClr val="FFFFFF"/>
                </a:solidFill>
                <a:ea typeface="楷体_GB2312" pitchFamily="49" charset="-122"/>
              </a:rPr>
              <a:t>A</a:t>
            </a:r>
            <a:r>
              <a:rPr lang="en-US" altLang="zh-CN" sz="2800" b="1" baseline="-25000">
                <a:solidFill>
                  <a:srgbClr val="FFFFFF"/>
                </a:solidFill>
                <a:ea typeface="楷体_GB2312" pitchFamily="49" charset="-122"/>
              </a:rPr>
              <a:t>1</a:t>
            </a:r>
            <a:r>
              <a:rPr lang="en-US" altLang="zh-CN" sz="2800" b="1">
                <a:solidFill>
                  <a:srgbClr val="FFFFFF"/>
                </a:solidFill>
                <a:ea typeface="楷体_GB2312" pitchFamily="49" charset="-122"/>
              </a:rPr>
              <a:t>A</a:t>
            </a:r>
            <a:r>
              <a:rPr lang="en-US" altLang="zh-CN" sz="2800" b="1" baseline="-25000">
                <a:solidFill>
                  <a:srgbClr val="FFFFFF"/>
                </a:solidFill>
                <a:ea typeface="楷体_GB2312" pitchFamily="49" charset="-122"/>
              </a:rPr>
              <a:t>0</a:t>
            </a:r>
            <a:r>
              <a:rPr lang="en-US" altLang="zh-CN" sz="2800" b="1">
                <a:solidFill>
                  <a:srgbClr val="FFFFFF"/>
                </a:solidFill>
                <a:ea typeface="楷体_GB2312" pitchFamily="49" charset="-122"/>
              </a:rPr>
              <a:t>=010</a:t>
            </a:r>
            <a:r>
              <a:rPr lang="zh-CN" altLang="en-US" sz="2800" b="1">
                <a:solidFill>
                  <a:srgbClr val="FFFFFF"/>
                </a:solidFill>
                <a:ea typeface="楷体_GB2312" pitchFamily="49" charset="-122"/>
              </a:rPr>
              <a:t>时，则只有</a:t>
            </a:r>
            <a:r>
              <a:rPr lang="en-US" altLang="zh-CN" sz="2800" b="1">
                <a:solidFill>
                  <a:srgbClr val="FFFFFF"/>
                </a:solidFill>
                <a:ea typeface="楷体_GB2312" pitchFamily="49" charset="-122"/>
              </a:rPr>
              <a:t>Y</a:t>
            </a:r>
            <a:r>
              <a:rPr lang="en-US" altLang="zh-CN" sz="2800" b="1" baseline="-25000">
                <a:solidFill>
                  <a:srgbClr val="FFFFFF"/>
                </a:solidFill>
                <a:ea typeface="楷体_GB2312" pitchFamily="49" charset="-122"/>
              </a:rPr>
              <a:t>2</a:t>
            </a:r>
            <a:r>
              <a:rPr lang="zh-CN" altLang="en-US" sz="2800" b="1">
                <a:solidFill>
                  <a:srgbClr val="FFFFFF"/>
                </a:solidFill>
                <a:ea typeface="楷体_GB2312" pitchFamily="49" charset="-122"/>
              </a:rPr>
              <a:t>＝</a:t>
            </a:r>
            <a:r>
              <a:rPr lang="en-US" altLang="zh-CN" sz="2800" b="1">
                <a:solidFill>
                  <a:srgbClr val="FFFFFF"/>
                </a:solidFill>
                <a:ea typeface="楷体_GB2312" pitchFamily="49" charset="-122"/>
              </a:rPr>
              <a:t>1</a:t>
            </a:r>
          </a:p>
        </p:txBody>
      </p:sp>
      <p:grpSp>
        <p:nvGrpSpPr>
          <p:cNvPr id="203781" name="Group 5"/>
          <p:cNvGrpSpPr>
            <a:grpSpLocks/>
          </p:cNvGrpSpPr>
          <p:nvPr/>
        </p:nvGrpSpPr>
        <p:grpSpPr bwMode="auto">
          <a:xfrm>
            <a:off x="3492500" y="260350"/>
            <a:ext cx="5260975" cy="6597650"/>
            <a:chOff x="2200" y="164"/>
            <a:chExt cx="3314" cy="4156"/>
          </a:xfrm>
        </p:grpSpPr>
        <p:pic>
          <p:nvPicPr>
            <p:cNvPr id="203782" name="Picture 6" descr="4-3-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45" y="164"/>
              <a:ext cx="3269" cy="3583"/>
            </a:xfrm>
            <a:prstGeom prst="rect">
              <a:avLst/>
            </a:prstGeom>
            <a:noFill/>
            <a:ln w="57150" cmpd="thickThin">
              <a:solidFill>
                <a:srgbClr val="FF3399"/>
              </a:solidFill>
              <a:miter lim="800000"/>
              <a:headEnd/>
              <a:tailEnd/>
            </a:ln>
            <a:extLst>
              <a:ext uri="{909E8E84-426E-40DD-AFC4-6F175D3DCCD1}">
                <a14:hiddenFill xmlns:a14="http://schemas.microsoft.com/office/drawing/2010/main">
                  <a:solidFill>
                    <a:srgbClr val="FFFFFF"/>
                  </a:solidFill>
                </a14:hiddenFill>
              </a:ext>
            </a:extLst>
          </p:spPr>
        </p:pic>
        <p:sp>
          <p:nvSpPr>
            <p:cNvPr id="203783" name="Rectangle 7"/>
            <p:cNvSpPr>
              <a:spLocks noChangeArrowheads="1"/>
            </p:cNvSpPr>
            <p:nvPr/>
          </p:nvSpPr>
          <p:spPr bwMode="auto">
            <a:xfrm>
              <a:off x="2200" y="3802"/>
              <a:ext cx="2222"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2400"/>
                <a:t>图</a:t>
              </a:r>
              <a:r>
                <a:rPr lang="en-US" altLang="zh-CN" sz="2400"/>
                <a:t>4.3.7</a:t>
              </a:r>
              <a:r>
                <a:rPr lang="zh-CN" altLang="en-US" sz="2400"/>
                <a:t>二极管与门阵列构成的</a:t>
              </a:r>
              <a:r>
                <a:rPr lang="en-US" altLang="zh-CN" sz="2400"/>
                <a:t>3</a:t>
              </a:r>
              <a:r>
                <a:rPr lang="zh-CN" altLang="en-US" sz="2400"/>
                <a:t>线－</a:t>
              </a:r>
              <a:r>
                <a:rPr lang="en-US" altLang="zh-CN" sz="2400"/>
                <a:t>8</a:t>
              </a:r>
              <a:r>
                <a:rPr lang="zh-CN" altLang="en-US" sz="2400"/>
                <a:t>线译码器</a:t>
              </a:r>
            </a:p>
          </p:txBody>
        </p:sp>
      </p:grpSp>
      <p:sp>
        <p:nvSpPr>
          <p:cNvPr id="203784" name="Rectangle 8"/>
          <p:cNvSpPr>
            <a:spLocks noChangeArrowheads="1"/>
          </p:cNvSpPr>
          <p:nvPr/>
        </p:nvSpPr>
        <p:spPr bwMode="auto">
          <a:xfrm>
            <a:off x="0" y="0"/>
            <a:ext cx="2843213"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kumimoji="0" lang="en-US" altLang="zh-CN" sz="3200" u="sng">
                <a:solidFill>
                  <a:schemeClr val="tx1"/>
                </a:solidFill>
                <a:effectLst>
                  <a:outerShdw blurRad="38100" dist="38100" dir="2700000" algn="tl">
                    <a:srgbClr val="FFFFFF"/>
                  </a:outerShdw>
                </a:effectLst>
              </a:rPr>
              <a:t>4.3.2  </a:t>
            </a:r>
            <a:r>
              <a:rPr kumimoji="0" lang="zh-CN" altLang="en-US" sz="3200" u="sng">
                <a:solidFill>
                  <a:schemeClr val="tx1"/>
                </a:solidFill>
                <a:effectLst>
                  <a:outerShdw blurRad="38100" dist="38100" dir="2700000" algn="tl">
                    <a:srgbClr val="FFFFFF"/>
                  </a:outerShdw>
                </a:effectLst>
              </a:rPr>
              <a:t>译码器</a:t>
            </a:r>
          </a:p>
        </p:txBody>
      </p:sp>
      <p:sp>
        <p:nvSpPr>
          <p:cNvPr id="203785" name="Text Box 9"/>
          <p:cNvSpPr txBox="1">
            <a:spLocks noChangeArrowheads="1"/>
          </p:cNvSpPr>
          <p:nvPr/>
        </p:nvSpPr>
        <p:spPr bwMode="auto">
          <a:xfrm>
            <a:off x="250825" y="1773238"/>
            <a:ext cx="3260725" cy="39354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a:t>注：二极管构成的译码器优点是电路比较简单。缺点是电路的输入电阻低输出电阻高。另外存在输出电平移动问题。通常用在中大规模的集成电路中。</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203781"/>
                                        </p:tgtEl>
                                        <p:attrNameLst>
                                          <p:attrName>style.visibility</p:attrName>
                                        </p:attrNameLst>
                                      </p:cBhvr>
                                      <p:to>
                                        <p:strVal val="visible"/>
                                      </p:to>
                                    </p:set>
                                    <p:animEffect transition="in" filter="dissolve">
                                      <p:cBhvr>
                                        <p:cTn id="7" dur="1000"/>
                                        <p:tgtEl>
                                          <p:spTgt spid="20378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26" fill="hold" grpId="0" nodeType="clickEffect">
                                  <p:stCondLst>
                                    <p:cond delay="0"/>
                                  </p:stCondLst>
                                  <p:childTnLst>
                                    <p:set>
                                      <p:cBhvr>
                                        <p:cTn id="11" dur="1" fill="hold">
                                          <p:stCondLst>
                                            <p:cond delay="0"/>
                                          </p:stCondLst>
                                        </p:cTn>
                                        <p:tgtEl>
                                          <p:spTgt spid="203778"/>
                                        </p:tgtEl>
                                        <p:attrNameLst>
                                          <p:attrName>style.visibility</p:attrName>
                                        </p:attrNameLst>
                                      </p:cBhvr>
                                      <p:to>
                                        <p:strVal val="visible"/>
                                      </p:to>
                                    </p:set>
                                    <p:animEffect transition="in" filter="barn(inHorizontal)">
                                      <p:cBhvr>
                                        <p:cTn id="12" dur="500"/>
                                        <p:tgtEl>
                                          <p:spTgt spid="20377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0" presetClass="entr" presetSubtype="0" fill="hold" grpId="0" nodeType="clickEffect">
                                  <p:stCondLst>
                                    <p:cond delay="0"/>
                                  </p:stCondLst>
                                  <p:childTnLst>
                                    <p:set>
                                      <p:cBhvr>
                                        <p:cTn id="16" dur="1" fill="hold">
                                          <p:stCondLst>
                                            <p:cond delay="0"/>
                                          </p:stCondLst>
                                        </p:cTn>
                                        <p:tgtEl>
                                          <p:spTgt spid="203785"/>
                                        </p:tgtEl>
                                        <p:attrNameLst>
                                          <p:attrName>style.visibility</p:attrName>
                                        </p:attrNameLst>
                                      </p:cBhvr>
                                      <p:to>
                                        <p:strVal val="visible"/>
                                      </p:to>
                                    </p:set>
                                    <p:animEffect transition="in" filter="wedge">
                                      <p:cBhvr>
                                        <p:cTn id="17" dur="1000"/>
                                        <p:tgtEl>
                                          <p:spTgt spid="2037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3778" grpId="0"/>
      <p:bldP spid="203785" grpId="0" autoUpdateAnimBg="0"/>
    </p:bldLst>
  </p:timing>
</p:sld>
</file>

<file path=ppt/slides/slide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250825" y="620713"/>
            <a:ext cx="3429000" cy="533400"/>
          </a:xfrm>
        </p:spPr>
        <p:txBody>
          <a:bodyPr/>
          <a:lstStyle/>
          <a:p>
            <a:r>
              <a:rPr lang="en-US" altLang="zh-CN" sz="2800" b="1" u="sng">
                <a:solidFill>
                  <a:srgbClr val="FFFFFF"/>
                </a:solidFill>
                <a:ea typeface="楷体_GB2312" pitchFamily="49" charset="-122"/>
              </a:rPr>
              <a:t>2. </a:t>
            </a:r>
            <a:r>
              <a:rPr lang="zh-CN" altLang="en-US" sz="2800" b="1" u="sng">
                <a:solidFill>
                  <a:srgbClr val="FFFFFF"/>
                </a:solidFill>
                <a:ea typeface="楷体_GB2312" pitchFamily="49" charset="-122"/>
              </a:rPr>
              <a:t>逻辑功能的描述</a:t>
            </a:r>
          </a:p>
        </p:txBody>
      </p:sp>
      <p:sp>
        <p:nvSpPr>
          <p:cNvPr id="8197" name="Text Box 5"/>
          <p:cNvSpPr txBox="1">
            <a:spLocks noChangeArrowheads="1"/>
          </p:cNvSpPr>
          <p:nvPr/>
        </p:nvSpPr>
        <p:spPr bwMode="auto">
          <a:xfrm>
            <a:off x="228600" y="1125538"/>
            <a:ext cx="8736013" cy="1373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a:latin typeface="楷体_GB2312" pitchFamily="49" charset="-122"/>
              </a:rPr>
              <a:t>    </a:t>
            </a:r>
            <a:r>
              <a:rPr lang="zh-CN" altLang="en-US">
                <a:latin typeface="楷体_GB2312" pitchFamily="49" charset="-122"/>
              </a:rPr>
              <a:t>逻辑功能的描述可以用逻辑函数、逻辑图及真值表来实现。由于逻辑图不够直观，一般需要将其转换成逻辑函数或真值表的形式。</a:t>
            </a:r>
          </a:p>
        </p:txBody>
      </p:sp>
      <p:sp>
        <p:nvSpPr>
          <p:cNvPr id="8198" name="Text Box 6"/>
          <p:cNvSpPr txBox="1">
            <a:spLocks noChangeArrowheads="1"/>
          </p:cNvSpPr>
          <p:nvPr/>
        </p:nvSpPr>
        <p:spPr bwMode="auto">
          <a:xfrm>
            <a:off x="250825" y="2492375"/>
            <a:ext cx="8642350"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a:t>    </a:t>
            </a:r>
            <a:r>
              <a:rPr lang="zh-CN" altLang="en-US"/>
              <a:t>对于任何一个多输入、多输出的组合逻辑电路来讲，都可以用</a:t>
            </a:r>
            <a:r>
              <a:rPr lang="en-US" altLang="zh-CN"/>
              <a:t>4.1.2</a:t>
            </a:r>
            <a:r>
              <a:rPr lang="zh-CN" altLang="en-US"/>
              <a:t>所示框图来表示。</a:t>
            </a:r>
          </a:p>
        </p:txBody>
      </p:sp>
      <p:graphicFrame>
        <p:nvGraphicFramePr>
          <p:cNvPr id="8199" name="Object 7"/>
          <p:cNvGraphicFramePr>
            <a:graphicFrameLocks noChangeAspect="1"/>
          </p:cNvGraphicFramePr>
          <p:nvPr/>
        </p:nvGraphicFramePr>
        <p:xfrm>
          <a:off x="1331913" y="3644900"/>
          <a:ext cx="4495800" cy="2039938"/>
        </p:xfrm>
        <a:graphic>
          <a:graphicData uri="http://schemas.openxmlformats.org/presentationml/2006/ole">
            <mc:AlternateContent xmlns:mc="http://schemas.openxmlformats.org/markup-compatibility/2006">
              <mc:Choice xmlns:v="urn:schemas-microsoft-com:vml" Requires="v">
                <p:oleObj spid="_x0000_s8226" name="Visio" r:id="rId4" imgW="2008937" imgH="910438" progId="Visio.Drawing.11">
                  <p:embed/>
                </p:oleObj>
              </mc:Choice>
              <mc:Fallback>
                <p:oleObj name="Visio" r:id="rId4" imgW="2008937" imgH="910438" progId="Visio.Drawing.11">
                  <p:embed/>
                  <p:pic>
                    <p:nvPicPr>
                      <p:cNvPr id="0" name="Object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31913" y="3644900"/>
                        <a:ext cx="4495800" cy="2039938"/>
                      </a:xfrm>
                      <a:prstGeom prst="rect">
                        <a:avLst/>
                      </a:prstGeom>
                      <a:solidFill>
                        <a:srgbClr val="FFFFFF"/>
                      </a:solidFill>
                      <a:ln w="57150" cmpd="thickThin">
                        <a:solidFill>
                          <a:srgbClr val="FF3399"/>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200" name="Text Box 8"/>
          <p:cNvSpPr txBox="1">
            <a:spLocks noChangeArrowheads="1"/>
          </p:cNvSpPr>
          <p:nvPr/>
        </p:nvSpPr>
        <p:spPr bwMode="auto">
          <a:xfrm>
            <a:off x="468313" y="5734050"/>
            <a:ext cx="5761037"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a:t>其中：</a:t>
            </a:r>
            <a:r>
              <a:rPr lang="en-US" altLang="zh-CN" i="1"/>
              <a:t>a</a:t>
            </a:r>
            <a:r>
              <a:rPr lang="en-US" altLang="zh-CN" baseline="-25000"/>
              <a:t>1</a:t>
            </a:r>
            <a:r>
              <a:rPr lang="zh-CN" altLang="en-US"/>
              <a:t>、 </a:t>
            </a:r>
            <a:r>
              <a:rPr lang="en-US" altLang="zh-CN" i="1">
                <a:ea typeface="宋体" pitchFamily="2" charset="-122"/>
              </a:rPr>
              <a:t>a</a:t>
            </a:r>
            <a:r>
              <a:rPr lang="en-US" altLang="zh-CN" baseline="-25000">
                <a:ea typeface="宋体" pitchFamily="2" charset="-122"/>
              </a:rPr>
              <a:t>2</a:t>
            </a:r>
            <a:r>
              <a:rPr lang="en-US" altLang="zh-CN">
                <a:ea typeface="宋体" pitchFamily="2" charset="-122"/>
              </a:rPr>
              <a:t> …</a:t>
            </a:r>
            <a:r>
              <a:rPr lang="en-US" altLang="zh-CN" i="1">
                <a:ea typeface="宋体" pitchFamily="2" charset="-122"/>
              </a:rPr>
              <a:t>a</a:t>
            </a:r>
            <a:r>
              <a:rPr lang="en-US" altLang="zh-CN" baseline="-25000">
                <a:ea typeface="宋体" pitchFamily="2" charset="-122"/>
              </a:rPr>
              <a:t>n</a:t>
            </a:r>
            <a:r>
              <a:rPr lang="zh-CN" altLang="en-US"/>
              <a:t>表示输入变量，</a:t>
            </a:r>
            <a:r>
              <a:rPr lang="en-US" altLang="zh-CN" i="1">
                <a:ea typeface="宋体" pitchFamily="2" charset="-122"/>
              </a:rPr>
              <a:t>y</a:t>
            </a:r>
            <a:r>
              <a:rPr lang="en-US" altLang="zh-CN" baseline="-25000">
                <a:ea typeface="宋体" pitchFamily="2" charset="-122"/>
              </a:rPr>
              <a:t>1</a:t>
            </a:r>
            <a:r>
              <a:rPr lang="zh-CN" altLang="en-US">
                <a:ea typeface="宋体" pitchFamily="2" charset="-122"/>
              </a:rPr>
              <a:t>、</a:t>
            </a:r>
            <a:r>
              <a:rPr lang="en-US" altLang="zh-CN" i="1">
                <a:ea typeface="宋体" pitchFamily="2" charset="-122"/>
              </a:rPr>
              <a:t>y</a:t>
            </a:r>
            <a:r>
              <a:rPr lang="en-US" altLang="zh-CN" baseline="-25000">
                <a:ea typeface="宋体" pitchFamily="2" charset="-122"/>
              </a:rPr>
              <a:t>2</a:t>
            </a:r>
            <a:r>
              <a:rPr lang="en-US" altLang="zh-CN">
                <a:ea typeface="宋体" pitchFamily="2" charset="-122"/>
              </a:rPr>
              <a:t> …</a:t>
            </a:r>
            <a:r>
              <a:rPr lang="en-US" altLang="zh-CN" i="1">
                <a:ea typeface="宋体" pitchFamily="2" charset="-122"/>
              </a:rPr>
              <a:t>y</a:t>
            </a:r>
            <a:r>
              <a:rPr lang="en-US" altLang="zh-CN" baseline="-25000">
                <a:ea typeface="宋体" pitchFamily="2" charset="-122"/>
              </a:rPr>
              <a:t>m</a:t>
            </a:r>
            <a:r>
              <a:rPr lang="zh-CN" altLang="en-US"/>
              <a:t>表示输入变量</a:t>
            </a:r>
            <a:r>
              <a:rPr lang="zh-CN" altLang="en-US">
                <a:ea typeface="宋体" pitchFamily="2" charset="-122"/>
              </a:rPr>
              <a:t>，</a:t>
            </a:r>
            <a:endParaRPr lang="zh-CN" altLang="en-US" baseline="-25000"/>
          </a:p>
        </p:txBody>
      </p:sp>
      <p:sp>
        <p:nvSpPr>
          <p:cNvPr id="8222" name="Rectangle 30"/>
          <p:cNvSpPr>
            <a:spLocks noChangeArrowheads="1"/>
          </p:cNvSpPr>
          <p:nvPr/>
        </p:nvSpPr>
        <p:spPr bwMode="auto">
          <a:xfrm>
            <a:off x="395288" y="0"/>
            <a:ext cx="19812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kumimoji="0" lang="en-US" altLang="zh-CN" sz="3200" u="sng">
                <a:solidFill>
                  <a:schemeClr val="tx2"/>
                </a:solidFill>
                <a:effectLst>
                  <a:outerShdw blurRad="38100" dist="38100" dir="2700000" algn="tl">
                    <a:srgbClr val="FFFFFF"/>
                  </a:outerShdw>
                </a:effectLst>
              </a:rPr>
              <a:t>4.1 </a:t>
            </a:r>
            <a:r>
              <a:rPr kumimoji="0" lang="zh-CN" altLang="en-US" sz="3200" u="sng">
                <a:solidFill>
                  <a:schemeClr val="tx2"/>
                </a:solidFill>
                <a:effectLst>
                  <a:outerShdw blurRad="38100" dist="38100" dir="2700000" algn="tl">
                    <a:srgbClr val="FFFFFF"/>
                  </a:outerShdw>
                </a:effectLst>
              </a:rPr>
              <a:t>概述</a:t>
            </a:r>
            <a:r>
              <a:rPr kumimoji="0" lang="zh-CN" altLang="en-US" sz="3200" b="0" u="sng">
                <a:solidFill>
                  <a:schemeClr val="tx2"/>
                </a:solidFill>
                <a:effectLst>
                  <a:outerShdw blurRad="38100" dist="38100" dir="2700000" algn="tl">
                    <a:srgbClr val="FFFFFF"/>
                  </a:outerShdw>
                </a:effectLst>
              </a:rPr>
              <a:t> </a:t>
            </a:r>
          </a:p>
        </p:txBody>
      </p:sp>
    </p:spTree>
  </p:cSld>
  <p:clrMapOvr>
    <a:masterClrMapping/>
  </p:clrMapOvr>
  <p:transition>
    <p:checke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194"/>
                                        </p:tgtEl>
                                        <p:attrNameLst>
                                          <p:attrName>style.visibility</p:attrName>
                                        </p:attrNameLst>
                                      </p:cBhvr>
                                      <p:to>
                                        <p:strVal val="visible"/>
                                      </p:to>
                                    </p:set>
                                    <p:animEffect transition="in" filter="wipe(left)">
                                      <p:cBhvr>
                                        <p:cTn id="7" dur="1000"/>
                                        <p:tgtEl>
                                          <p:spTgt spid="819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9" presetClass="entr" presetSubtype="0" fill="hold" grpId="0" nodeType="clickEffect">
                                  <p:stCondLst>
                                    <p:cond delay="0"/>
                                  </p:stCondLst>
                                  <p:childTnLst>
                                    <p:set>
                                      <p:cBhvr>
                                        <p:cTn id="11" dur="1" fill="hold">
                                          <p:stCondLst>
                                            <p:cond delay="0"/>
                                          </p:stCondLst>
                                        </p:cTn>
                                        <p:tgtEl>
                                          <p:spTgt spid="8197"/>
                                        </p:tgtEl>
                                        <p:attrNameLst>
                                          <p:attrName>style.visibility</p:attrName>
                                        </p:attrNameLst>
                                      </p:cBhvr>
                                      <p:to>
                                        <p:strVal val="visible"/>
                                      </p:to>
                                    </p:set>
                                    <p:anim calcmode="lin" valueType="num">
                                      <p:cBhvr>
                                        <p:cTn id="12" dur="1000" fill="hold"/>
                                        <p:tgtEl>
                                          <p:spTgt spid="8197"/>
                                        </p:tgtEl>
                                        <p:attrNameLst>
                                          <p:attrName>ppt_x</p:attrName>
                                        </p:attrNameLst>
                                      </p:cBhvr>
                                      <p:tavLst>
                                        <p:tav tm="0">
                                          <p:val>
                                            <p:strVal val="#ppt_x-.2"/>
                                          </p:val>
                                        </p:tav>
                                        <p:tav tm="100000">
                                          <p:val>
                                            <p:strVal val="#ppt_x"/>
                                          </p:val>
                                        </p:tav>
                                      </p:tavLst>
                                    </p:anim>
                                    <p:anim calcmode="lin" valueType="num">
                                      <p:cBhvr>
                                        <p:cTn id="13" dur="1000" fill="hold"/>
                                        <p:tgtEl>
                                          <p:spTgt spid="8197"/>
                                        </p:tgtEl>
                                        <p:attrNameLst>
                                          <p:attrName>ppt_y</p:attrName>
                                        </p:attrNameLst>
                                      </p:cBhvr>
                                      <p:tavLst>
                                        <p:tav tm="0">
                                          <p:val>
                                            <p:strVal val="#ppt_y"/>
                                          </p:val>
                                        </p:tav>
                                        <p:tav tm="100000">
                                          <p:val>
                                            <p:strVal val="#ppt_y"/>
                                          </p:val>
                                        </p:tav>
                                      </p:tavLst>
                                    </p:anim>
                                    <p:animEffect transition="in" filter="wipe(right)" prLst="gradientSize: 0.1">
                                      <p:cBhvr>
                                        <p:cTn id="14" dur="1000"/>
                                        <p:tgtEl>
                                          <p:spTgt spid="8197"/>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16" presetClass="entr" presetSubtype="26" fill="hold" grpId="0" nodeType="clickEffect">
                                  <p:stCondLst>
                                    <p:cond delay="0"/>
                                  </p:stCondLst>
                                  <p:childTnLst>
                                    <p:set>
                                      <p:cBhvr>
                                        <p:cTn id="18" dur="1" fill="hold">
                                          <p:stCondLst>
                                            <p:cond delay="0"/>
                                          </p:stCondLst>
                                        </p:cTn>
                                        <p:tgtEl>
                                          <p:spTgt spid="8198"/>
                                        </p:tgtEl>
                                        <p:attrNameLst>
                                          <p:attrName>style.visibility</p:attrName>
                                        </p:attrNameLst>
                                      </p:cBhvr>
                                      <p:to>
                                        <p:strVal val="visible"/>
                                      </p:to>
                                    </p:set>
                                    <p:animEffect transition="in" filter="barn(inHorizontal)">
                                      <p:cBhvr>
                                        <p:cTn id="19" dur="1000"/>
                                        <p:tgtEl>
                                          <p:spTgt spid="8198"/>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9" presetClass="entr" presetSubtype="0" fill="hold" nodeType="clickEffect">
                                  <p:stCondLst>
                                    <p:cond delay="0"/>
                                  </p:stCondLst>
                                  <p:childTnLst>
                                    <p:set>
                                      <p:cBhvr>
                                        <p:cTn id="23" dur="1" fill="hold">
                                          <p:stCondLst>
                                            <p:cond delay="0"/>
                                          </p:stCondLst>
                                        </p:cTn>
                                        <p:tgtEl>
                                          <p:spTgt spid="8199"/>
                                        </p:tgtEl>
                                        <p:attrNameLst>
                                          <p:attrName>style.visibility</p:attrName>
                                        </p:attrNameLst>
                                      </p:cBhvr>
                                      <p:to>
                                        <p:strVal val="visible"/>
                                      </p:to>
                                    </p:set>
                                    <p:animEffect transition="in" filter="dissolve">
                                      <p:cBhvr>
                                        <p:cTn id="24" dur="1000"/>
                                        <p:tgtEl>
                                          <p:spTgt spid="8199"/>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29" presetClass="entr" presetSubtype="0" fill="hold" grpId="0" nodeType="clickEffect">
                                  <p:stCondLst>
                                    <p:cond delay="0"/>
                                  </p:stCondLst>
                                  <p:childTnLst>
                                    <p:set>
                                      <p:cBhvr>
                                        <p:cTn id="28" dur="1" fill="hold">
                                          <p:stCondLst>
                                            <p:cond delay="0"/>
                                          </p:stCondLst>
                                        </p:cTn>
                                        <p:tgtEl>
                                          <p:spTgt spid="8200"/>
                                        </p:tgtEl>
                                        <p:attrNameLst>
                                          <p:attrName>style.visibility</p:attrName>
                                        </p:attrNameLst>
                                      </p:cBhvr>
                                      <p:to>
                                        <p:strVal val="visible"/>
                                      </p:to>
                                    </p:set>
                                    <p:anim calcmode="lin" valueType="num">
                                      <p:cBhvr>
                                        <p:cTn id="29" dur="1000" fill="hold"/>
                                        <p:tgtEl>
                                          <p:spTgt spid="8200"/>
                                        </p:tgtEl>
                                        <p:attrNameLst>
                                          <p:attrName>ppt_x</p:attrName>
                                        </p:attrNameLst>
                                      </p:cBhvr>
                                      <p:tavLst>
                                        <p:tav tm="0">
                                          <p:val>
                                            <p:strVal val="#ppt_x-.2"/>
                                          </p:val>
                                        </p:tav>
                                        <p:tav tm="100000">
                                          <p:val>
                                            <p:strVal val="#ppt_x"/>
                                          </p:val>
                                        </p:tav>
                                      </p:tavLst>
                                    </p:anim>
                                    <p:anim calcmode="lin" valueType="num">
                                      <p:cBhvr>
                                        <p:cTn id="30" dur="1000" fill="hold"/>
                                        <p:tgtEl>
                                          <p:spTgt spid="8200"/>
                                        </p:tgtEl>
                                        <p:attrNameLst>
                                          <p:attrName>ppt_y</p:attrName>
                                        </p:attrNameLst>
                                      </p:cBhvr>
                                      <p:tavLst>
                                        <p:tav tm="0">
                                          <p:val>
                                            <p:strVal val="#ppt_y"/>
                                          </p:val>
                                        </p:tav>
                                        <p:tav tm="100000">
                                          <p:val>
                                            <p:strVal val="#ppt_y"/>
                                          </p:val>
                                        </p:tav>
                                      </p:tavLst>
                                    </p:anim>
                                    <p:animEffect transition="in" filter="wipe(right)" prLst="gradientSize: 0.1">
                                      <p:cBhvr>
                                        <p:cTn id="31" dur="1000"/>
                                        <p:tgtEl>
                                          <p:spTgt spid="82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4" grpId="0" autoUpdateAnimBg="0"/>
      <p:bldP spid="8197" grpId="0" autoUpdateAnimBg="0"/>
      <p:bldP spid="8198" grpId="0"/>
      <p:bldP spid="8200" grpId="0" autoUpdateAnimBg="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8" name="Rectangle 4"/>
          <p:cNvSpPr>
            <a:spLocks noGrp="1" noChangeArrowheads="1"/>
          </p:cNvSpPr>
          <p:nvPr>
            <p:ph type="title"/>
          </p:nvPr>
        </p:nvSpPr>
        <p:spPr>
          <a:xfrm>
            <a:off x="179388" y="620713"/>
            <a:ext cx="5257800" cy="504825"/>
          </a:xfrm>
          <a:noFill/>
          <a:ln/>
        </p:spPr>
        <p:txBody>
          <a:bodyPr/>
          <a:lstStyle/>
          <a:p>
            <a:pPr algn="l"/>
            <a:r>
              <a:rPr lang="en-US" altLang="zh-CN" sz="2800" b="1" u="sng">
                <a:solidFill>
                  <a:srgbClr val="FFFFFF"/>
                </a:solidFill>
                <a:ea typeface="楷体_GB2312" pitchFamily="49" charset="-122"/>
              </a:rPr>
              <a:t>2.</a:t>
            </a:r>
            <a:r>
              <a:rPr lang="zh-CN" altLang="en-US" sz="2800" b="1" u="sng">
                <a:solidFill>
                  <a:srgbClr val="FFFFFF"/>
                </a:solidFill>
                <a:ea typeface="楷体_GB2312" pitchFamily="49" charset="-122"/>
              </a:rPr>
              <a:t>中规模集成译码器</a:t>
            </a:r>
            <a:r>
              <a:rPr lang="en-US" altLang="zh-CN" sz="2800" b="1" u="sng">
                <a:solidFill>
                  <a:srgbClr val="FFFFFF"/>
                </a:solidFill>
                <a:ea typeface="楷体_GB2312" pitchFamily="49" charset="-122"/>
              </a:rPr>
              <a:t>74HC138</a:t>
            </a:r>
          </a:p>
        </p:txBody>
      </p:sp>
      <p:sp>
        <p:nvSpPr>
          <p:cNvPr id="205829" name="Rectangle 5"/>
          <p:cNvSpPr>
            <a:spLocks noChangeArrowheads="1"/>
          </p:cNvSpPr>
          <p:nvPr/>
        </p:nvSpPr>
        <p:spPr bwMode="auto">
          <a:xfrm>
            <a:off x="0" y="0"/>
            <a:ext cx="2843213"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kumimoji="0" lang="en-US" altLang="zh-CN" sz="3200" u="sng">
                <a:solidFill>
                  <a:schemeClr val="tx1"/>
                </a:solidFill>
                <a:effectLst>
                  <a:outerShdw blurRad="38100" dist="38100" dir="2700000" algn="tl">
                    <a:srgbClr val="FFFFFF"/>
                  </a:outerShdw>
                </a:effectLst>
              </a:rPr>
              <a:t>4.3.2  </a:t>
            </a:r>
            <a:r>
              <a:rPr kumimoji="0" lang="zh-CN" altLang="en-US" sz="3200" u="sng">
                <a:solidFill>
                  <a:schemeClr val="tx1"/>
                </a:solidFill>
                <a:effectLst>
                  <a:outerShdw blurRad="38100" dist="38100" dir="2700000" algn="tl">
                    <a:srgbClr val="FFFFFF"/>
                  </a:outerShdw>
                </a:effectLst>
              </a:rPr>
              <a:t>译码器</a:t>
            </a:r>
          </a:p>
        </p:txBody>
      </p:sp>
      <p:sp>
        <p:nvSpPr>
          <p:cNvPr id="205830" name="Text Box 6"/>
          <p:cNvSpPr txBox="1">
            <a:spLocks noChangeArrowheads="1"/>
          </p:cNvSpPr>
          <p:nvPr/>
        </p:nvSpPr>
        <p:spPr bwMode="auto">
          <a:xfrm>
            <a:off x="250825" y="1125538"/>
            <a:ext cx="8893175"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a:t>74HC138</a:t>
            </a:r>
            <a:r>
              <a:rPr lang="zh-CN" altLang="en-US"/>
              <a:t>是由</a:t>
            </a:r>
            <a:r>
              <a:rPr lang="en-US" altLang="zh-CN"/>
              <a:t>CMOS</a:t>
            </a:r>
            <a:r>
              <a:rPr lang="zh-CN" altLang="en-US"/>
              <a:t>门构成的</a:t>
            </a:r>
            <a:r>
              <a:rPr lang="en-US" altLang="zh-CN"/>
              <a:t>3</a:t>
            </a:r>
            <a:r>
              <a:rPr lang="zh-CN" altLang="en-US"/>
              <a:t>线－</a:t>
            </a:r>
            <a:r>
              <a:rPr lang="en-US" altLang="zh-CN"/>
              <a:t>8</a:t>
            </a:r>
            <a:r>
              <a:rPr lang="zh-CN" altLang="en-US"/>
              <a:t>线译码器，其逻辑图如图</a:t>
            </a:r>
            <a:r>
              <a:rPr lang="en-US" altLang="zh-CN"/>
              <a:t>4.3.8</a:t>
            </a:r>
            <a:r>
              <a:rPr lang="zh-CN" altLang="en-US"/>
              <a:t>所示</a:t>
            </a:r>
          </a:p>
        </p:txBody>
      </p:sp>
      <p:grpSp>
        <p:nvGrpSpPr>
          <p:cNvPr id="205833" name="Group 9"/>
          <p:cNvGrpSpPr>
            <a:grpSpLocks/>
          </p:cNvGrpSpPr>
          <p:nvPr/>
        </p:nvGrpSpPr>
        <p:grpSpPr bwMode="auto">
          <a:xfrm>
            <a:off x="3132138" y="1773238"/>
            <a:ext cx="4216400" cy="4752975"/>
            <a:chOff x="1882" y="1117"/>
            <a:chExt cx="2656" cy="2994"/>
          </a:xfrm>
        </p:grpSpPr>
        <p:pic>
          <p:nvPicPr>
            <p:cNvPr id="205831" name="Picture 7" descr="4-3-8"/>
            <p:cNvPicPr>
              <a:picLocks noChangeAspect="1" noChangeArrowheads="1"/>
            </p:cNvPicPr>
            <p:nvPr/>
          </p:nvPicPr>
          <p:blipFill>
            <a:blip r:embed="rId4">
              <a:extLst>
                <a:ext uri="{28A0092B-C50C-407E-A947-70E740481C1C}">
                  <a14:useLocalDpi xmlns:a14="http://schemas.microsoft.com/office/drawing/2010/main" val="0"/>
                </a:ext>
              </a:extLst>
            </a:blip>
            <a:srcRect b="4126"/>
            <a:stretch>
              <a:fillRect/>
            </a:stretch>
          </p:blipFill>
          <p:spPr bwMode="auto">
            <a:xfrm>
              <a:off x="1882" y="1117"/>
              <a:ext cx="2656" cy="2994"/>
            </a:xfrm>
            <a:prstGeom prst="rect">
              <a:avLst/>
            </a:prstGeom>
            <a:noFill/>
            <a:ln w="57150" cmpd="thickThin">
              <a:solidFill>
                <a:srgbClr val="FF3399"/>
              </a:solidFill>
              <a:miter lim="800000"/>
              <a:headEnd/>
              <a:tailEnd/>
            </a:ln>
            <a:extLst>
              <a:ext uri="{909E8E84-426E-40DD-AFC4-6F175D3DCCD1}">
                <a14:hiddenFill xmlns:a14="http://schemas.microsoft.com/office/drawing/2010/main">
                  <a:solidFill>
                    <a:srgbClr val="FFFFFF"/>
                  </a:solidFill>
                </a14:hiddenFill>
              </a:ext>
            </a:extLst>
          </p:spPr>
        </p:pic>
        <p:sp>
          <p:nvSpPr>
            <p:cNvPr id="205832" name="Rectangle 8"/>
            <p:cNvSpPr>
              <a:spLocks noChangeArrowheads="1"/>
            </p:cNvSpPr>
            <p:nvPr/>
          </p:nvSpPr>
          <p:spPr bwMode="auto">
            <a:xfrm>
              <a:off x="1927" y="1162"/>
              <a:ext cx="789"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solidFill>
                    <a:schemeClr val="tx1"/>
                  </a:solidFill>
                </a:rPr>
                <a:t>图</a:t>
              </a:r>
              <a:r>
                <a:rPr lang="en-US" altLang="zh-CN">
                  <a:solidFill>
                    <a:schemeClr val="tx1"/>
                  </a:solidFill>
                </a:rPr>
                <a:t>4.3.8</a:t>
              </a:r>
            </a:p>
          </p:txBody>
        </p:sp>
      </p:grpSp>
      <p:sp>
        <p:nvSpPr>
          <p:cNvPr id="205834" name="AutoShape 10"/>
          <p:cNvSpPr>
            <a:spLocks noChangeArrowheads="1"/>
          </p:cNvSpPr>
          <p:nvPr/>
        </p:nvSpPr>
        <p:spPr bwMode="auto">
          <a:xfrm>
            <a:off x="1116013" y="3141663"/>
            <a:ext cx="1727200" cy="1150937"/>
          </a:xfrm>
          <a:prstGeom prst="wedgeEllipseCallout">
            <a:avLst>
              <a:gd name="adj1" fmla="val 68106"/>
              <a:gd name="adj2" fmla="val -42690"/>
            </a:avLst>
          </a:prstGeom>
          <a:solidFill>
            <a:srgbClr val="FFFF66"/>
          </a:solidFill>
          <a:ln w="952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kumimoji="0" lang="zh-CN" altLang="en-US">
                <a:solidFill>
                  <a:schemeClr val="tx1"/>
                </a:solidFill>
                <a:latin typeface="Arial" charset="0"/>
              </a:rPr>
              <a:t>附加</a:t>
            </a:r>
          </a:p>
          <a:p>
            <a:pPr algn="ctr"/>
            <a:r>
              <a:rPr kumimoji="0" lang="zh-CN" altLang="en-US">
                <a:solidFill>
                  <a:schemeClr val="tx1"/>
                </a:solidFill>
                <a:latin typeface="Arial" charset="0"/>
              </a:rPr>
              <a:t>控制端</a:t>
            </a:r>
          </a:p>
        </p:txBody>
      </p:sp>
      <p:sp>
        <p:nvSpPr>
          <p:cNvPr id="205835" name="AutoShape 11"/>
          <p:cNvSpPr>
            <a:spLocks noChangeArrowheads="1"/>
          </p:cNvSpPr>
          <p:nvPr/>
        </p:nvSpPr>
        <p:spPr bwMode="auto">
          <a:xfrm>
            <a:off x="7164388" y="1557338"/>
            <a:ext cx="1979612" cy="1657350"/>
          </a:xfrm>
          <a:prstGeom prst="wedgeEllipseCallout">
            <a:avLst>
              <a:gd name="adj1" fmla="val -43907"/>
              <a:gd name="adj2" fmla="val 81514"/>
            </a:avLst>
          </a:prstGeom>
          <a:solidFill>
            <a:srgbClr val="FFFF66"/>
          </a:solidFill>
          <a:ln w="952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kumimoji="0" lang="zh-CN" altLang="en-US">
                <a:solidFill>
                  <a:schemeClr val="tx1"/>
                </a:solidFill>
                <a:latin typeface="Arial" charset="0"/>
              </a:rPr>
              <a:t>输出端低电平有效</a:t>
            </a:r>
          </a:p>
        </p:txBody>
      </p:sp>
      <p:sp>
        <p:nvSpPr>
          <p:cNvPr id="205836" name="AutoShape 12"/>
          <p:cNvSpPr>
            <a:spLocks noChangeArrowheads="1"/>
          </p:cNvSpPr>
          <p:nvPr/>
        </p:nvSpPr>
        <p:spPr bwMode="auto">
          <a:xfrm>
            <a:off x="2843213" y="4076700"/>
            <a:ext cx="1800225" cy="719138"/>
          </a:xfrm>
          <a:prstGeom prst="wedgeEllipseCallout">
            <a:avLst>
              <a:gd name="adj1" fmla="val 11815"/>
              <a:gd name="adj2" fmla="val 71190"/>
            </a:avLst>
          </a:prstGeom>
          <a:solidFill>
            <a:srgbClr val="FFFF66"/>
          </a:solidFill>
          <a:ln w="952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kumimoji="0" lang="zh-CN" altLang="en-US">
                <a:solidFill>
                  <a:schemeClr val="tx1"/>
                </a:solidFill>
                <a:latin typeface="Arial" charset="0"/>
              </a:rPr>
              <a:t>输入端</a:t>
            </a:r>
          </a:p>
        </p:txBody>
      </p:sp>
      <p:graphicFrame>
        <p:nvGraphicFramePr>
          <p:cNvPr id="205837" name="Object 13"/>
          <p:cNvGraphicFramePr>
            <a:graphicFrameLocks noChangeAspect="1"/>
          </p:cNvGraphicFramePr>
          <p:nvPr/>
        </p:nvGraphicFramePr>
        <p:xfrm>
          <a:off x="1331913" y="2492375"/>
          <a:ext cx="1627187" cy="514350"/>
        </p:xfrm>
        <a:graphic>
          <a:graphicData uri="http://schemas.openxmlformats.org/presentationml/2006/ole">
            <mc:AlternateContent xmlns:mc="http://schemas.openxmlformats.org/markup-compatibility/2006">
              <mc:Choice xmlns:v="urn:schemas-microsoft-com:vml" Requires="v">
                <p:oleObj spid="_x0000_s205846" name="公式" r:id="rId5" imgW="723600" imgH="228600" progId="Equation.3">
                  <p:embed/>
                </p:oleObj>
              </mc:Choice>
              <mc:Fallback>
                <p:oleObj name="公式" r:id="rId5" imgW="723600" imgH="228600" progId="Equation.3">
                  <p:embed/>
                  <p:pic>
                    <p:nvPicPr>
                      <p:cNvPr id="0" name="Object 1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31913" y="2492375"/>
                        <a:ext cx="1627187" cy="514350"/>
                      </a:xfrm>
                      <a:prstGeom prst="rect">
                        <a:avLst/>
                      </a:prstGeom>
                      <a:solidFill>
                        <a:srgbClr val="FFFFFF"/>
                      </a:solidFill>
                      <a:ln w="57150" cmpd="thickThin">
                        <a:solidFill>
                          <a:srgbClr val="FF3399"/>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5838" name="Object 14"/>
          <p:cNvGraphicFramePr>
            <a:graphicFrameLocks noChangeAspect="1"/>
          </p:cNvGraphicFramePr>
          <p:nvPr/>
        </p:nvGraphicFramePr>
        <p:xfrm>
          <a:off x="395288" y="5734050"/>
          <a:ext cx="1798637" cy="611188"/>
        </p:xfrm>
        <a:graphic>
          <a:graphicData uri="http://schemas.openxmlformats.org/presentationml/2006/ole">
            <mc:AlternateContent xmlns:mc="http://schemas.openxmlformats.org/markup-compatibility/2006">
              <mc:Choice xmlns:v="urn:schemas-microsoft-com:vml" Requires="v">
                <p:oleObj spid="_x0000_s205847" name="公式" r:id="rId7" imgW="672840" imgH="228600" progId="Equation.3">
                  <p:embed/>
                </p:oleObj>
              </mc:Choice>
              <mc:Fallback>
                <p:oleObj name="公式" r:id="rId7" imgW="672840" imgH="228600" progId="Equation.3">
                  <p:embed/>
                  <p:pic>
                    <p:nvPicPr>
                      <p:cNvPr id="0" name="Object 1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95288" y="5734050"/>
                        <a:ext cx="1798637" cy="611188"/>
                      </a:xfrm>
                      <a:prstGeom prst="rect">
                        <a:avLst/>
                      </a:prstGeom>
                      <a:solidFill>
                        <a:srgbClr val="FFFFFF"/>
                      </a:solidFill>
                      <a:ln w="57150" cmpd="thickThin">
                        <a:solidFill>
                          <a:srgbClr val="FF3399"/>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05841" name="Text Box 17"/>
          <p:cNvSpPr txBox="1">
            <a:spLocks noChangeArrowheads="1"/>
          </p:cNvSpPr>
          <p:nvPr/>
        </p:nvSpPr>
        <p:spPr bwMode="auto">
          <a:xfrm>
            <a:off x="179388" y="4652963"/>
            <a:ext cx="2663825"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a:t>输出端的逻辑式可以写成</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05828"/>
                                        </p:tgtEl>
                                        <p:attrNameLst>
                                          <p:attrName>style.visibility</p:attrName>
                                        </p:attrNameLst>
                                      </p:cBhvr>
                                      <p:to>
                                        <p:strVal val="visible"/>
                                      </p:to>
                                    </p:set>
                                    <p:animEffect transition="in" filter="box(in)">
                                      <p:cBhvr>
                                        <p:cTn id="7" dur="1000"/>
                                        <p:tgtEl>
                                          <p:spTgt spid="20582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26" fill="hold" grpId="0" nodeType="clickEffect">
                                  <p:stCondLst>
                                    <p:cond delay="0"/>
                                  </p:stCondLst>
                                  <p:childTnLst>
                                    <p:set>
                                      <p:cBhvr>
                                        <p:cTn id="11" dur="1" fill="hold">
                                          <p:stCondLst>
                                            <p:cond delay="0"/>
                                          </p:stCondLst>
                                        </p:cTn>
                                        <p:tgtEl>
                                          <p:spTgt spid="205830"/>
                                        </p:tgtEl>
                                        <p:attrNameLst>
                                          <p:attrName>style.visibility</p:attrName>
                                        </p:attrNameLst>
                                      </p:cBhvr>
                                      <p:to>
                                        <p:strVal val="visible"/>
                                      </p:to>
                                    </p:set>
                                    <p:animEffect transition="in" filter="barn(inHorizontal)">
                                      <p:cBhvr>
                                        <p:cTn id="12" dur="1000"/>
                                        <p:tgtEl>
                                          <p:spTgt spid="205830"/>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nodeType="clickEffect">
                                  <p:stCondLst>
                                    <p:cond delay="0"/>
                                  </p:stCondLst>
                                  <p:childTnLst>
                                    <p:set>
                                      <p:cBhvr>
                                        <p:cTn id="16" dur="1" fill="hold">
                                          <p:stCondLst>
                                            <p:cond delay="0"/>
                                          </p:stCondLst>
                                        </p:cTn>
                                        <p:tgtEl>
                                          <p:spTgt spid="205833"/>
                                        </p:tgtEl>
                                        <p:attrNameLst>
                                          <p:attrName>style.visibility</p:attrName>
                                        </p:attrNameLst>
                                      </p:cBhvr>
                                      <p:to>
                                        <p:strVal val="visible"/>
                                      </p:to>
                                    </p:set>
                                    <p:animEffect transition="in" filter="dissolve">
                                      <p:cBhvr>
                                        <p:cTn id="17" dur="1000"/>
                                        <p:tgtEl>
                                          <p:spTgt spid="205833"/>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05836"/>
                                        </p:tgtEl>
                                        <p:attrNameLst>
                                          <p:attrName>style.visibility</p:attrName>
                                        </p:attrNameLst>
                                      </p:cBhvr>
                                      <p:to>
                                        <p:strVal val="visible"/>
                                      </p:to>
                                    </p:set>
                                    <p:animEffect transition="in" filter="fade">
                                      <p:cBhvr>
                                        <p:cTn id="22" dur="1000"/>
                                        <p:tgtEl>
                                          <p:spTgt spid="205836"/>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05835"/>
                                        </p:tgtEl>
                                        <p:attrNameLst>
                                          <p:attrName>style.visibility</p:attrName>
                                        </p:attrNameLst>
                                      </p:cBhvr>
                                      <p:to>
                                        <p:strVal val="visible"/>
                                      </p:to>
                                    </p:set>
                                    <p:animEffect transition="in" filter="fade">
                                      <p:cBhvr>
                                        <p:cTn id="27" dur="1000"/>
                                        <p:tgtEl>
                                          <p:spTgt spid="205835"/>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05834"/>
                                        </p:tgtEl>
                                        <p:attrNameLst>
                                          <p:attrName>style.visibility</p:attrName>
                                        </p:attrNameLst>
                                      </p:cBhvr>
                                      <p:to>
                                        <p:strVal val="visible"/>
                                      </p:to>
                                    </p:set>
                                    <p:animEffect transition="in" filter="fade">
                                      <p:cBhvr>
                                        <p:cTn id="32" dur="1000"/>
                                        <p:tgtEl>
                                          <p:spTgt spid="205834"/>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0" presetClass="entr" presetSubtype="0" fill="hold" nodeType="clickEffect">
                                  <p:stCondLst>
                                    <p:cond delay="0"/>
                                  </p:stCondLst>
                                  <p:childTnLst>
                                    <p:set>
                                      <p:cBhvr>
                                        <p:cTn id="36" dur="1" fill="hold">
                                          <p:stCondLst>
                                            <p:cond delay="0"/>
                                          </p:stCondLst>
                                        </p:cTn>
                                        <p:tgtEl>
                                          <p:spTgt spid="205837"/>
                                        </p:tgtEl>
                                        <p:attrNameLst>
                                          <p:attrName>style.visibility</p:attrName>
                                        </p:attrNameLst>
                                      </p:cBhvr>
                                      <p:to>
                                        <p:strVal val="visible"/>
                                      </p:to>
                                    </p:set>
                                    <p:animEffect transition="in" filter="fade">
                                      <p:cBhvr>
                                        <p:cTn id="37" dur="1000"/>
                                        <p:tgtEl>
                                          <p:spTgt spid="205837"/>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205841"/>
                                        </p:tgtEl>
                                        <p:attrNameLst>
                                          <p:attrName>style.visibility</p:attrName>
                                        </p:attrNameLst>
                                      </p:cBhvr>
                                      <p:to>
                                        <p:strVal val="visible"/>
                                      </p:to>
                                    </p:set>
                                    <p:animEffect transition="in" filter="wipe(left)">
                                      <p:cBhvr>
                                        <p:cTn id="42" dur="1000"/>
                                        <p:tgtEl>
                                          <p:spTgt spid="205841"/>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10" presetClass="entr" presetSubtype="0" fill="hold" nodeType="clickEffect">
                                  <p:stCondLst>
                                    <p:cond delay="0"/>
                                  </p:stCondLst>
                                  <p:childTnLst>
                                    <p:set>
                                      <p:cBhvr>
                                        <p:cTn id="46" dur="1" fill="hold">
                                          <p:stCondLst>
                                            <p:cond delay="0"/>
                                          </p:stCondLst>
                                        </p:cTn>
                                        <p:tgtEl>
                                          <p:spTgt spid="205838"/>
                                        </p:tgtEl>
                                        <p:attrNameLst>
                                          <p:attrName>style.visibility</p:attrName>
                                        </p:attrNameLst>
                                      </p:cBhvr>
                                      <p:to>
                                        <p:strVal val="visible"/>
                                      </p:to>
                                    </p:set>
                                    <p:animEffect transition="in" filter="fade">
                                      <p:cBhvr>
                                        <p:cTn id="47" dur="1000"/>
                                        <p:tgtEl>
                                          <p:spTgt spid="2058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828" grpId="0" autoUpdateAnimBg="0"/>
      <p:bldP spid="205830" grpId="0"/>
      <p:bldP spid="205834" grpId="0" animBg="1"/>
      <p:bldP spid="205835" grpId="0" animBg="1"/>
      <p:bldP spid="205836" grpId="0" animBg="1"/>
      <p:bldP spid="205841"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Rectangle 2"/>
          <p:cNvSpPr>
            <a:spLocks noGrp="1" noChangeArrowheads="1"/>
          </p:cNvSpPr>
          <p:nvPr>
            <p:ph type="title"/>
          </p:nvPr>
        </p:nvSpPr>
        <p:spPr>
          <a:xfrm>
            <a:off x="323850" y="765175"/>
            <a:ext cx="5256213" cy="720725"/>
          </a:xfrm>
        </p:spPr>
        <p:txBody>
          <a:bodyPr/>
          <a:lstStyle/>
          <a:p>
            <a:pPr algn="l"/>
            <a:r>
              <a:rPr lang="zh-CN" altLang="en-US" sz="2800" b="1">
                <a:solidFill>
                  <a:srgbClr val="FFFFFF"/>
                </a:solidFill>
                <a:ea typeface="楷体_GB2312" pitchFamily="49" charset="-122"/>
              </a:rPr>
              <a:t>图</a:t>
            </a:r>
            <a:r>
              <a:rPr lang="en-US" altLang="zh-CN" sz="2800" b="1">
                <a:solidFill>
                  <a:srgbClr val="FFFFFF"/>
                </a:solidFill>
                <a:ea typeface="楷体_GB2312" pitchFamily="49" charset="-122"/>
              </a:rPr>
              <a:t>4.3.9</a:t>
            </a:r>
            <a:r>
              <a:rPr lang="zh-CN" altLang="en-US" sz="2800" b="1">
                <a:solidFill>
                  <a:srgbClr val="FFFFFF"/>
                </a:solidFill>
                <a:ea typeface="楷体_GB2312" pitchFamily="49" charset="-122"/>
              </a:rPr>
              <a:t>为</a:t>
            </a:r>
            <a:r>
              <a:rPr lang="en-US" altLang="zh-CN" sz="2800" b="1">
                <a:solidFill>
                  <a:srgbClr val="FFFFFF"/>
                </a:solidFill>
                <a:ea typeface="楷体_GB2312" pitchFamily="49" charset="-122"/>
              </a:rPr>
              <a:t>74HC138</a:t>
            </a:r>
            <a:r>
              <a:rPr lang="zh-CN" altLang="en-US" sz="2800" b="1">
                <a:solidFill>
                  <a:srgbClr val="FFFFFF"/>
                </a:solidFill>
                <a:ea typeface="楷体_GB2312" pitchFamily="49" charset="-122"/>
              </a:rPr>
              <a:t>的逻辑符号</a:t>
            </a:r>
          </a:p>
        </p:txBody>
      </p:sp>
      <p:grpSp>
        <p:nvGrpSpPr>
          <p:cNvPr id="206853" name="Group 5"/>
          <p:cNvGrpSpPr>
            <a:grpSpLocks/>
          </p:cNvGrpSpPr>
          <p:nvPr/>
        </p:nvGrpSpPr>
        <p:grpSpPr bwMode="auto">
          <a:xfrm>
            <a:off x="1547813" y="1628775"/>
            <a:ext cx="4032250" cy="2473325"/>
            <a:chOff x="2154" y="1117"/>
            <a:chExt cx="2540" cy="1558"/>
          </a:xfrm>
        </p:grpSpPr>
        <p:pic>
          <p:nvPicPr>
            <p:cNvPr id="206854" name="Picture 6" descr="4-3-10"/>
            <p:cNvPicPr>
              <a:picLocks noChangeAspect="1" noChangeArrowheads="1"/>
            </p:cNvPicPr>
            <p:nvPr/>
          </p:nvPicPr>
          <p:blipFill>
            <a:blip r:embed="rId3" cstate="print">
              <a:extLst>
                <a:ext uri="{28A0092B-C50C-407E-A947-70E740481C1C}">
                  <a14:useLocalDpi xmlns:a14="http://schemas.microsoft.com/office/drawing/2010/main" val="0"/>
                </a:ext>
              </a:extLst>
            </a:blip>
            <a:srcRect l="55556" t="30429" r="5055" b="21989"/>
            <a:stretch>
              <a:fillRect/>
            </a:stretch>
          </p:blipFill>
          <p:spPr bwMode="auto">
            <a:xfrm>
              <a:off x="2381" y="1117"/>
              <a:ext cx="2041" cy="1203"/>
            </a:xfrm>
            <a:prstGeom prst="rect">
              <a:avLst/>
            </a:prstGeom>
            <a:noFill/>
            <a:ln w="57150" cmpd="thickThin">
              <a:solidFill>
                <a:srgbClr val="FF3399"/>
              </a:solidFill>
              <a:miter lim="800000"/>
              <a:headEnd/>
              <a:tailEnd/>
            </a:ln>
            <a:extLst>
              <a:ext uri="{909E8E84-426E-40DD-AFC4-6F175D3DCCD1}">
                <a14:hiddenFill xmlns:a14="http://schemas.microsoft.com/office/drawing/2010/main">
                  <a:solidFill>
                    <a:srgbClr val="FFFFFF"/>
                  </a:solidFill>
                </a14:hiddenFill>
              </a:ext>
            </a:extLst>
          </p:spPr>
        </p:pic>
        <p:sp>
          <p:nvSpPr>
            <p:cNvPr id="206855" name="Rectangle 7"/>
            <p:cNvSpPr>
              <a:spLocks noChangeArrowheads="1"/>
            </p:cNvSpPr>
            <p:nvPr/>
          </p:nvSpPr>
          <p:spPr bwMode="auto">
            <a:xfrm>
              <a:off x="3606" y="1570"/>
              <a:ext cx="227" cy="22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6856" name="Text Box 8"/>
            <p:cNvSpPr txBox="1">
              <a:spLocks noChangeArrowheads="1"/>
            </p:cNvSpPr>
            <p:nvPr/>
          </p:nvSpPr>
          <p:spPr bwMode="auto">
            <a:xfrm>
              <a:off x="2154" y="2387"/>
              <a:ext cx="254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400"/>
                <a:t>图</a:t>
              </a:r>
              <a:r>
                <a:rPr lang="en-US" altLang="zh-CN" sz="2400"/>
                <a:t>4.3.9 74HC138</a:t>
              </a:r>
              <a:r>
                <a:rPr lang="zh-CN" altLang="en-US" sz="2400"/>
                <a:t>的逻辑符号</a:t>
              </a:r>
            </a:p>
          </p:txBody>
        </p:sp>
      </p:grpSp>
      <p:sp>
        <p:nvSpPr>
          <p:cNvPr id="206858" name="Rectangle 10"/>
          <p:cNvSpPr>
            <a:spLocks noChangeArrowheads="1"/>
          </p:cNvSpPr>
          <p:nvPr/>
        </p:nvSpPr>
        <p:spPr bwMode="auto">
          <a:xfrm>
            <a:off x="0" y="0"/>
            <a:ext cx="2843213"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kumimoji="0" lang="en-US" altLang="zh-CN" sz="3200" u="sng">
                <a:solidFill>
                  <a:schemeClr val="tx1"/>
                </a:solidFill>
                <a:effectLst>
                  <a:outerShdw blurRad="38100" dist="38100" dir="2700000" algn="tl">
                    <a:srgbClr val="FFFFFF"/>
                  </a:outerShdw>
                </a:effectLst>
              </a:rPr>
              <a:t>4.3.2  </a:t>
            </a:r>
            <a:r>
              <a:rPr kumimoji="0" lang="zh-CN" altLang="en-US" sz="3200" u="sng">
                <a:solidFill>
                  <a:schemeClr val="tx1"/>
                </a:solidFill>
                <a:effectLst>
                  <a:outerShdw blurRad="38100" dist="38100" dir="2700000" algn="tl">
                    <a:srgbClr val="FFFFFF"/>
                  </a:outerShdw>
                </a:effectLst>
              </a:rPr>
              <a:t>译码器</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06850"/>
                                        </p:tgtEl>
                                        <p:attrNameLst>
                                          <p:attrName>style.visibility</p:attrName>
                                        </p:attrNameLst>
                                      </p:cBhvr>
                                      <p:to>
                                        <p:strVal val="visible"/>
                                      </p:to>
                                    </p:set>
                                    <p:animEffect transition="in" filter="box(in)">
                                      <p:cBhvr>
                                        <p:cTn id="7" dur="1000"/>
                                        <p:tgtEl>
                                          <p:spTgt spid="20685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206853"/>
                                        </p:tgtEl>
                                        <p:attrNameLst>
                                          <p:attrName>style.visibility</p:attrName>
                                        </p:attrNameLst>
                                      </p:cBhvr>
                                      <p:to>
                                        <p:strVal val="visible"/>
                                      </p:to>
                                    </p:set>
                                    <p:animEffect transition="in" filter="dissolve">
                                      <p:cBhvr>
                                        <p:cTn id="12" dur="1000"/>
                                        <p:tgtEl>
                                          <p:spTgt spid="2068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6850" grpId="0"/>
    </p:bldLst>
  </p:timing>
</p:sld>
</file>

<file path=ppt/slides/slide4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6581" name="Rectangle 21"/>
          <p:cNvSpPr>
            <a:spLocks noChangeArrowheads="1"/>
          </p:cNvSpPr>
          <p:nvPr/>
        </p:nvSpPr>
        <p:spPr bwMode="auto">
          <a:xfrm>
            <a:off x="0" y="0"/>
            <a:ext cx="2843213"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kumimoji="0" lang="en-US" altLang="zh-CN" sz="3200" u="sng">
                <a:solidFill>
                  <a:schemeClr val="tx1"/>
                </a:solidFill>
                <a:effectLst>
                  <a:outerShdw blurRad="38100" dist="38100" dir="2700000" algn="tl">
                    <a:srgbClr val="FFFFFF"/>
                  </a:outerShdw>
                </a:effectLst>
              </a:rPr>
              <a:t>4.3.2  </a:t>
            </a:r>
            <a:r>
              <a:rPr kumimoji="0" lang="zh-CN" altLang="en-US" sz="3200" u="sng">
                <a:solidFill>
                  <a:schemeClr val="tx1"/>
                </a:solidFill>
                <a:effectLst>
                  <a:outerShdw blurRad="38100" dist="38100" dir="2700000" algn="tl">
                    <a:srgbClr val="FFFFFF"/>
                  </a:outerShdw>
                </a:effectLst>
              </a:rPr>
              <a:t>译码器</a:t>
            </a:r>
          </a:p>
        </p:txBody>
      </p:sp>
      <p:grpSp>
        <p:nvGrpSpPr>
          <p:cNvPr id="66920" name="Group 360"/>
          <p:cNvGrpSpPr>
            <a:grpSpLocks/>
          </p:cNvGrpSpPr>
          <p:nvPr/>
        </p:nvGrpSpPr>
        <p:grpSpPr bwMode="auto">
          <a:xfrm>
            <a:off x="611188" y="1268413"/>
            <a:ext cx="7848600" cy="5075237"/>
            <a:chOff x="113" y="981"/>
            <a:chExt cx="4944" cy="3197"/>
          </a:xfrm>
        </p:grpSpPr>
        <p:sp>
          <p:nvSpPr>
            <p:cNvPr id="66751" name="Rectangle 191"/>
            <p:cNvSpPr>
              <a:spLocks noChangeArrowheads="1"/>
            </p:cNvSpPr>
            <p:nvPr/>
          </p:nvSpPr>
          <p:spPr bwMode="auto">
            <a:xfrm>
              <a:off x="4704" y="3928"/>
              <a:ext cx="353" cy="25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1</a:t>
              </a:r>
            </a:p>
          </p:txBody>
        </p:sp>
        <p:sp>
          <p:nvSpPr>
            <p:cNvPr id="66752" name="Rectangle 192"/>
            <p:cNvSpPr>
              <a:spLocks noChangeArrowheads="1"/>
            </p:cNvSpPr>
            <p:nvPr/>
          </p:nvSpPr>
          <p:spPr bwMode="auto">
            <a:xfrm>
              <a:off x="4704" y="3679"/>
              <a:ext cx="353" cy="24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1</a:t>
              </a:r>
            </a:p>
          </p:txBody>
        </p:sp>
        <p:sp>
          <p:nvSpPr>
            <p:cNvPr id="66753" name="Rectangle 193"/>
            <p:cNvSpPr>
              <a:spLocks noChangeArrowheads="1"/>
            </p:cNvSpPr>
            <p:nvPr/>
          </p:nvSpPr>
          <p:spPr bwMode="auto">
            <a:xfrm>
              <a:off x="4704" y="3429"/>
              <a:ext cx="353" cy="25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1</a:t>
              </a:r>
            </a:p>
          </p:txBody>
        </p:sp>
        <p:sp>
          <p:nvSpPr>
            <p:cNvPr id="66754" name="Rectangle 194"/>
            <p:cNvSpPr>
              <a:spLocks noChangeArrowheads="1"/>
            </p:cNvSpPr>
            <p:nvPr/>
          </p:nvSpPr>
          <p:spPr bwMode="auto">
            <a:xfrm>
              <a:off x="4704" y="3180"/>
              <a:ext cx="353" cy="24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1</a:t>
              </a:r>
            </a:p>
          </p:txBody>
        </p:sp>
        <p:sp>
          <p:nvSpPr>
            <p:cNvPr id="66755" name="Rectangle 195"/>
            <p:cNvSpPr>
              <a:spLocks noChangeArrowheads="1"/>
            </p:cNvSpPr>
            <p:nvPr/>
          </p:nvSpPr>
          <p:spPr bwMode="auto">
            <a:xfrm>
              <a:off x="4704" y="2930"/>
              <a:ext cx="353" cy="25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1</a:t>
              </a:r>
            </a:p>
          </p:txBody>
        </p:sp>
        <p:sp>
          <p:nvSpPr>
            <p:cNvPr id="66756" name="Rectangle 196"/>
            <p:cNvSpPr>
              <a:spLocks noChangeArrowheads="1"/>
            </p:cNvSpPr>
            <p:nvPr/>
          </p:nvSpPr>
          <p:spPr bwMode="auto">
            <a:xfrm>
              <a:off x="4704" y="2681"/>
              <a:ext cx="353" cy="24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1</a:t>
              </a:r>
            </a:p>
          </p:txBody>
        </p:sp>
        <p:sp>
          <p:nvSpPr>
            <p:cNvPr id="66757" name="Rectangle 197"/>
            <p:cNvSpPr>
              <a:spLocks noChangeArrowheads="1"/>
            </p:cNvSpPr>
            <p:nvPr/>
          </p:nvSpPr>
          <p:spPr bwMode="auto">
            <a:xfrm>
              <a:off x="4704" y="2431"/>
              <a:ext cx="353" cy="25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1</a:t>
              </a:r>
            </a:p>
          </p:txBody>
        </p:sp>
        <p:sp>
          <p:nvSpPr>
            <p:cNvPr id="66758" name="Rectangle 198"/>
            <p:cNvSpPr>
              <a:spLocks noChangeArrowheads="1"/>
            </p:cNvSpPr>
            <p:nvPr/>
          </p:nvSpPr>
          <p:spPr bwMode="auto">
            <a:xfrm>
              <a:off x="4704" y="2182"/>
              <a:ext cx="353" cy="24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0</a:t>
              </a:r>
            </a:p>
          </p:txBody>
        </p:sp>
        <p:sp>
          <p:nvSpPr>
            <p:cNvPr id="66759" name="Rectangle 199"/>
            <p:cNvSpPr>
              <a:spLocks noChangeArrowheads="1"/>
            </p:cNvSpPr>
            <p:nvPr/>
          </p:nvSpPr>
          <p:spPr bwMode="auto">
            <a:xfrm>
              <a:off x="4704" y="1932"/>
              <a:ext cx="353" cy="25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1</a:t>
              </a:r>
            </a:p>
          </p:txBody>
        </p:sp>
        <p:sp>
          <p:nvSpPr>
            <p:cNvPr id="66760" name="Rectangle 200"/>
            <p:cNvSpPr>
              <a:spLocks noChangeArrowheads="1"/>
            </p:cNvSpPr>
            <p:nvPr/>
          </p:nvSpPr>
          <p:spPr bwMode="auto">
            <a:xfrm>
              <a:off x="4704" y="1682"/>
              <a:ext cx="353" cy="25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1</a:t>
              </a:r>
            </a:p>
          </p:txBody>
        </p:sp>
        <p:sp>
          <p:nvSpPr>
            <p:cNvPr id="66761" name="Rectangle 201"/>
            <p:cNvSpPr>
              <a:spLocks noChangeArrowheads="1"/>
            </p:cNvSpPr>
            <p:nvPr/>
          </p:nvSpPr>
          <p:spPr bwMode="auto">
            <a:xfrm>
              <a:off x="4704" y="1241"/>
              <a:ext cx="353" cy="44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endParaRPr kumimoji="0" lang="zh-CN" altLang="zh-CN" sz="2000" b="0" baseline="-25000">
                <a:solidFill>
                  <a:schemeClr val="tx1"/>
                </a:solidFill>
                <a:latin typeface="Arial" charset="0"/>
                <a:ea typeface="宋体" pitchFamily="2" charset="-122"/>
              </a:endParaRPr>
            </a:p>
          </p:txBody>
        </p:sp>
        <p:sp>
          <p:nvSpPr>
            <p:cNvPr id="66762" name="Rectangle 202"/>
            <p:cNvSpPr>
              <a:spLocks noChangeArrowheads="1"/>
            </p:cNvSpPr>
            <p:nvPr/>
          </p:nvSpPr>
          <p:spPr bwMode="auto">
            <a:xfrm>
              <a:off x="4350" y="3928"/>
              <a:ext cx="354" cy="25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1</a:t>
              </a:r>
            </a:p>
          </p:txBody>
        </p:sp>
        <p:sp>
          <p:nvSpPr>
            <p:cNvPr id="66763" name="Rectangle 203"/>
            <p:cNvSpPr>
              <a:spLocks noChangeArrowheads="1"/>
            </p:cNvSpPr>
            <p:nvPr/>
          </p:nvSpPr>
          <p:spPr bwMode="auto">
            <a:xfrm>
              <a:off x="3997" y="3928"/>
              <a:ext cx="353" cy="25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1</a:t>
              </a:r>
            </a:p>
          </p:txBody>
        </p:sp>
        <p:sp>
          <p:nvSpPr>
            <p:cNvPr id="66764" name="Rectangle 204"/>
            <p:cNvSpPr>
              <a:spLocks noChangeArrowheads="1"/>
            </p:cNvSpPr>
            <p:nvPr/>
          </p:nvSpPr>
          <p:spPr bwMode="auto">
            <a:xfrm>
              <a:off x="3645" y="3928"/>
              <a:ext cx="352" cy="25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1</a:t>
              </a:r>
            </a:p>
          </p:txBody>
        </p:sp>
        <p:sp>
          <p:nvSpPr>
            <p:cNvPr id="66765" name="Rectangle 205"/>
            <p:cNvSpPr>
              <a:spLocks noChangeArrowheads="1"/>
            </p:cNvSpPr>
            <p:nvPr/>
          </p:nvSpPr>
          <p:spPr bwMode="auto">
            <a:xfrm>
              <a:off x="3292" y="3928"/>
              <a:ext cx="353" cy="25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1</a:t>
              </a:r>
            </a:p>
          </p:txBody>
        </p:sp>
        <p:sp>
          <p:nvSpPr>
            <p:cNvPr id="66766" name="Rectangle 206"/>
            <p:cNvSpPr>
              <a:spLocks noChangeArrowheads="1"/>
            </p:cNvSpPr>
            <p:nvPr/>
          </p:nvSpPr>
          <p:spPr bwMode="auto">
            <a:xfrm>
              <a:off x="2938" y="3928"/>
              <a:ext cx="354" cy="25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1</a:t>
              </a:r>
            </a:p>
          </p:txBody>
        </p:sp>
        <p:sp>
          <p:nvSpPr>
            <p:cNvPr id="66767" name="Rectangle 207"/>
            <p:cNvSpPr>
              <a:spLocks noChangeArrowheads="1"/>
            </p:cNvSpPr>
            <p:nvPr/>
          </p:nvSpPr>
          <p:spPr bwMode="auto">
            <a:xfrm>
              <a:off x="2585" y="3928"/>
              <a:ext cx="353" cy="25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1</a:t>
              </a:r>
            </a:p>
          </p:txBody>
        </p:sp>
        <p:sp>
          <p:nvSpPr>
            <p:cNvPr id="66768" name="Rectangle 208"/>
            <p:cNvSpPr>
              <a:spLocks noChangeArrowheads="1"/>
            </p:cNvSpPr>
            <p:nvPr/>
          </p:nvSpPr>
          <p:spPr bwMode="auto">
            <a:xfrm>
              <a:off x="2232" y="3928"/>
              <a:ext cx="353" cy="25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0</a:t>
              </a:r>
            </a:p>
          </p:txBody>
        </p:sp>
        <p:sp>
          <p:nvSpPr>
            <p:cNvPr id="66769" name="Rectangle 209"/>
            <p:cNvSpPr>
              <a:spLocks noChangeArrowheads="1"/>
            </p:cNvSpPr>
            <p:nvPr/>
          </p:nvSpPr>
          <p:spPr bwMode="auto">
            <a:xfrm>
              <a:off x="1878" y="3928"/>
              <a:ext cx="354" cy="25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1</a:t>
              </a:r>
            </a:p>
          </p:txBody>
        </p:sp>
        <p:sp>
          <p:nvSpPr>
            <p:cNvPr id="66770" name="Rectangle 210"/>
            <p:cNvSpPr>
              <a:spLocks noChangeArrowheads="1"/>
            </p:cNvSpPr>
            <p:nvPr/>
          </p:nvSpPr>
          <p:spPr bwMode="auto">
            <a:xfrm>
              <a:off x="1525" y="3928"/>
              <a:ext cx="353" cy="25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1</a:t>
              </a:r>
            </a:p>
          </p:txBody>
        </p:sp>
        <p:sp>
          <p:nvSpPr>
            <p:cNvPr id="66771" name="Rectangle 211"/>
            <p:cNvSpPr>
              <a:spLocks noChangeArrowheads="1"/>
            </p:cNvSpPr>
            <p:nvPr/>
          </p:nvSpPr>
          <p:spPr bwMode="auto">
            <a:xfrm>
              <a:off x="1173" y="3928"/>
              <a:ext cx="352" cy="25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1</a:t>
              </a:r>
            </a:p>
          </p:txBody>
        </p:sp>
        <p:sp>
          <p:nvSpPr>
            <p:cNvPr id="66772" name="Rectangle 212"/>
            <p:cNvSpPr>
              <a:spLocks noChangeArrowheads="1"/>
            </p:cNvSpPr>
            <p:nvPr/>
          </p:nvSpPr>
          <p:spPr bwMode="auto">
            <a:xfrm>
              <a:off x="466" y="3928"/>
              <a:ext cx="707" cy="25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spcBef>
                  <a:spcPct val="20000"/>
                </a:spcBef>
              </a:pPr>
              <a:r>
                <a:rPr kumimoji="0" lang="en-US" altLang="zh-CN" sz="2000">
                  <a:solidFill>
                    <a:schemeClr val="tx1"/>
                  </a:solidFill>
                  <a:latin typeface="Arial" charset="0"/>
                  <a:ea typeface="宋体" pitchFamily="2" charset="-122"/>
                </a:rPr>
                <a:t>0</a:t>
              </a:r>
            </a:p>
          </p:txBody>
        </p:sp>
        <p:sp>
          <p:nvSpPr>
            <p:cNvPr id="66773" name="Rectangle 213"/>
            <p:cNvSpPr>
              <a:spLocks noChangeArrowheads="1"/>
            </p:cNvSpPr>
            <p:nvPr/>
          </p:nvSpPr>
          <p:spPr bwMode="auto">
            <a:xfrm>
              <a:off x="113" y="3928"/>
              <a:ext cx="353" cy="25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1</a:t>
              </a:r>
            </a:p>
          </p:txBody>
        </p:sp>
        <p:sp>
          <p:nvSpPr>
            <p:cNvPr id="66774" name="Rectangle 214"/>
            <p:cNvSpPr>
              <a:spLocks noChangeArrowheads="1"/>
            </p:cNvSpPr>
            <p:nvPr/>
          </p:nvSpPr>
          <p:spPr bwMode="auto">
            <a:xfrm>
              <a:off x="4350" y="3679"/>
              <a:ext cx="354" cy="24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1</a:t>
              </a:r>
            </a:p>
          </p:txBody>
        </p:sp>
        <p:sp>
          <p:nvSpPr>
            <p:cNvPr id="66775" name="Rectangle 215"/>
            <p:cNvSpPr>
              <a:spLocks noChangeArrowheads="1"/>
            </p:cNvSpPr>
            <p:nvPr/>
          </p:nvSpPr>
          <p:spPr bwMode="auto">
            <a:xfrm>
              <a:off x="3997" y="3679"/>
              <a:ext cx="353" cy="24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1</a:t>
              </a:r>
            </a:p>
          </p:txBody>
        </p:sp>
        <p:sp>
          <p:nvSpPr>
            <p:cNvPr id="66776" name="Rectangle 216"/>
            <p:cNvSpPr>
              <a:spLocks noChangeArrowheads="1"/>
            </p:cNvSpPr>
            <p:nvPr/>
          </p:nvSpPr>
          <p:spPr bwMode="auto">
            <a:xfrm>
              <a:off x="3645" y="3679"/>
              <a:ext cx="352" cy="24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1</a:t>
              </a:r>
            </a:p>
          </p:txBody>
        </p:sp>
        <p:sp>
          <p:nvSpPr>
            <p:cNvPr id="66777" name="Rectangle 217"/>
            <p:cNvSpPr>
              <a:spLocks noChangeArrowheads="1"/>
            </p:cNvSpPr>
            <p:nvPr/>
          </p:nvSpPr>
          <p:spPr bwMode="auto">
            <a:xfrm>
              <a:off x="3292" y="3679"/>
              <a:ext cx="353" cy="24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1</a:t>
              </a:r>
            </a:p>
          </p:txBody>
        </p:sp>
        <p:sp>
          <p:nvSpPr>
            <p:cNvPr id="66778" name="Rectangle 218"/>
            <p:cNvSpPr>
              <a:spLocks noChangeArrowheads="1"/>
            </p:cNvSpPr>
            <p:nvPr/>
          </p:nvSpPr>
          <p:spPr bwMode="auto">
            <a:xfrm>
              <a:off x="2938" y="3679"/>
              <a:ext cx="354" cy="24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1</a:t>
              </a:r>
            </a:p>
          </p:txBody>
        </p:sp>
        <p:sp>
          <p:nvSpPr>
            <p:cNvPr id="66779" name="Rectangle 219"/>
            <p:cNvSpPr>
              <a:spLocks noChangeArrowheads="1"/>
            </p:cNvSpPr>
            <p:nvPr/>
          </p:nvSpPr>
          <p:spPr bwMode="auto">
            <a:xfrm>
              <a:off x="2585" y="3679"/>
              <a:ext cx="353" cy="24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0</a:t>
              </a:r>
            </a:p>
          </p:txBody>
        </p:sp>
        <p:sp>
          <p:nvSpPr>
            <p:cNvPr id="66780" name="Rectangle 220"/>
            <p:cNvSpPr>
              <a:spLocks noChangeArrowheads="1"/>
            </p:cNvSpPr>
            <p:nvPr/>
          </p:nvSpPr>
          <p:spPr bwMode="auto">
            <a:xfrm>
              <a:off x="2232" y="3679"/>
              <a:ext cx="353" cy="24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1</a:t>
              </a:r>
            </a:p>
          </p:txBody>
        </p:sp>
        <p:sp>
          <p:nvSpPr>
            <p:cNvPr id="66781" name="Rectangle 221"/>
            <p:cNvSpPr>
              <a:spLocks noChangeArrowheads="1"/>
            </p:cNvSpPr>
            <p:nvPr/>
          </p:nvSpPr>
          <p:spPr bwMode="auto">
            <a:xfrm>
              <a:off x="1878" y="3679"/>
              <a:ext cx="354" cy="24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0</a:t>
              </a:r>
            </a:p>
          </p:txBody>
        </p:sp>
        <p:sp>
          <p:nvSpPr>
            <p:cNvPr id="66782" name="Rectangle 222"/>
            <p:cNvSpPr>
              <a:spLocks noChangeArrowheads="1"/>
            </p:cNvSpPr>
            <p:nvPr/>
          </p:nvSpPr>
          <p:spPr bwMode="auto">
            <a:xfrm>
              <a:off x="1525" y="3679"/>
              <a:ext cx="353" cy="24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1</a:t>
              </a:r>
            </a:p>
          </p:txBody>
        </p:sp>
        <p:sp>
          <p:nvSpPr>
            <p:cNvPr id="66783" name="Rectangle 223"/>
            <p:cNvSpPr>
              <a:spLocks noChangeArrowheads="1"/>
            </p:cNvSpPr>
            <p:nvPr/>
          </p:nvSpPr>
          <p:spPr bwMode="auto">
            <a:xfrm>
              <a:off x="1173" y="3679"/>
              <a:ext cx="352" cy="24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1</a:t>
              </a:r>
            </a:p>
          </p:txBody>
        </p:sp>
        <p:sp>
          <p:nvSpPr>
            <p:cNvPr id="66784" name="Rectangle 224"/>
            <p:cNvSpPr>
              <a:spLocks noChangeArrowheads="1"/>
            </p:cNvSpPr>
            <p:nvPr/>
          </p:nvSpPr>
          <p:spPr bwMode="auto">
            <a:xfrm>
              <a:off x="466" y="3679"/>
              <a:ext cx="707" cy="24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spcBef>
                  <a:spcPct val="20000"/>
                </a:spcBef>
              </a:pPr>
              <a:r>
                <a:rPr kumimoji="0" lang="en-US" altLang="zh-CN" sz="2000">
                  <a:solidFill>
                    <a:schemeClr val="tx1"/>
                  </a:solidFill>
                  <a:latin typeface="Arial" charset="0"/>
                  <a:ea typeface="宋体" pitchFamily="2" charset="-122"/>
                </a:rPr>
                <a:t>0</a:t>
              </a:r>
            </a:p>
          </p:txBody>
        </p:sp>
        <p:sp>
          <p:nvSpPr>
            <p:cNvPr id="66785" name="Rectangle 225"/>
            <p:cNvSpPr>
              <a:spLocks noChangeArrowheads="1"/>
            </p:cNvSpPr>
            <p:nvPr/>
          </p:nvSpPr>
          <p:spPr bwMode="auto">
            <a:xfrm>
              <a:off x="113" y="3679"/>
              <a:ext cx="353" cy="24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1</a:t>
              </a:r>
            </a:p>
          </p:txBody>
        </p:sp>
        <p:sp>
          <p:nvSpPr>
            <p:cNvPr id="66786" name="Rectangle 226"/>
            <p:cNvSpPr>
              <a:spLocks noChangeArrowheads="1"/>
            </p:cNvSpPr>
            <p:nvPr/>
          </p:nvSpPr>
          <p:spPr bwMode="auto">
            <a:xfrm>
              <a:off x="4350" y="3429"/>
              <a:ext cx="354" cy="25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1</a:t>
              </a:r>
            </a:p>
          </p:txBody>
        </p:sp>
        <p:sp>
          <p:nvSpPr>
            <p:cNvPr id="66787" name="Rectangle 227"/>
            <p:cNvSpPr>
              <a:spLocks noChangeArrowheads="1"/>
            </p:cNvSpPr>
            <p:nvPr/>
          </p:nvSpPr>
          <p:spPr bwMode="auto">
            <a:xfrm>
              <a:off x="3997" y="3429"/>
              <a:ext cx="353" cy="25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1</a:t>
              </a:r>
            </a:p>
          </p:txBody>
        </p:sp>
        <p:sp>
          <p:nvSpPr>
            <p:cNvPr id="66788" name="Rectangle 228"/>
            <p:cNvSpPr>
              <a:spLocks noChangeArrowheads="1"/>
            </p:cNvSpPr>
            <p:nvPr/>
          </p:nvSpPr>
          <p:spPr bwMode="auto">
            <a:xfrm>
              <a:off x="3645" y="3429"/>
              <a:ext cx="352" cy="25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1</a:t>
              </a:r>
            </a:p>
          </p:txBody>
        </p:sp>
        <p:sp>
          <p:nvSpPr>
            <p:cNvPr id="66789" name="Rectangle 229"/>
            <p:cNvSpPr>
              <a:spLocks noChangeArrowheads="1"/>
            </p:cNvSpPr>
            <p:nvPr/>
          </p:nvSpPr>
          <p:spPr bwMode="auto">
            <a:xfrm>
              <a:off x="3292" y="3429"/>
              <a:ext cx="353" cy="25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1</a:t>
              </a:r>
            </a:p>
          </p:txBody>
        </p:sp>
        <p:sp>
          <p:nvSpPr>
            <p:cNvPr id="66790" name="Rectangle 230"/>
            <p:cNvSpPr>
              <a:spLocks noChangeArrowheads="1"/>
            </p:cNvSpPr>
            <p:nvPr/>
          </p:nvSpPr>
          <p:spPr bwMode="auto">
            <a:xfrm>
              <a:off x="2938" y="3429"/>
              <a:ext cx="354" cy="25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0</a:t>
              </a:r>
            </a:p>
          </p:txBody>
        </p:sp>
        <p:sp>
          <p:nvSpPr>
            <p:cNvPr id="66791" name="Rectangle 231"/>
            <p:cNvSpPr>
              <a:spLocks noChangeArrowheads="1"/>
            </p:cNvSpPr>
            <p:nvPr/>
          </p:nvSpPr>
          <p:spPr bwMode="auto">
            <a:xfrm>
              <a:off x="2585" y="3429"/>
              <a:ext cx="353" cy="25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1</a:t>
              </a:r>
            </a:p>
          </p:txBody>
        </p:sp>
        <p:sp>
          <p:nvSpPr>
            <p:cNvPr id="66792" name="Rectangle 232"/>
            <p:cNvSpPr>
              <a:spLocks noChangeArrowheads="1"/>
            </p:cNvSpPr>
            <p:nvPr/>
          </p:nvSpPr>
          <p:spPr bwMode="auto">
            <a:xfrm>
              <a:off x="2232" y="3429"/>
              <a:ext cx="353" cy="25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1</a:t>
              </a:r>
            </a:p>
          </p:txBody>
        </p:sp>
        <p:sp>
          <p:nvSpPr>
            <p:cNvPr id="66793" name="Rectangle 233"/>
            <p:cNvSpPr>
              <a:spLocks noChangeArrowheads="1"/>
            </p:cNvSpPr>
            <p:nvPr/>
          </p:nvSpPr>
          <p:spPr bwMode="auto">
            <a:xfrm>
              <a:off x="1878" y="3429"/>
              <a:ext cx="354" cy="25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1</a:t>
              </a:r>
            </a:p>
          </p:txBody>
        </p:sp>
        <p:sp>
          <p:nvSpPr>
            <p:cNvPr id="66794" name="Rectangle 234"/>
            <p:cNvSpPr>
              <a:spLocks noChangeArrowheads="1"/>
            </p:cNvSpPr>
            <p:nvPr/>
          </p:nvSpPr>
          <p:spPr bwMode="auto">
            <a:xfrm>
              <a:off x="1525" y="3429"/>
              <a:ext cx="353" cy="25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0</a:t>
              </a:r>
            </a:p>
          </p:txBody>
        </p:sp>
        <p:sp>
          <p:nvSpPr>
            <p:cNvPr id="66795" name="Rectangle 235"/>
            <p:cNvSpPr>
              <a:spLocks noChangeArrowheads="1"/>
            </p:cNvSpPr>
            <p:nvPr/>
          </p:nvSpPr>
          <p:spPr bwMode="auto">
            <a:xfrm>
              <a:off x="1173" y="3429"/>
              <a:ext cx="352" cy="25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1</a:t>
              </a:r>
            </a:p>
          </p:txBody>
        </p:sp>
        <p:sp>
          <p:nvSpPr>
            <p:cNvPr id="66796" name="Rectangle 236"/>
            <p:cNvSpPr>
              <a:spLocks noChangeArrowheads="1"/>
            </p:cNvSpPr>
            <p:nvPr/>
          </p:nvSpPr>
          <p:spPr bwMode="auto">
            <a:xfrm>
              <a:off x="466" y="3429"/>
              <a:ext cx="707" cy="25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spcBef>
                  <a:spcPct val="20000"/>
                </a:spcBef>
              </a:pPr>
              <a:r>
                <a:rPr kumimoji="0" lang="en-US" altLang="zh-CN" sz="2000">
                  <a:solidFill>
                    <a:schemeClr val="tx1"/>
                  </a:solidFill>
                  <a:latin typeface="Arial" charset="0"/>
                  <a:ea typeface="宋体" pitchFamily="2" charset="-122"/>
                </a:rPr>
                <a:t>0</a:t>
              </a:r>
            </a:p>
          </p:txBody>
        </p:sp>
        <p:sp>
          <p:nvSpPr>
            <p:cNvPr id="66797" name="Rectangle 237"/>
            <p:cNvSpPr>
              <a:spLocks noChangeArrowheads="1"/>
            </p:cNvSpPr>
            <p:nvPr/>
          </p:nvSpPr>
          <p:spPr bwMode="auto">
            <a:xfrm>
              <a:off x="113" y="3429"/>
              <a:ext cx="353" cy="25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1</a:t>
              </a:r>
            </a:p>
          </p:txBody>
        </p:sp>
        <p:sp>
          <p:nvSpPr>
            <p:cNvPr id="66798" name="Rectangle 238"/>
            <p:cNvSpPr>
              <a:spLocks noChangeArrowheads="1"/>
            </p:cNvSpPr>
            <p:nvPr/>
          </p:nvSpPr>
          <p:spPr bwMode="auto">
            <a:xfrm>
              <a:off x="4350" y="3180"/>
              <a:ext cx="354" cy="24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1</a:t>
              </a:r>
            </a:p>
          </p:txBody>
        </p:sp>
        <p:sp>
          <p:nvSpPr>
            <p:cNvPr id="66799" name="Rectangle 239"/>
            <p:cNvSpPr>
              <a:spLocks noChangeArrowheads="1"/>
            </p:cNvSpPr>
            <p:nvPr/>
          </p:nvSpPr>
          <p:spPr bwMode="auto">
            <a:xfrm>
              <a:off x="3997" y="3180"/>
              <a:ext cx="353" cy="24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1</a:t>
              </a:r>
            </a:p>
          </p:txBody>
        </p:sp>
        <p:sp>
          <p:nvSpPr>
            <p:cNvPr id="66800" name="Rectangle 240"/>
            <p:cNvSpPr>
              <a:spLocks noChangeArrowheads="1"/>
            </p:cNvSpPr>
            <p:nvPr/>
          </p:nvSpPr>
          <p:spPr bwMode="auto">
            <a:xfrm>
              <a:off x="3645" y="3180"/>
              <a:ext cx="352" cy="24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1</a:t>
              </a:r>
            </a:p>
          </p:txBody>
        </p:sp>
        <p:sp>
          <p:nvSpPr>
            <p:cNvPr id="66801" name="Rectangle 241"/>
            <p:cNvSpPr>
              <a:spLocks noChangeArrowheads="1"/>
            </p:cNvSpPr>
            <p:nvPr/>
          </p:nvSpPr>
          <p:spPr bwMode="auto">
            <a:xfrm>
              <a:off x="3292" y="3180"/>
              <a:ext cx="353" cy="24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0</a:t>
              </a:r>
            </a:p>
          </p:txBody>
        </p:sp>
        <p:sp>
          <p:nvSpPr>
            <p:cNvPr id="66802" name="Rectangle 242"/>
            <p:cNvSpPr>
              <a:spLocks noChangeArrowheads="1"/>
            </p:cNvSpPr>
            <p:nvPr/>
          </p:nvSpPr>
          <p:spPr bwMode="auto">
            <a:xfrm>
              <a:off x="2938" y="3180"/>
              <a:ext cx="354" cy="24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1</a:t>
              </a:r>
            </a:p>
          </p:txBody>
        </p:sp>
        <p:sp>
          <p:nvSpPr>
            <p:cNvPr id="66803" name="Rectangle 243"/>
            <p:cNvSpPr>
              <a:spLocks noChangeArrowheads="1"/>
            </p:cNvSpPr>
            <p:nvPr/>
          </p:nvSpPr>
          <p:spPr bwMode="auto">
            <a:xfrm>
              <a:off x="2585" y="3180"/>
              <a:ext cx="353" cy="24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1</a:t>
              </a:r>
            </a:p>
          </p:txBody>
        </p:sp>
        <p:sp>
          <p:nvSpPr>
            <p:cNvPr id="66804" name="Rectangle 244"/>
            <p:cNvSpPr>
              <a:spLocks noChangeArrowheads="1"/>
            </p:cNvSpPr>
            <p:nvPr/>
          </p:nvSpPr>
          <p:spPr bwMode="auto">
            <a:xfrm>
              <a:off x="2232" y="3180"/>
              <a:ext cx="353" cy="24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1</a:t>
              </a:r>
            </a:p>
          </p:txBody>
        </p:sp>
        <p:sp>
          <p:nvSpPr>
            <p:cNvPr id="66805" name="Rectangle 245"/>
            <p:cNvSpPr>
              <a:spLocks noChangeArrowheads="1"/>
            </p:cNvSpPr>
            <p:nvPr/>
          </p:nvSpPr>
          <p:spPr bwMode="auto">
            <a:xfrm>
              <a:off x="1878" y="3180"/>
              <a:ext cx="354" cy="24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0</a:t>
              </a:r>
            </a:p>
          </p:txBody>
        </p:sp>
        <p:sp>
          <p:nvSpPr>
            <p:cNvPr id="66806" name="Rectangle 246"/>
            <p:cNvSpPr>
              <a:spLocks noChangeArrowheads="1"/>
            </p:cNvSpPr>
            <p:nvPr/>
          </p:nvSpPr>
          <p:spPr bwMode="auto">
            <a:xfrm>
              <a:off x="1525" y="3180"/>
              <a:ext cx="353" cy="24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0</a:t>
              </a:r>
            </a:p>
          </p:txBody>
        </p:sp>
        <p:sp>
          <p:nvSpPr>
            <p:cNvPr id="66807" name="Rectangle 247"/>
            <p:cNvSpPr>
              <a:spLocks noChangeArrowheads="1"/>
            </p:cNvSpPr>
            <p:nvPr/>
          </p:nvSpPr>
          <p:spPr bwMode="auto">
            <a:xfrm>
              <a:off x="1173" y="3180"/>
              <a:ext cx="352" cy="24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1</a:t>
              </a:r>
            </a:p>
          </p:txBody>
        </p:sp>
        <p:sp>
          <p:nvSpPr>
            <p:cNvPr id="66808" name="Rectangle 248"/>
            <p:cNvSpPr>
              <a:spLocks noChangeArrowheads="1"/>
            </p:cNvSpPr>
            <p:nvPr/>
          </p:nvSpPr>
          <p:spPr bwMode="auto">
            <a:xfrm>
              <a:off x="466" y="3180"/>
              <a:ext cx="707" cy="24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spcBef>
                  <a:spcPct val="20000"/>
                </a:spcBef>
              </a:pPr>
              <a:r>
                <a:rPr kumimoji="0" lang="en-US" altLang="zh-CN" sz="2000">
                  <a:solidFill>
                    <a:schemeClr val="tx1"/>
                  </a:solidFill>
                  <a:latin typeface="Arial" charset="0"/>
                  <a:ea typeface="宋体" pitchFamily="2" charset="-122"/>
                </a:rPr>
                <a:t>0</a:t>
              </a:r>
            </a:p>
          </p:txBody>
        </p:sp>
        <p:sp>
          <p:nvSpPr>
            <p:cNvPr id="66809" name="Rectangle 249"/>
            <p:cNvSpPr>
              <a:spLocks noChangeArrowheads="1"/>
            </p:cNvSpPr>
            <p:nvPr/>
          </p:nvSpPr>
          <p:spPr bwMode="auto">
            <a:xfrm>
              <a:off x="113" y="3180"/>
              <a:ext cx="353" cy="24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1</a:t>
              </a:r>
            </a:p>
          </p:txBody>
        </p:sp>
        <p:sp>
          <p:nvSpPr>
            <p:cNvPr id="66810" name="Rectangle 250"/>
            <p:cNvSpPr>
              <a:spLocks noChangeArrowheads="1"/>
            </p:cNvSpPr>
            <p:nvPr/>
          </p:nvSpPr>
          <p:spPr bwMode="auto">
            <a:xfrm>
              <a:off x="4350" y="2930"/>
              <a:ext cx="354" cy="25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1</a:t>
              </a:r>
            </a:p>
          </p:txBody>
        </p:sp>
        <p:sp>
          <p:nvSpPr>
            <p:cNvPr id="66811" name="Rectangle 251"/>
            <p:cNvSpPr>
              <a:spLocks noChangeArrowheads="1"/>
            </p:cNvSpPr>
            <p:nvPr/>
          </p:nvSpPr>
          <p:spPr bwMode="auto">
            <a:xfrm>
              <a:off x="3997" y="2930"/>
              <a:ext cx="353" cy="25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1</a:t>
              </a:r>
            </a:p>
          </p:txBody>
        </p:sp>
        <p:sp>
          <p:nvSpPr>
            <p:cNvPr id="66812" name="Rectangle 252"/>
            <p:cNvSpPr>
              <a:spLocks noChangeArrowheads="1"/>
            </p:cNvSpPr>
            <p:nvPr/>
          </p:nvSpPr>
          <p:spPr bwMode="auto">
            <a:xfrm>
              <a:off x="3645" y="2930"/>
              <a:ext cx="352" cy="25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0</a:t>
              </a:r>
            </a:p>
          </p:txBody>
        </p:sp>
        <p:sp>
          <p:nvSpPr>
            <p:cNvPr id="66813" name="Rectangle 253"/>
            <p:cNvSpPr>
              <a:spLocks noChangeArrowheads="1"/>
            </p:cNvSpPr>
            <p:nvPr/>
          </p:nvSpPr>
          <p:spPr bwMode="auto">
            <a:xfrm>
              <a:off x="3292" y="2930"/>
              <a:ext cx="353" cy="25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1</a:t>
              </a:r>
            </a:p>
          </p:txBody>
        </p:sp>
        <p:sp>
          <p:nvSpPr>
            <p:cNvPr id="66814" name="Rectangle 254"/>
            <p:cNvSpPr>
              <a:spLocks noChangeArrowheads="1"/>
            </p:cNvSpPr>
            <p:nvPr/>
          </p:nvSpPr>
          <p:spPr bwMode="auto">
            <a:xfrm>
              <a:off x="2938" y="2930"/>
              <a:ext cx="354" cy="25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1</a:t>
              </a:r>
            </a:p>
          </p:txBody>
        </p:sp>
        <p:sp>
          <p:nvSpPr>
            <p:cNvPr id="66815" name="Rectangle 255"/>
            <p:cNvSpPr>
              <a:spLocks noChangeArrowheads="1"/>
            </p:cNvSpPr>
            <p:nvPr/>
          </p:nvSpPr>
          <p:spPr bwMode="auto">
            <a:xfrm>
              <a:off x="2585" y="2930"/>
              <a:ext cx="353" cy="25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1</a:t>
              </a:r>
            </a:p>
          </p:txBody>
        </p:sp>
        <p:sp>
          <p:nvSpPr>
            <p:cNvPr id="66816" name="Rectangle 256"/>
            <p:cNvSpPr>
              <a:spLocks noChangeArrowheads="1"/>
            </p:cNvSpPr>
            <p:nvPr/>
          </p:nvSpPr>
          <p:spPr bwMode="auto">
            <a:xfrm>
              <a:off x="2232" y="2930"/>
              <a:ext cx="353" cy="25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1</a:t>
              </a:r>
            </a:p>
          </p:txBody>
        </p:sp>
        <p:sp>
          <p:nvSpPr>
            <p:cNvPr id="66817" name="Rectangle 257"/>
            <p:cNvSpPr>
              <a:spLocks noChangeArrowheads="1"/>
            </p:cNvSpPr>
            <p:nvPr/>
          </p:nvSpPr>
          <p:spPr bwMode="auto">
            <a:xfrm>
              <a:off x="1878" y="2930"/>
              <a:ext cx="354" cy="25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1</a:t>
              </a:r>
            </a:p>
          </p:txBody>
        </p:sp>
        <p:sp>
          <p:nvSpPr>
            <p:cNvPr id="66818" name="Rectangle 258"/>
            <p:cNvSpPr>
              <a:spLocks noChangeArrowheads="1"/>
            </p:cNvSpPr>
            <p:nvPr/>
          </p:nvSpPr>
          <p:spPr bwMode="auto">
            <a:xfrm>
              <a:off x="1525" y="2930"/>
              <a:ext cx="353" cy="25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1</a:t>
              </a:r>
            </a:p>
          </p:txBody>
        </p:sp>
        <p:sp>
          <p:nvSpPr>
            <p:cNvPr id="66819" name="Rectangle 259"/>
            <p:cNvSpPr>
              <a:spLocks noChangeArrowheads="1"/>
            </p:cNvSpPr>
            <p:nvPr/>
          </p:nvSpPr>
          <p:spPr bwMode="auto">
            <a:xfrm>
              <a:off x="1173" y="2930"/>
              <a:ext cx="352" cy="25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0</a:t>
              </a:r>
            </a:p>
          </p:txBody>
        </p:sp>
        <p:sp>
          <p:nvSpPr>
            <p:cNvPr id="66820" name="Rectangle 260"/>
            <p:cNvSpPr>
              <a:spLocks noChangeArrowheads="1"/>
            </p:cNvSpPr>
            <p:nvPr/>
          </p:nvSpPr>
          <p:spPr bwMode="auto">
            <a:xfrm>
              <a:off x="466" y="2930"/>
              <a:ext cx="707" cy="25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spcBef>
                  <a:spcPct val="20000"/>
                </a:spcBef>
              </a:pPr>
              <a:r>
                <a:rPr kumimoji="0" lang="en-US" altLang="zh-CN" sz="2000">
                  <a:solidFill>
                    <a:schemeClr val="tx1"/>
                  </a:solidFill>
                  <a:latin typeface="Arial" charset="0"/>
                  <a:ea typeface="宋体" pitchFamily="2" charset="-122"/>
                </a:rPr>
                <a:t>0</a:t>
              </a:r>
            </a:p>
          </p:txBody>
        </p:sp>
        <p:sp>
          <p:nvSpPr>
            <p:cNvPr id="66821" name="Rectangle 261"/>
            <p:cNvSpPr>
              <a:spLocks noChangeArrowheads="1"/>
            </p:cNvSpPr>
            <p:nvPr/>
          </p:nvSpPr>
          <p:spPr bwMode="auto">
            <a:xfrm>
              <a:off x="113" y="2930"/>
              <a:ext cx="353" cy="25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1</a:t>
              </a:r>
            </a:p>
          </p:txBody>
        </p:sp>
        <p:sp>
          <p:nvSpPr>
            <p:cNvPr id="66822" name="Rectangle 262"/>
            <p:cNvSpPr>
              <a:spLocks noChangeArrowheads="1"/>
            </p:cNvSpPr>
            <p:nvPr/>
          </p:nvSpPr>
          <p:spPr bwMode="auto">
            <a:xfrm>
              <a:off x="4350" y="2681"/>
              <a:ext cx="354" cy="24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1</a:t>
              </a:r>
            </a:p>
          </p:txBody>
        </p:sp>
        <p:sp>
          <p:nvSpPr>
            <p:cNvPr id="66823" name="Rectangle 263"/>
            <p:cNvSpPr>
              <a:spLocks noChangeArrowheads="1"/>
            </p:cNvSpPr>
            <p:nvPr/>
          </p:nvSpPr>
          <p:spPr bwMode="auto">
            <a:xfrm>
              <a:off x="3997" y="2681"/>
              <a:ext cx="353" cy="24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0</a:t>
              </a:r>
            </a:p>
          </p:txBody>
        </p:sp>
        <p:sp>
          <p:nvSpPr>
            <p:cNvPr id="66824" name="Rectangle 264"/>
            <p:cNvSpPr>
              <a:spLocks noChangeArrowheads="1"/>
            </p:cNvSpPr>
            <p:nvPr/>
          </p:nvSpPr>
          <p:spPr bwMode="auto">
            <a:xfrm>
              <a:off x="3645" y="2681"/>
              <a:ext cx="352" cy="24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1</a:t>
              </a:r>
            </a:p>
          </p:txBody>
        </p:sp>
        <p:sp>
          <p:nvSpPr>
            <p:cNvPr id="66825" name="Rectangle 265"/>
            <p:cNvSpPr>
              <a:spLocks noChangeArrowheads="1"/>
            </p:cNvSpPr>
            <p:nvPr/>
          </p:nvSpPr>
          <p:spPr bwMode="auto">
            <a:xfrm>
              <a:off x="3292" y="2681"/>
              <a:ext cx="353" cy="24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1</a:t>
              </a:r>
            </a:p>
          </p:txBody>
        </p:sp>
        <p:sp>
          <p:nvSpPr>
            <p:cNvPr id="66826" name="Rectangle 266"/>
            <p:cNvSpPr>
              <a:spLocks noChangeArrowheads="1"/>
            </p:cNvSpPr>
            <p:nvPr/>
          </p:nvSpPr>
          <p:spPr bwMode="auto">
            <a:xfrm>
              <a:off x="2938" y="2681"/>
              <a:ext cx="354" cy="24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1</a:t>
              </a:r>
            </a:p>
          </p:txBody>
        </p:sp>
        <p:sp>
          <p:nvSpPr>
            <p:cNvPr id="66827" name="Rectangle 267"/>
            <p:cNvSpPr>
              <a:spLocks noChangeArrowheads="1"/>
            </p:cNvSpPr>
            <p:nvPr/>
          </p:nvSpPr>
          <p:spPr bwMode="auto">
            <a:xfrm>
              <a:off x="2585" y="2681"/>
              <a:ext cx="353" cy="24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1</a:t>
              </a:r>
            </a:p>
          </p:txBody>
        </p:sp>
        <p:sp>
          <p:nvSpPr>
            <p:cNvPr id="66828" name="Rectangle 268"/>
            <p:cNvSpPr>
              <a:spLocks noChangeArrowheads="1"/>
            </p:cNvSpPr>
            <p:nvPr/>
          </p:nvSpPr>
          <p:spPr bwMode="auto">
            <a:xfrm>
              <a:off x="2232" y="2681"/>
              <a:ext cx="353" cy="24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1</a:t>
              </a:r>
            </a:p>
          </p:txBody>
        </p:sp>
        <p:sp>
          <p:nvSpPr>
            <p:cNvPr id="66829" name="Rectangle 269"/>
            <p:cNvSpPr>
              <a:spLocks noChangeArrowheads="1"/>
            </p:cNvSpPr>
            <p:nvPr/>
          </p:nvSpPr>
          <p:spPr bwMode="auto">
            <a:xfrm>
              <a:off x="1878" y="2681"/>
              <a:ext cx="354" cy="24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0</a:t>
              </a:r>
            </a:p>
          </p:txBody>
        </p:sp>
        <p:sp>
          <p:nvSpPr>
            <p:cNvPr id="66830" name="Rectangle 270"/>
            <p:cNvSpPr>
              <a:spLocks noChangeArrowheads="1"/>
            </p:cNvSpPr>
            <p:nvPr/>
          </p:nvSpPr>
          <p:spPr bwMode="auto">
            <a:xfrm>
              <a:off x="1525" y="2681"/>
              <a:ext cx="353" cy="24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1</a:t>
              </a:r>
            </a:p>
          </p:txBody>
        </p:sp>
        <p:sp>
          <p:nvSpPr>
            <p:cNvPr id="66831" name="Rectangle 271"/>
            <p:cNvSpPr>
              <a:spLocks noChangeArrowheads="1"/>
            </p:cNvSpPr>
            <p:nvPr/>
          </p:nvSpPr>
          <p:spPr bwMode="auto">
            <a:xfrm>
              <a:off x="1173" y="2681"/>
              <a:ext cx="352" cy="24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0</a:t>
              </a:r>
            </a:p>
          </p:txBody>
        </p:sp>
        <p:sp>
          <p:nvSpPr>
            <p:cNvPr id="66832" name="Rectangle 272"/>
            <p:cNvSpPr>
              <a:spLocks noChangeArrowheads="1"/>
            </p:cNvSpPr>
            <p:nvPr/>
          </p:nvSpPr>
          <p:spPr bwMode="auto">
            <a:xfrm>
              <a:off x="466" y="2681"/>
              <a:ext cx="707" cy="24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spcBef>
                  <a:spcPct val="20000"/>
                </a:spcBef>
              </a:pPr>
              <a:r>
                <a:rPr kumimoji="0" lang="en-US" altLang="zh-CN" sz="2000">
                  <a:solidFill>
                    <a:schemeClr val="tx1"/>
                  </a:solidFill>
                  <a:latin typeface="Arial" charset="0"/>
                  <a:ea typeface="宋体" pitchFamily="2" charset="-122"/>
                </a:rPr>
                <a:t>0</a:t>
              </a:r>
            </a:p>
          </p:txBody>
        </p:sp>
        <p:sp>
          <p:nvSpPr>
            <p:cNvPr id="66833" name="Rectangle 273"/>
            <p:cNvSpPr>
              <a:spLocks noChangeArrowheads="1"/>
            </p:cNvSpPr>
            <p:nvPr/>
          </p:nvSpPr>
          <p:spPr bwMode="auto">
            <a:xfrm>
              <a:off x="113" y="2681"/>
              <a:ext cx="353" cy="24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1</a:t>
              </a:r>
            </a:p>
          </p:txBody>
        </p:sp>
        <p:sp>
          <p:nvSpPr>
            <p:cNvPr id="66834" name="Rectangle 274"/>
            <p:cNvSpPr>
              <a:spLocks noChangeArrowheads="1"/>
            </p:cNvSpPr>
            <p:nvPr/>
          </p:nvSpPr>
          <p:spPr bwMode="auto">
            <a:xfrm>
              <a:off x="4350" y="2431"/>
              <a:ext cx="354" cy="25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0</a:t>
              </a:r>
            </a:p>
          </p:txBody>
        </p:sp>
        <p:sp>
          <p:nvSpPr>
            <p:cNvPr id="66835" name="Rectangle 275"/>
            <p:cNvSpPr>
              <a:spLocks noChangeArrowheads="1"/>
            </p:cNvSpPr>
            <p:nvPr/>
          </p:nvSpPr>
          <p:spPr bwMode="auto">
            <a:xfrm>
              <a:off x="3997" y="2431"/>
              <a:ext cx="353" cy="25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1</a:t>
              </a:r>
            </a:p>
          </p:txBody>
        </p:sp>
        <p:sp>
          <p:nvSpPr>
            <p:cNvPr id="66836" name="Rectangle 276"/>
            <p:cNvSpPr>
              <a:spLocks noChangeArrowheads="1"/>
            </p:cNvSpPr>
            <p:nvPr/>
          </p:nvSpPr>
          <p:spPr bwMode="auto">
            <a:xfrm>
              <a:off x="3645" y="2431"/>
              <a:ext cx="352" cy="25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1</a:t>
              </a:r>
            </a:p>
          </p:txBody>
        </p:sp>
        <p:sp>
          <p:nvSpPr>
            <p:cNvPr id="66837" name="Rectangle 277"/>
            <p:cNvSpPr>
              <a:spLocks noChangeArrowheads="1"/>
            </p:cNvSpPr>
            <p:nvPr/>
          </p:nvSpPr>
          <p:spPr bwMode="auto">
            <a:xfrm>
              <a:off x="3292" y="2431"/>
              <a:ext cx="353" cy="25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1</a:t>
              </a:r>
            </a:p>
          </p:txBody>
        </p:sp>
        <p:sp>
          <p:nvSpPr>
            <p:cNvPr id="66838" name="Rectangle 278"/>
            <p:cNvSpPr>
              <a:spLocks noChangeArrowheads="1"/>
            </p:cNvSpPr>
            <p:nvPr/>
          </p:nvSpPr>
          <p:spPr bwMode="auto">
            <a:xfrm>
              <a:off x="2938" y="2431"/>
              <a:ext cx="354" cy="25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1</a:t>
              </a:r>
            </a:p>
          </p:txBody>
        </p:sp>
        <p:sp>
          <p:nvSpPr>
            <p:cNvPr id="66839" name="Rectangle 279"/>
            <p:cNvSpPr>
              <a:spLocks noChangeArrowheads="1"/>
            </p:cNvSpPr>
            <p:nvPr/>
          </p:nvSpPr>
          <p:spPr bwMode="auto">
            <a:xfrm>
              <a:off x="2585" y="2431"/>
              <a:ext cx="353" cy="25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1</a:t>
              </a:r>
            </a:p>
          </p:txBody>
        </p:sp>
        <p:sp>
          <p:nvSpPr>
            <p:cNvPr id="66840" name="Rectangle 280"/>
            <p:cNvSpPr>
              <a:spLocks noChangeArrowheads="1"/>
            </p:cNvSpPr>
            <p:nvPr/>
          </p:nvSpPr>
          <p:spPr bwMode="auto">
            <a:xfrm>
              <a:off x="2232" y="2431"/>
              <a:ext cx="353" cy="25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1</a:t>
              </a:r>
            </a:p>
          </p:txBody>
        </p:sp>
        <p:sp>
          <p:nvSpPr>
            <p:cNvPr id="66841" name="Rectangle 281"/>
            <p:cNvSpPr>
              <a:spLocks noChangeArrowheads="1"/>
            </p:cNvSpPr>
            <p:nvPr/>
          </p:nvSpPr>
          <p:spPr bwMode="auto">
            <a:xfrm>
              <a:off x="1878" y="2431"/>
              <a:ext cx="354" cy="25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1</a:t>
              </a:r>
            </a:p>
          </p:txBody>
        </p:sp>
        <p:sp>
          <p:nvSpPr>
            <p:cNvPr id="66842" name="Rectangle 282"/>
            <p:cNvSpPr>
              <a:spLocks noChangeArrowheads="1"/>
            </p:cNvSpPr>
            <p:nvPr/>
          </p:nvSpPr>
          <p:spPr bwMode="auto">
            <a:xfrm>
              <a:off x="1525" y="2431"/>
              <a:ext cx="353" cy="25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0</a:t>
              </a:r>
            </a:p>
          </p:txBody>
        </p:sp>
        <p:sp>
          <p:nvSpPr>
            <p:cNvPr id="66843" name="Rectangle 283"/>
            <p:cNvSpPr>
              <a:spLocks noChangeArrowheads="1"/>
            </p:cNvSpPr>
            <p:nvPr/>
          </p:nvSpPr>
          <p:spPr bwMode="auto">
            <a:xfrm>
              <a:off x="1173" y="2431"/>
              <a:ext cx="352" cy="25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0</a:t>
              </a:r>
            </a:p>
          </p:txBody>
        </p:sp>
        <p:sp>
          <p:nvSpPr>
            <p:cNvPr id="66844" name="Rectangle 284"/>
            <p:cNvSpPr>
              <a:spLocks noChangeArrowheads="1"/>
            </p:cNvSpPr>
            <p:nvPr/>
          </p:nvSpPr>
          <p:spPr bwMode="auto">
            <a:xfrm>
              <a:off x="466" y="2431"/>
              <a:ext cx="707" cy="25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spcBef>
                  <a:spcPct val="20000"/>
                </a:spcBef>
              </a:pPr>
              <a:r>
                <a:rPr kumimoji="0" lang="en-US" altLang="zh-CN" sz="2000">
                  <a:solidFill>
                    <a:schemeClr val="tx1"/>
                  </a:solidFill>
                  <a:latin typeface="Arial" charset="0"/>
                  <a:ea typeface="宋体" pitchFamily="2" charset="-122"/>
                </a:rPr>
                <a:t>0</a:t>
              </a:r>
            </a:p>
          </p:txBody>
        </p:sp>
        <p:sp>
          <p:nvSpPr>
            <p:cNvPr id="66845" name="Rectangle 285"/>
            <p:cNvSpPr>
              <a:spLocks noChangeArrowheads="1"/>
            </p:cNvSpPr>
            <p:nvPr/>
          </p:nvSpPr>
          <p:spPr bwMode="auto">
            <a:xfrm>
              <a:off x="113" y="2431"/>
              <a:ext cx="353" cy="25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1</a:t>
              </a:r>
            </a:p>
          </p:txBody>
        </p:sp>
        <p:sp>
          <p:nvSpPr>
            <p:cNvPr id="66846" name="Rectangle 286"/>
            <p:cNvSpPr>
              <a:spLocks noChangeArrowheads="1"/>
            </p:cNvSpPr>
            <p:nvPr/>
          </p:nvSpPr>
          <p:spPr bwMode="auto">
            <a:xfrm>
              <a:off x="4350" y="2182"/>
              <a:ext cx="354" cy="24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1</a:t>
              </a:r>
            </a:p>
          </p:txBody>
        </p:sp>
        <p:sp>
          <p:nvSpPr>
            <p:cNvPr id="66847" name="Rectangle 287"/>
            <p:cNvSpPr>
              <a:spLocks noChangeArrowheads="1"/>
            </p:cNvSpPr>
            <p:nvPr/>
          </p:nvSpPr>
          <p:spPr bwMode="auto">
            <a:xfrm>
              <a:off x="3997" y="2182"/>
              <a:ext cx="353" cy="24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1</a:t>
              </a:r>
            </a:p>
          </p:txBody>
        </p:sp>
        <p:sp>
          <p:nvSpPr>
            <p:cNvPr id="66848" name="Rectangle 288"/>
            <p:cNvSpPr>
              <a:spLocks noChangeArrowheads="1"/>
            </p:cNvSpPr>
            <p:nvPr/>
          </p:nvSpPr>
          <p:spPr bwMode="auto">
            <a:xfrm>
              <a:off x="3645" y="2182"/>
              <a:ext cx="352" cy="24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1</a:t>
              </a:r>
            </a:p>
          </p:txBody>
        </p:sp>
        <p:sp>
          <p:nvSpPr>
            <p:cNvPr id="66849" name="Rectangle 289"/>
            <p:cNvSpPr>
              <a:spLocks noChangeArrowheads="1"/>
            </p:cNvSpPr>
            <p:nvPr/>
          </p:nvSpPr>
          <p:spPr bwMode="auto">
            <a:xfrm>
              <a:off x="3292" y="2182"/>
              <a:ext cx="353" cy="24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1</a:t>
              </a:r>
            </a:p>
          </p:txBody>
        </p:sp>
        <p:sp>
          <p:nvSpPr>
            <p:cNvPr id="66850" name="Rectangle 290"/>
            <p:cNvSpPr>
              <a:spLocks noChangeArrowheads="1"/>
            </p:cNvSpPr>
            <p:nvPr/>
          </p:nvSpPr>
          <p:spPr bwMode="auto">
            <a:xfrm>
              <a:off x="2938" y="2182"/>
              <a:ext cx="354" cy="24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1</a:t>
              </a:r>
            </a:p>
          </p:txBody>
        </p:sp>
        <p:sp>
          <p:nvSpPr>
            <p:cNvPr id="66851" name="Rectangle 291"/>
            <p:cNvSpPr>
              <a:spLocks noChangeArrowheads="1"/>
            </p:cNvSpPr>
            <p:nvPr/>
          </p:nvSpPr>
          <p:spPr bwMode="auto">
            <a:xfrm>
              <a:off x="2585" y="2182"/>
              <a:ext cx="353" cy="24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1</a:t>
              </a:r>
            </a:p>
          </p:txBody>
        </p:sp>
        <p:sp>
          <p:nvSpPr>
            <p:cNvPr id="66852" name="Rectangle 292"/>
            <p:cNvSpPr>
              <a:spLocks noChangeArrowheads="1"/>
            </p:cNvSpPr>
            <p:nvPr/>
          </p:nvSpPr>
          <p:spPr bwMode="auto">
            <a:xfrm>
              <a:off x="2232" y="2182"/>
              <a:ext cx="353" cy="24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1</a:t>
              </a:r>
            </a:p>
          </p:txBody>
        </p:sp>
        <p:sp>
          <p:nvSpPr>
            <p:cNvPr id="66853" name="Rectangle 293"/>
            <p:cNvSpPr>
              <a:spLocks noChangeArrowheads="1"/>
            </p:cNvSpPr>
            <p:nvPr/>
          </p:nvSpPr>
          <p:spPr bwMode="auto">
            <a:xfrm>
              <a:off x="1878" y="2182"/>
              <a:ext cx="354" cy="24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0</a:t>
              </a:r>
            </a:p>
          </p:txBody>
        </p:sp>
        <p:sp>
          <p:nvSpPr>
            <p:cNvPr id="66854" name="Rectangle 294"/>
            <p:cNvSpPr>
              <a:spLocks noChangeArrowheads="1"/>
            </p:cNvSpPr>
            <p:nvPr/>
          </p:nvSpPr>
          <p:spPr bwMode="auto">
            <a:xfrm>
              <a:off x="1525" y="2182"/>
              <a:ext cx="353" cy="24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0</a:t>
              </a:r>
            </a:p>
          </p:txBody>
        </p:sp>
        <p:sp>
          <p:nvSpPr>
            <p:cNvPr id="66855" name="Rectangle 295"/>
            <p:cNvSpPr>
              <a:spLocks noChangeArrowheads="1"/>
            </p:cNvSpPr>
            <p:nvPr/>
          </p:nvSpPr>
          <p:spPr bwMode="auto">
            <a:xfrm>
              <a:off x="1173" y="2182"/>
              <a:ext cx="352" cy="24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0</a:t>
              </a:r>
            </a:p>
          </p:txBody>
        </p:sp>
        <p:sp>
          <p:nvSpPr>
            <p:cNvPr id="66856" name="Rectangle 296"/>
            <p:cNvSpPr>
              <a:spLocks noChangeArrowheads="1"/>
            </p:cNvSpPr>
            <p:nvPr/>
          </p:nvSpPr>
          <p:spPr bwMode="auto">
            <a:xfrm>
              <a:off x="466" y="2182"/>
              <a:ext cx="707" cy="24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spcBef>
                  <a:spcPct val="20000"/>
                </a:spcBef>
              </a:pPr>
              <a:r>
                <a:rPr kumimoji="0" lang="en-US" altLang="zh-CN" sz="2000">
                  <a:solidFill>
                    <a:schemeClr val="tx1"/>
                  </a:solidFill>
                  <a:latin typeface="Arial" charset="0"/>
                  <a:ea typeface="宋体" pitchFamily="2" charset="-122"/>
                </a:rPr>
                <a:t>0</a:t>
              </a:r>
            </a:p>
          </p:txBody>
        </p:sp>
        <p:sp>
          <p:nvSpPr>
            <p:cNvPr id="66857" name="Rectangle 297"/>
            <p:cNvSpPr>
              <a:spLocks noChangeArrowheads="1"/>
            </p:cNvSpPr>
            <p:nvPr/>
          </p:nvSpPr>
          <p:spPr bwMode="auto">
            <a:xfrm>
              <a:off x="113" y="2182"/>
              <a:ext cx="353" cy="24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1</a:t>
              </a:r>
            </a:p>
          </p:txBody>
        </p:sp>
        <p:sp>
          <p:nvSpPr>
            <p:cNvPr id="66858" name="Rectangle 298"/>
            <p:cNvSpPr>
              <a:spLocks noChangeArrowheads="1"/>
            </p:cNvSpPr>
            <p:nvPr/>
          </p:nvSpPr>
          <p:spPr bwMode="auto">
            <a:xfrm>
              <a:off x="4350" y="1932"/>
              <a:ext cx="354" cy="25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1</a:t>
              </a:r>
            </a:p>
          </p:txBody>
        </p:sp>
        <p:sp>
          <p:nvSpPr>
            <p:cNvPr id="66859" name="Rectangle 299"/>
            <p:cNvSpPr>
              <a:spLocks noChangeArrowheads="1"/>
            </p:cNvSpPr>
            <p:nvPr/>
          </p:nvSpPr>
          <p:spPr bwMode="auto">
            <a:xfrm>
              <a:off x="3997" y="1932"/>
              <a:ext cx="353" cy="25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1</a:t>
              </a:r>
            </a:p>
          </p:txBody>
        </p:sp>
        <p:sp>
          <p:nvSpPr>
            <p:cNvPr id="66860" name="Rectangle 300"/>
            <p:cNvSpPr>
              <a:spLocks noChangeArrowheads="1"/>
            </p:cNvSpPr>
            <p:nvPr/>
          </p:nvSpPr>
          <p:spPr bwMode="auto">
            <a:xfrm>
              <a:off x="3645" y="1932"/>
              <a:ext cx="352" cy="25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1</a:t>
              </a:r>
            </a:p>
          </p:txBody>
        </p:sp>
        <p:sp>
          <p:nvSpPr>
            <p:cNvPr id="66861" name="Rectangle 301"/>
            <p:cNvSpPr>
              <a:spLocks noChangeArrowheads="1"/>
            </p:cNvSpPr>
            <p:nvPr/>
          </p:nvSpPr>
          <p:spPr bwMode="auto">
            <a:xfrm>
              <a:off x="3292" y="1932"/>
              <a:ext cx="353" cy="25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1</a:t>
              </a:r>
            </a:p>
          </p:txBody>
        </p:sp>
        <p:sp>
          <p:nvSpPr>
            <p:cNvPr id="66862" name="Rectangle 302"/>
            <p:cNvSpPr>
              <a:spLocks noChangeArrowheads="1"/>
            </p:cNvSpPr>
            <p:nvPr/>
          </p:nvSpPr>
          <p:spPr bwMode="auto">
            <a:xfrm>
              <a:off x="2938" y="1932"/>
              <a:ext cx="354" cy="25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1</a:t>
              </a:r>
            </a:p>
          </p:txBody>
        </p:sp>
        <p:sp>
          <p:nvSpPr>
            <p:cNvPr id="66863" name="Rectangle 303"/>
            <p:cNvSpPr>
              <a:spLocks noChangeArrowheads="1"/>
            </p:cNvSpPr>
            <p:nvPr/>
          </p:nvSpPr>
          <p:spPr bwMode="auto">
            <a:xfrm>
              <a:off x="2585" y="1932"/>
              <a:ext cx="353" cy="25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1</a:t>
              </a:r>
            </a:p>
          </p:txBody>
        </p:sp>
        <p:sp>
          <p:nvSpPr>
            <p:cNvPr id="66864" name="Rectangle 304"/>
            <p:cNvSpPr>
              <a:spLocks noChangeArrowheads="1"/>
            </p:cNvSpPr>
            <p:nvPr/>
          </p:nvSpPr>
          <p:spPr bwMode="auto">
            <a:xfrm>
              <a:off x="2232" y="1932"/>
              <a:ext cx="353" cy="25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1</a:t>
              </a:r>
            </a:p>
          </p:txBody>
        </p:sp>
        <p:sp>
          <p:nvSpPr>
            <p:cNvPr id="66865" name="Rectangle 305"/>
            <p:cNvSpPr>
              <a:spLocks noChangeArrowheads="1"/>
            </p:cNvSpPr>
            <p:nvPr/>
          </p:nvSpPr>
          <p:spPr bwMode="auto">
            <a:xfrm>
              <a:off x="1878" y="1932"/>
              <a:ext cx="354" cy="25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X</a:t>
              </a:r>
            </a:p>
          </p:txBody>
        </p:sp>
        <p:sp>
          <p:nvSpPr>
            <p:cNvPr id="66866" name="Rectangle 306"/>
            <p:cNvSpPr>
              <a:spLocks noChangeArrowheads="1"/>
            </p:cNvSpPr>
            <p:nvPr/>
          </p:nvSpPr>
          <p:spPr bwMode="auto">
            <a:xfrm>
              <a:off x="1525" y="1932"/>
              <a:ext cx="353" cy="25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X</a:t>
              </a:r>
            </a:p>
          </p:txBody>
        </p:sp>
        <p:sp>
          <p:nvSpPr>
            <p:cNvPr id="66867" name="Rectangle 307"/>
            <p:cNvSpPr>
              <a:spLocks noChangeArrowheads="1"/>
            </p:cNvSpPr>
            <p:nvPr/>
          </p:nvSpPr>
          <p:spPr bwMode="auto">
            <a:xfrm>
              <a:off x="1173" y="1932"/>
              <a:ext cx="352" cy="25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X</a:t>
              </a:r>
            </a:p>
          </p:txBody>
        </p:sp>
        <p:sp>
          <p:nvSpPr>
            <p:cNvPr id="66868" name="Rectangle 308"/>
            <p:cNvSpPr>
              <a:spLocks noChangeArrowheads="1"/>
            </p:cNvSpPr>
            <p:nvPr/>
          </p:nvSpPr>
          <p:spPr bwMode="auto">
            <a:xfrm>
              <a:off x="466" y="1932"/>
              <a:ext cx="707" cy="25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spcBef>
                  <a:spcPct val="20000"/>
                </a:spcBef>
              </a:pPr>
              <a:r>
                <a:rPr kumimoji="0" lang="en-US" altLang="zh-CN" sz="2000">
                  <a:solidFill>
                    <a:schemeClr val="tx1"/>
                  </a:solidFill>
                  <a:latin typeface="Arial" charset="0"/>
                  <a:ea typeface="宋体" pitchFamily="2" charset="-122"/>
                </a:rPr>
                <a:t>1</a:t>
              </a:r>
            </a:p>
          </p:txBody>
        </p:sp>
        <p:sp>
          <p:nvSpPr>
            <p:cNvPr id="66869" name="Rectangle 309"/>
            <p:cNvSpPr>
              <a:spLocks noChangeArrowheads="1"/>
            </p:cNvSpPr>
            <p:nvPr/>
          </p:nvSpPr>
          <p:spPr bwMode="auto">
            <a:xfrm>
              <a:off x="113" y="1932"/>
              <a:ext cx="353" cy="25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X</a:t>
              </a:r>
            </a:p>
          </p:txBody>
        </p:sp>
        <p:sp>
          <p:nvSpPr>
            <p:cNvPr id="66870" name="Rectangle 310"/>
            <p:cNvSpPr>
              <a:spLocks noChangeArrowheads="1"/>
            </p:cNvSpPr>
            <p:nvPr/>
          </p:nvSpPr>
          <p:spPr bwMode="auto">
            <a:xfrm>
              <a:off x="4350" y="1682"/>
              <a:ext cx="354" cy="25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1</a:t>
              </a:r>
            </a:p>
          </p:txBody>
        </p:sp>
        <p:sp>
          <p:nvSpPr>
            <p:cNvPr id="66871" name="Rectangle 311"/>
            <p:cNvSpPr>
              <a:spLocks noChangeArrowheads="1"/>
            </p:cNvSpPr>
            <p:nvPr/>
          </p:nvSpPr>
          <p:spPr bwMode="auto">
            <a:xfrm>
              <a:off x="3997" y="1682"/>
              <a:ext cx="353" cy="25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1</a:t>
              </a:r>
            </a:p>
          </p:txBody>
        </p:sp>
        <p:sp>
          <p:nvSpPr>
            <p:cNvPr id="66872" name="Rectangle 312"/>
            <p:cNvSpPr>
              <a:spLocks noChangeArrowheads="1"/>
            </p:cNvSpPr>
            <p:nvPr/>
          </p:nvSpPr>
          <p:spPr bwMode="auto">
            <a:xfrm>
              <a:off x="3645" y="1682"/>
              <a:ext cx="352" cy="25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1</a:t>
              </a:r>
            </a:p>
          </p:txBody>
        </p:sp>
        <p:sp>
          <p:nvSpPr>
            <p:cNvPr id="66873" name="Rectangle 313"/>
            <p:cNvSpPr>
              <a:spLocks noChangeArrowheads="1"/>
            </p:cNvSpPr>
            <p:nvPr/>
          </p:nvSpPr>
          <p:spPr bwMode="auto">
            <a:xfrm>
              <a:off x="3292" y="1682"/>
              <a:ext cx="353" cy="25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1</a:t>
              </a:r>
            </a:p>
          </p:txBody>
        </p:sp>
        <p:sp>
          <p:nvSpPr>
            <p:cNvPr id="66874" name="Rectangle 314"/>
            <p:cNvSpPr>
              <a:spLocks noChangeArrowheads="1"/>
            </p:cNvSpPr>
            <p:nvPr/>
          </p:nvSpPr>
          <p:spPr bwMode="auto">
            <a:xfrm>
              <a:off x="2938" y="1682"/>
              <a:ext cx="354" cy="25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1</a:t>
              </a:r>
            </a:p>
          </p:txBody>
        </p:sp>
        <p:sp>
          <p:nvSpPr>
            <p:cNvPr id="66875" name="Rectangle 315"/>
            <p:cNvSpPr>
              <a:spLocks noChangeArrowheads="1"/>
            </p:cNvSpPr>
            <p:nvPr/>
          </p:nvSpPr>
          <p:spPr bwMode="auto">
            <a:xfrm>
              <a:off x="2585" y="1682"/>
              <a:ext cx="353" cy="25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1</a:t>
              </a:r>
            </a:p>
          </p:txBody>
        </p:sp>
        <p:sp>
          <p:nvSpPr>
            <p:cNvPr id="66876" name="Rectangle 316"/>
            <p:cNvSpPr>
              <a:spLocks noChangeArrowheads="1"/>
            </p:cNvSpPr>
            <p:nvPr/>
          </p:nvSpPr>
          <p:spPr bwMode="auto">
            <a:xfrm>
              <a:off x="2232" y="1682"/>
              <a:ext cx="353" cy="25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1</a:t>
              </a:r>
            </a:p>
          </p:txBody>
        </p:sp>
        <p:sp>
          <p:nvSpPr>
            <p:cNvPr id="66877" name="Rectangle 317"/>
            <p:cNvSpPr>
              <a:spLocks noChangeArrowheads="1"/>
            </p:cNvSpPr>
            <p:nvPr/>
          </p:nvSpPr>
          <p:spPr bwMode="auto">
            <a:xfrm>
              <a:off x="1878" y="1682"/>
              <a:ext cx="354" cy="25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X</a:t>
              </a:r>
            </a:p>
          </p:txBody>
        </p:sp>
        <p:sp>
          <p:nvSpPr>
            <p:cNvPr id="66878" name="Rectangle 318"/>
            <p:cNvSpPr>
              <a:spLocks noChangeArrowheads="1"/>
            </p:cNvSpPr>
            <p:nvPr/>
          </p:nvSpPr>
          <p:spPr bwMode="auto">
            <a:xfrm>
              <a:off x="1525" y="1682"/>
              <a:ext cx="353" cy="25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X</a:t>
              </a:r>
            </a:p>
          </p:txBody>
        </p:sp>
        <p:sp>
          <p:nvSpPr>
            <p:cNvPr id="66879" name="Rectangle 319"/>
            <p:cNvSpPr>
              <a:spLocks noChangeArrowheads="1"/>
            </p:cNvSpPr>
            <p:nvPr/>
          </p:nvSpPr>
          <p:spPr bwMode="auto">
            <a:xfrm>
              <a:off x="1173" y="1682"/>
              <a:ext cx="352" cy="25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X</a:t>
              </a:r>
            </a:p>
          </p:txBody>
        </p:sp>
        <p:sp>
          <p:nvSpPr>
            <p:cNvPr id="66880" name="Rectangle 320"/>
            <p:cNvSpPr>
              <a:spLocks noChangeArrowheads="1"/>
            </p:cNvSpPr>
            <p:nvPr/>
          </p:nvSpPr>
          <p:spPr bwMode="auto">
            <a:xfrm>
              <a:off x="466" y="1682"/>
              <a:ext cx="707" cy="25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spcBef>
                  <a:spcPct val="20000"/>
                </a:spcBef>
              </a:pPr>
              <a:r>
                <a:rPr kumimoji="0" lang="en-US" altLang="zh-CN" sz="2000">
                  <a:solidFill>
                    <a:schemeClr val="tx1"/>
                  </a:solidFill>
                  <a:latin typeface="Arial" charset="0"/>
                  <a:ea typeface="宋体" pitchFamily="2" charset="-122"/>
                </a:rPr>
                <a:t>X</a:t>
              </a:r>
            </a:p>
          </p:txBody>
        </p:sp>
        <p:sp>
          <p:nvSpPr>
            <p:cNvPr id="66881" name="Rectangle 321"/>
            <p:cNvSpPr>
              <a:spLocks noChangeArrowheads="1"/>
            </p:cNvSpPr>
            <p:nvPr/>
          </p:nvSpPr>
          <p:spPr bwMode="auto">
            <a:xfrm>
              <a:off x="113" y="1682"/>
              <a:ext cx="353" cy="25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0</a:t>
              </a:r>
            </a:p>
          </p:txBody>
        </p:sp>
        <p:sp>
          <p:nvSpPr>
            <p:cNvPr id="66882" name="Rectangle 322"/>
            <p:cNvSpPr>
              <a:spLocks noChangeArrowheads="1"/>
            </p:cNvSpPr>
            <p:nvPr/>
          </p:nvSpPr>
          <p:spPr bwMode="auto">
            <a:xfrm>
              <a:off x="4350" y="1241"/>
              <a:ext cx="354" cy="44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endParaRPr kumimoji="0" lang="zh-CN" altLang="zh-CN" sz="2000" b="0" baseline="-25000">
                <a:solidFill>
                  <a:schemeClr val="tx1"/>
                </a:solidFill>
                <a:latin typeface="Arial" charset="0"/>
                <a:ea typeface="宋体" pitchFamily="2" charset="-122"/>
              </a:endParaRPr>
            </a:p>
          </p:txBody>
        </p:sp>
        <p:sp>
          <p:nvSpPr>
            <p:cNvPr id="66883" name="Rectangle 323"/>
            <p:cNvSpPr>
              <a:spLocks noChangeArrowheads="1"/>
            </p:cNvSpPr>
            <p:nvPr/>
          </p:nvSpPr>
          <p:spPr bwMode="auto">
            <a:xfrm>
              <a:off x="3997" y="1241"/>
              <a:ext cx="353" cy="44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endParaRPr kumimoji="0" lang="zh-CN" altLang="zh-CN" sz="2000" b="0" baseline="-25000">
                <a:solidFill>
                  <a:schemeClr val="tx1"/>
                </a:solidFill>
                <a:latin typeface="Arial" charset="0"/>
                <a:ea typeface="宋体" pitchFamily="2" charset="-122"/>
              </a:endParaRPr>
            </a:p>
          </p:txBody>
        </p:sp>
        <p:sp>
          <p:nvSpPr>
            <p:cNvPr id="66884" name="Rectangle 324"/>
            <p:cNvSpPr>
              <a:spLocks noChangeArrowheads="1"/>
            </p:cNvSpPr>
            <p:nvPr/>
          </p:nvSpPr>
          <p:spPr bwMode="auto">
            <a:xfrm>
              <a:off x="3645" y="1241"/>
              <a:ext cx="352" cy="44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endParaRPr kumimoji="0" lang="zh-CN" altLang="zh-CN" sz="2000" b="0" baseline="-25000">
                <a:solidFill>
                  <a:schemeClr val="tx1"/>
                </a:solidFill>
                <a:latin typeface="Arial" charset="0"/>
                <a:ea typeface="宋体" pitchFamily="2" charset="-122"/>
              </a:endParaRPr>
            </a:p>
          </p:txBody>
        </p:sp>
        <p:sp>
          <p:nvSpPr>
            <p:cNvPr id="66885" name="Rectangle 325"/>
            <p:cNvSpPr>
              <a:spLocks noChangeArrowheads="1"/>
            </p:cNvSpPr>
            <p:nvPr/>
          </p:nvSpPr>
          <p:spPr bwMode="auto">
            <a:xfrm>
              <a:off x="3292" y="1241"/>
              <a:ext cx="353" cy="44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endParaRPr kumimoji="0" lang="zh-CN" altLang="zh-CN" sz="2000" b="0" baseline="-25000">
                <a:solidFill>
                  <a:schemeClr val="tx1"/>
                </a:solidFill>
                <a:latin typeface="Arial" charset="0"/>
                <a:ea typeface="宋体" pitchFamily="2" charset="-122"/>
              </a:endParaRPr>
            </a:p>
          </p:txBody>
        </p:sp>
        <p:sp>
          <p:nvSpPr>
            <p:cNvPr id="66886" name="Rectangle 326"/>
            <p:cNvSpPr>
              <a:spLocks noChangeArrowheads="1"/>
            </p:cNvSpPr>
            <p:nvPr/>
          </p:nvSpPr>
          <p:spPr bwMode="auto">
            <a:xfrm>
              <a:off x="2938" y="1241"/>
              <a:ext cx="354" cy="44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endParaRPr kumimoji="0" lang="zh-CN" altLang="zh-CN" sz="2000" b="0" baseline="-25000">
                <a:solidFill>
                  <a:schemeClr val="tx1"/>
                </a:solidFill>
                <a:latin typeface="Arial" charset="0"/>
                <a:ea typeface="宋体" pitchFamily="2" charset="-122"/>
              </a:endParaRPr>
            </a:p>
          </p:txBody>
        </p:sp>
        <p:sp>
          <p:nvSpPr>
            <p:cNvPr id="66887" name="Rectangle 327"/>
            <p:cNvSpPr>
              <a:spLocks noChangeArrowheads="1"/>
            </p:cNvSpPr>
            <p:nvPr/>
          </p:nvSpPr>
          <p:spPr bwMode="auto">
            <a:xfrm>
              <a:off x="2585" y="1241"/>
              <a:ext cx="353" cy="44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endParaRPr kumimoji="0" lang="zh-CN" altLang="zh-CN" sz="2000" b="0" baseline="-25000">
                <a:solidFill>
                  <a:schemeClr val="tx1"/>
                </a:solidFill>
                <a:latin typeface="Arial" charset="0"/>
                <a:ea typeface="宋体" pitchFamily="2" charset="-122"/>
              </a:endParaRPr>
            </a:p>
          </p:txBody>
        </p:sp>
        <p:sp>
          <p:nvSpPr>
            <p:cNvPr id="66888" name="Rectangle 328"/>
            <p:cNvSpPr>
              <a:spLocks noChangeArrowheads="1"/>
            </p:cNvSpPr>
            <p:nvPr/>
          </p:nvSpPr>
          <p:spPr bwMode="auto">
            <a:xfrm>
              <a:off x="2232" y="1241"/>
              <a:ext cx="353" cy="44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endParaRPr kumimoji="0" lang="zh-CN" altLang="zh-CN" sz="2000" b="0" baseline="-25000">
                <a:solidFill>
                  <a:schemeClr val="tx1"/>
                </a:solidFill>
                <a:latin typeface="Arial" charset="0"/>
                <a:ea typeface="宋体" pitchFamily="2" charset="-122"/>
              </a:endParaRPr>
            </a:p>
          </p:txBody>
        </p:sp>
        <p:sp>
          <p:nvSpPr>
            <p:cNvPr id="66889" name="Rectangle 329"/>
            <p:cNvSpPr>
              <a:spLocks noChangeArrowheads="1"/>
            </p:cNvSpPr>
            <p:nvPr/>
          </p:nvSpPr>
          <p:spPr bwMode="auto">
            <a:xfrm>
              <a:off x="1878" y="1241"/>
              <a:ext cx="354" cy="44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400" b="0">
                  <a:solidFill>
                    <a:schemeClr val="tx1"/>
                  </a:solidFill>
                  <a:latin typeface="Arial" charset="0"/>
                  <a:ea typeface="宋体" pitchFamily="2" charset="-122"/>
                </a:rPr>
                <a:t>A</a:t>
              </a:r>
              <a:r>
                <a:rPr kumimoji="0" lang="en-US" altLang="zh-CN" sz="2400" b="0" baseline="-25000">
                  <a:solidFill>
                    <a:schemeClr val="tx1"/>
                  </a:solidFill>
                  <a:latin typeface="Arial" charset="0"/>
                  <a:ea typeface="宋体" pitchFamily="2" charset="-122"/>
                </a:rPr>
                <a:t>0</a:t>
              </a:r>
            </a:p>
          </p:txBody>
        </p:sp>
        <p:sp>
          <p:nvSpPr>
            <p:cNvPr id="66890" name="Rectangle 330"/>
            <p:cNvSpPr>
              <a:spLocks noChangeArrowheads="1"/>
            </p:cNvSpPr>
            <p:nvPr/>
          </p:nvSpPr>
          <p:spPr bwMode="auto">
            <a:xfrm>
              <a:off x="1525" y="1241"/>
              <a:ext cx="353" cy="44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400" b="0">
                  <a:solidFill>
                    <a:schemeClr val="tx1"/>
                  </a:solidFill>
                  <a:latin typeface="Arial" charset="0"/>
                  <a:ea typeface="宋体" pitchFamily="2" charset="-122"/>
                </a:rPr>
                <a:t>A</a:t>
              </a:r>
              <a:r>
                <a:rPr kumimoji="0" lang="en-US" altLang="zh-CN" sz="2400" b="0" baseline="-25000">
                  <a:solidFill>
                    <a:schemeClr val="tx1"/>
                  </a:solidFill>
                  <a:latin typeface="Arial" charset="0"/>
                  <a:ea typeface="宋体" pitchFamily="2" charset="-122"/>
                </a:rPr>
                <a:t>1</a:t>
              </a:r>
            </a:p>
          </p:txBody>
        </p:sp>
        <p:sp>
          <p:nvSpPr>
            <p:cNvPr id="66891" name="Rectangle 331"/>
            <p:cNvSpPr>
              <a:spLocks noChangeArrowheads="1"/>
            </p:cNvSpPr>
            <p:nvPr/>
          </p:nvSpPr>
          <p:spPr bwMode="auto">
            <a:xfrm>
              <a:off x="1173" y="1241"/>
              <a:ext cx="352" cy="44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400" b="0">
                  <a:solidFill>
                    <a:schemeClr val="tx1"/>
                  </a:solidFill>
                  <a:latin typeface="Arial" charset="0"/>
                  <a:ea typeface="宋体" pitchFamily="2" charset="-122"/>
                </a:rPr>
                <a:t>A</a:t>
              </a:r>
              <a:r>
                <a:rPr kumimoji="0" lang="en-US" altLang="zh-CN" sz="2400" b="0" baseline="-25000">
                  <a:solidFill>
                    <a:schemeClr val="tx1"/>
                  </a:solidFill>
                  <a:latin typeface="Arial" charset="0"/>
                  <a:ea typeface="宋体" pitchFamily="2" charset="-122"/>
                </a:rPr>
                <a:t>2</a:t>
              </a:r>
            </a:p>
          </p:txBody>
        </p:sp>
        <p:sp>
          <p:nvSpPr>
            <p:cNvPr id="66892" name="Rectangle 332"/>
            <p:cNvSpPr>
              <a:spLocks noChangeArrowheads="1"/>
            </p:cNvSpPr>
            <p:nvPr/>
          </p:nvSpPr>
          <p:spPr bwMode="auto">
            <a:xfrm>
              <a:off x="466" y="1241"/>
              <a:ext cx="707" cy="44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endParaRPr kumimoji="0" lang="zh-CN" altLang="zh-CN" sz="2400" b="0" baseline="-25000">
                <a:solidFill>
                  <a:schemeClr val="tx1"/>
                </a:solidFill>
                <a:latin typeface="Arial" charset="0"/>
                <a:ea typeface="宋体" pitchFamily="2" charset="-122"/>
              </a:endParaRPr>
            </a:p>
          </p:txBody>
        </p:sp>
        <p:sp>
          <p:nvSpPr>
            <p:cNvPr id="66893" name="Rectangle 333"/>
            <p:cNvSpPr>
              <a:spLocks noChangeArrowheads="1"/>
            </p:cNvSpPr>
            <p:nvPr/>
          </p:nvSpPr>
          <p:spPr bwMode="auto">
            <a:xfrm>
              <a:off x="113" y="1241"/>
              <a:ext cx="353" cy="44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400" b="0">
                  <a:solidFill>
                    <a:schemeClr val="tx1"/>
                  </a:solidFill>
                  <a:latin typeface="Arial" charset="0"/>
                  <a:ea typeface="宋体" pitchFamily="2" charset="-122"/>
                </a:rPr>
                <a:t>S</a:t>
              </a:r>
              <a:r>
                <a:rPr kumimoji="0" lang="en-US" altLang="zh-CN" sz="2400" b="0" baseline="-25000">
                  <a:solidFill>
                    <a:schemeClr val="tx1"/>
                  </a:solidFill>
                  <a:latin typeface="Arial" charset="0"/>
                  <a:ea typeface="宋体" pitchFamily="2" charset="-122"/>
                </a:rPr>
                <a:t>1</a:t>
              </a:r>
            </a:p>
          </p:txBody>
        </p:sp>
        <p:sp>
          <p:nvSpPr>
            <p:cNvPr id="66894" name="Rectangle 334"/>
            <p:cNvSpPr>
              <a:spLocks noChangeArrowheads="1"/>
            </p:cNvSpPr>
            <p:nvPr/>
          </p:nvSpPr>
          <p:spPr bwMode="auto">
            <a:xfrm>
              <a:off x="2232" y="981"/>
              <a:ext cx="2825" cy="26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spcBef>
                  <a:spcPct val="20000"/>
                </a:spcBef>
              </a:pPr>
              <a:r>
                <a:rPr kumimoji="0" lang="zh-CN" altLang="en-US" sz="2000">
                  <a:solidFill>
                    <a:schemeClr val="tx1"/>
                  </a:solidFill>
                  <a:latin typeface="Arial" charset="0"/>
                  <a:ea typeface="宋体" pitchFamily="2" charset="-122"/>
                </a:rPr>
                <a:t>输              出</a:t>
              </a:r>
            </a:p>
          </p:txBody>
        </p:sp>
        <p:sp>
          <p:nvSpPr>
            <p:cNvPr id="66895" name="Rectangle 335"/>
            <p:cNvSpPr>
              <a:spLocks noChangeArrowheads="1"/>
            </p:cNvSpPr>
            <p:nvPr/>
          </p:nvSpPr>
          <p:spPr bwMode="auto">
            <a:xfrm>
              <a:off x="113" y="981"/>
              <a:ext cx="2119" cy="26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spcBef>
                  <a:spcPct val="20000"/>
                </a:spcBef>
              </a:pPr>
              <a:r>
                <a:rPr kumimoji="0" lang="zh-CN" altLang="en-US" sz="2000">
                  <a:solidFill>
                    <a:schemeClr val="tx1"/>
                  </a:solidFill>
                  <a:latin typeface="Arial" charset="0"/>
                  <a:ea typeface="宋体" pitchFamily="2" charset="-122"/>
                </a:rPr>
                <a:t>输          入</a:t>
              </a:r>
            </a:p>
          </p:txBody>
        </p:sp>
        <p:sp>
          <p:nvSpPr>
            <p:cNvPr id="66896" name="Line 336"/>
            <p:cNvSpPr>
              <a:spLocks noChangeShapeType="1"/>
            </p:cNvSpPr>
            <p:nvPr/>
          </p:nvSpPr>
          <p:spPr bwMode="auto">
            <a:xfrm>
              <a:off x="113" y="981"/>
              <a:ext cx="494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6897" name="Line 337"/>
            <p:cNvSpPr>
              <a:spLocks noChangeShapeType="1"/>
            </p:cNvSpPr>
            <p:nvPr/>
          </p:nvSpPr>
          <p:spPr bwMode="auto">
            <a:xfrm>
              <a:off x="113" y="1241"/>
              <a:ext cx="494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6898" name="Line 338"/>
            <p:cNvSpPr>
              <a:spLocks noChangeShapeType="1"/>
            </p:cNvSpPr>
            <p:nvPr/>
          </p:nvSpPr>
          <p:spPr bwMode="auto">
            <a:xfrm>
              <a:off x="113" y="1682"/>
              <a:ext cx="494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6899" name="Line 339"/>
            <p:cNvSpPr>
              <a:spLocks noChangeShapeType="1"/>
            </p:cNvSpPr>
            <p:nvPr/>
          </p:nvSpPr>
          <p:spPr bwMode="auto">
            <a:xfrm>
              <a:off x="113" y="1932"/>
              <a:ext cx="494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6900" name="Line 340"/>
            <p:cNvSpPr>
              <a:spLocks noChangeShapeType="1"/>
            </p:cNvSpPr>
            <p:nvPr/>
          </p:nvSpPr>
          <p:spPr bwMode="auto">
            <a:xfrm>
              <a:off x="113" y="2182"/>
              <a:ext cx="494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6901" name="Line 341"/>
            <p:cNvSpPr>
              <a:spLocks noChangeShapeType="1"/>
            </p:cNvSpPr>
            <p:nvPr/>
          </p:nvSpPr>
          <p:spPr bwMode="auto">
            <a:xfrm>
              <a:off x="113" y="2431"/>
              <a:ext cx="494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6902" name="Line 342"/>
            <p:cNvSpPr>
              <a:spLocks noChangeShapeType="1"/>
            </p:cNvSpPr>
            <p:nvPr/>
          </p:nvSpPr>
          <p:spPr bwMode="auto">
            <a:xfrm>
              <a:off x="113" y="2681"/>
              <a:ext cx="494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6903" name="Line 343"/>
            <p:cNvSpPr>
              <a:spLocks noChangeShapeType="1"/>
            </p:cNvSpPr>
            <p:nvPr/>
          </p:nvSpPr>
          <p:spPr bwMode="auto">
            <a:xfrm>
              <a:off x="113" y="2930"/>
              <a:ext cx="494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6904" name="Line 344"/>
            <p:cNvSpPr>
              <a:spLocks noChangeShapeType="1"/>
            </p:cNvSpPr>
            <p:nvPr/>
          </p:nvSpPr>
          <p:spPr bwMode="auto">
            <a:xfrm>
              <a:off x="113" y="3180"/>
              <a:ext cx="494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6905" name="Line 345"/>
            <p:cNvSpPr>
              <a:spLocks noChangeShapeType="1"/>
            </p:cNvSpPr>
            <p:nvPr/>
          </p:nvSpPr>
          <p:spPr bwMode="auto">
            <a:xfrm>
              <a:off x="113" y="3429"/>
              <a:ext cx="494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6906" name="Line 346"/>
            <p:cNvSpPr>
              <a:spLocks noChangeShapeType="1"/>
            </p:cNvSpPr>
            <p:nvPr/>
          </p:nvSpPr>
          <p:spPr bwMode="auto">
            <a:xfrm>
              <a:off x="113" y="3679"/>
              <a:ext cx="494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6907" name="Line 347"/>
            <p:cNvSpPr>
              <a:spLocks noChangeShapeType="1"/>
            </p:cNvSpPr>
            <p:nvPr/>
          </p:nvSpPr>
          <p:spPr bwMode="auto">
            <a:xfrm>
              <a:off x="113" y="3928"/>
              <a:ext cx="494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6908" name="Line 348"/>
            <p:cNvSpPr>
              <a:spLocks noChangeShapeType="1"/>
            </p:cNvSpPr>
            <p:nvPr/>
          </p:nvSpPr>
          <p:spPr bwMode="auto">
            <a:xfrm>
              <a:off x="113" y="4178"/>
              <a:ext cx="494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6909" name="Line 349"/>
            <p:cNvSpPr>
              <a:spLocks noChangeShapeType="1"/>
            </p:cNvSpPr>
            <p:nvPr/>
          </p:nvSpPr>
          <p:spPr bwMode="auto">
            <a:xfrm>
              <a:off x="113" y="981"/>
              <a:ext cx="0" cy="319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6910" name="Line 350"/>
            <p:cNvSpPr>
              <a:spLocks noChangeShapeType="1"/>
            </p:cNvSpPr>
            <p:nvPr/>
          </p:nvSpPr>
          <p:spPr bwMode="auto">
            <a:xfrm>
              <a:off x="2232" y="981"/>
              <a:ext cx="0" cy="319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6911" name="Line 351"/>
            <p:cNvSpPr>
              <a:spLocks noChangeShapeType="1"/>
            </p:cNvSpPr>
            <p:nvPr/>
          </p:nvSpPr>
          <p:spPr bwMode="auto">
            <a:xfrm>
              <a:off x="5057" y="981"/>
              <a:ext cx="0" cy="3197"/>
            </a:xfrm>
            <a:prstGeom prst="line">
              <a:avLst/>
            </a:prstGeom>
            <a:noFill/>
            <a:ln w="127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6912" name="Line 352"/>
            <p:cNvSpPr>
              <a:spLocks noChangeShapeType="1"/>
            </p:cNvSpPr>
            <p:nvPr/>
          </p:nvSpPr>
          <p:spPr bwMode="auto">
            <a:xfrm>
              <a:off x="466" y="1241"/>
              <a:ext cx="0" cy="293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6913" name="Line 353"/>
            <p:cNvSpPr>
              <a:spLocks noChangeShapeType="1"/>
            </p:cNvSpPr>
            <p:nvPr/>
          </p:nvSpPr>
          <p:spPr bwMode="auto">
            <a:xfrm>
              <a:off x="1173" y="1241"/>
              <a:ext cx="0" cy="293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66914" name="Object 354"/>
            <p:cNvGraphicFramePr>
              <a:graphicFrameLocks noChangeAspect="1"/>
            </p:cNvGraphicFramePr>
            <p:nvPr/>
          </p:nvGraphicFramePr>
          <p:xfrm>
            <a:off x="476" y="1253"/>
            <a:ext cx="645" cy="323"/>
          </p:xfrm>
          <a:graphic>
            <a:graphicData uri="http://schemas.openxmlformats.org/presentationml/2006/ole">
              <mc:AlternateContent xmlns:mc="http://schemas.openxmlformats.org/markup-compatibility/2006">
                <mc:Choice xmlns:v="urn:schemas-microsoft-com:vml" Requires="v">
                  <p:oleObj spid="_x0000_s66930" name="公式" r:id="rId4" imgW="457200" imgH="228600" progId="Equation.3">
                    <p:embed/>
                  </p:oleObj>
                </mc:Choice>
                <mc:Fallback>
                  <p:oleObj name="公式" r:id="rId4" imgW="457200" imgH="228600" progId="Equation.3">
                    <p:embed/>
                    <p:pic>
                      <p:nvPicPr>
                        <p:cNvPr id="0" name="Object 35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6" y="1253"/>
                          <a:ext cx="645" cy="323"/>
                        </a:xfrm>
                        <a:prstGeom prst="rect">
                          <a:avLst/>
                        </a:prstGeom>
                        <a:solidFill>
                          <a:srgbClr val="FFFF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6915" name="Object 355"/>
            <p:cNvGraphicFramePr>
              <a:graphicFrameLocks noChangeAspect="1"/>
            </p:cNvGraphicFramePr>
            <p:nvPr/>
          </p:nvGraphicFramePr>
          <p:xfrm>
            <a:off x="2245" y="1298"/>
            <a:ext cx="2676" cy="318"/>
          </p:xfrm>
          <a:graphic>
            <a:graphicData uri="http://schemas.openxmlformats.org/presentationml/2006/ole">
              <mc:AlternateContent xmlns:mc="http://schemas.openxmlformats.org/markup-compatibility/2006">
                <mc:Choice xmlns:v="urn:schemas-microsoft-com:vml" Requires="v">
                  <p:oleObj spid="_x0000_s66931" name="公式" r:id="rId6" imgW="1803240" imgH="228600" progId="Equation.3">
                    <p:embed/>
                  </p:oleObj>
                </mc:Choice>
                <mc:Fallback>
                  <p:oleObj name="公式" r:id="rId6" imgW="1803240" imgH="228600" progId="Equation.3">
                    <p:embed/>
                    <p:pic>
                      <p:nvPicPr>
                        <p:cNvPr id="0" name="Object 35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45" y="1298"/>
                          <a:ext cx="2676" cy="318"/>
                        </a:xfrm>
                        <a:prstGeom prst="rect">
                          <a:avLst/>
                        </a:prstGeom>
                        <a:solidFill>
                          <a:srgbClr val="FFFF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66921" name="Rectangle 361"/>
          <p:cNvSpPr>
            <a:spLocks noGrp="1" noChangeArrowheads="1"/>
          </p:cNvSpPr>
          <p:nvPr>
            <p:ph type="title"/>
          </p:nvPr>
        </p:nvSpPr>
        <p:spPr>
          <a:xfrm>
            <a:off x="323850" y="620713"/>
            <a:ext cx="3311525" cy="504825"/>
          </a:xfrm>
        </p:spPr>
        <p:txBody>
          <a:bodyPr/>
          <a:lstStyle/>
          <a:p>
            <a:pPr algn="l"/>
            <a:r>
              <a:rPr lang="zh-CN" altLang="en-US" sz="2800" b="1">
                <a:solidFill>
                  <a:srgbClr val="FFFFFF"/>
                </a:solidFill>
                <a:ea typeface="楷体_GB2312" pitchFamily="49" charset="-122"/>
              </a:rPr>
              <a:t>其逻辑功能表为</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66921"/>
                                        </p:tgtEl>
                                        <p:attrNameLst>
                                          <p:attrName>style.visibility</p:attrName>
                                        </p:attrNameLst>
                                      </p:cBhvr>
                                      <p:to>
                                        <p:strVal val="visible"/>
                                      </p:to>
                                    </p:set>
                                    <p:animEffect transition="in" filter="box(in)">
                                      <p:cBhvr>
                                        <p:cTn id="7" dur="1000"/>
                                        <p:tgtEl>
                                          <p:spTgt spid="6692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66920"/>
                                        </p:tgtEl>
                                        <p:attrNameLst>
                                          <p:attrName>style.visibility</p:attrName>
                                        </p:attrNameLst>
                                      </p:cBhvr>
                                      <p:to>
                                        <p:strVal val="visible"/>
                                      </p:to>
                                    </p:set>
                                    <p:animEffect transition="in" filter="dissolve">
                                      <p:cBhvr>
                                        <p:cTn id="12" dur="1000"/>
                                        <p:tgtEl>
                                          <p:spTgt spid="669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921"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4805" name="Object 5"/>
          <p:cNvGraphicFramePr>
            <a:graphicFrameLocks noChangeAspect="1"/>
          </p:cNvGraphicFramePr>
          <p:nvPr/>
        </p:nvGraphicFramePr>
        <p:xfrm>
          <a:off x="382588" y="5661025"/>
          <a:ext cx="6507162" cy="992188"/>
        </p:xfrm>
        <a:graphic>
          <a:graphicData uri="http://schemas.openxmlformats.org/presentationml/2006/ole">
            <mc:AlternateContent xmlns:mc="http://schemas.openxmlformats.org/markup-compatibility/2006">
              <mc:Choice xmlns:v="urn:schemas-microsoft-com:vml" Requires="v">
                <p:oleObj spid="_x0000_s204986" name="公式" r:id="rId4" imgW="2997000" imgH="457200" progId="Equation.3">
                  <p:embed/>
                </p:oleObj>
              </mc:Choice>
              <mc:Fallback>
                <p:oleObj name="公式" r:id="rId4" imgW="2997000" imgH="457200" progId="Equation.3">
                  <p:embed/>
                  <p:pic>
                    <p:nvPicPr>
                      <p:cNvPr id="0"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2588" y="5661025"/>
                        <a:ext cx="6507162" cy="992188"/>
                      </a:xfrm>
                      <a:prstGeom prst="rect">
                        <a:avLst/>
                      </a:prstGeom>
                      <a:solidFill>
                        <a:srgbClr val="FFFFFF"/>
                      </a:solidFill>
                      <a:ln w="57150" cmpd="thickThin">
                        <a:solidFill>
                          <a:srgbClr val="FF3399"/>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04812" name="Rectangle 12"/>
          <p:cNvSpPr>
            <a:spLocks noGrp="1" noChangeArrowheads="1"/>
          </p:cNvSpPr>
          <p:nvPr>
            <p:ph type="title"/>
          </p:nvPr>
        </p:nvSpPr>
        <p:spPr>
          <a:xfrm>
            <a:off x="179388" y="549275"/>
            <a:ext cx="946150" cy="561975"/>
          </a:xfrm>
        </p:spPr>
        <p:txBody>
          <a:bodyPr/>
          <a:lstStyle/>
          <a:p>
            <a:pPr algn="l"/>
            <a:r>
              <a:rPr lang="zh-CN" altLang="en-US" sz="2800" b="1" u="sng">
                <a:solidFill>
                  <a:srgbClr val="FFFFFF"/>
                </a:solidFill>
                <a:ea typeface="楷体_GB2312" pitchFamily="49" charset="-122"/>
              </a:rPr>
              <a:t>注：</a:t>
            </a:r>
          </a:p>
        </p:txBody>
      </p:sp>
      <p:grpSp>
        <p:nvGrpSpPr>
          <p:cNvPr id="204813" name="Group 13"/>
          <p:cNvGrpSpPr>
            <a:grpSpLocks/>
          </p:cNvGrpSpPr>
          <p:nvPr/>
        </p:nvGrpSpPr>
        <p:grpSpPr bwMode="auto">
          <a:xfrm>
            <a:off x="900113" y="1052513"/>
            <a:ext cx="6732587" cy="4321175"/>
            <a:chOff x="113" y="981"/>
            <a:chExt cx="4944" cy="3197"/>
          </a:xfrm>
        </p:grpSpPr>
        <p:sp>
          <p:nvSpPr>
            <p:cNvPr id="204814" name="Rectangle 14"/>
            <p:cNvSpPr>
              <a:spLocks noChangeArrowheads="1"/>
            </p:cNvSpPr>
            <p:nvPr/>
          </p:nvSpPr>
          <p:spPr bwMode="auto">
            <a:xfrm>
              <a:off x="4704" y="3928"/>
              <a:ext cx="353" cy="25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1</a:t>
              </a:r>
            </a:p>
          </p:txBody>
        </p:sp>
        <p:sp>
          <p:nvSpPr>
            <p:cNvPr id="204815" name="Rectangle 15"/>
            <p:cNvSpPr>
              <a:spLocks noChangeArrowheads="1"/>
            </p:cNvSpPr>
            <p:nvPr/>
          </p:nvSpPr>
          <p:spPr bwMode="auto">
            <a:xfrm>
              <a:off x="4704" y="3679"/>
              <a:ext cx="353" cy="24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1</a:t>
              </a:r>
            </a:p>
          </p:txBody>
        </p:sp>
        <p:sp>
          <p:nvSpPr>
            <p:cNvPr id="204816" name="Rectangle 16"/>
            <p:cNvSpPr>
              <a:spLocks noChangeArrowheads="1"/>
            </p:cNvSpPr>
            <p:nvPr/>
          </p:nvSpPr>
          <p:spPr bwMode="auto">
            <a:xfrm>
              <a:off x="4704" y="3429"/>
              <a:ext cx="353" cy="25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1</a:t>
              </a:r>
            </a:p>
          </p:txBody>
        </p:sp>
        <p:sp>
          <p:nvSpPr>
            <p:cNvPr id="204817" name="Rectangle 17"/>
            <p:cNvSpPr>
              <a:spLocks noChangeArrowheads="1"/>
            </p:cNvSpPr>
            <p:nvPr/>
          </p:nvSpPr>
          <p:spPr bwMode="auto">
            <a:xfrm>
              <a:off x="4704" y="3180"/>
              <a:ext cx="353" cy="24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1</a:t>
              </a:r>
            </a:p>
          </p:txBody>
        </p:sp>
        <p:sp>
          <p:nvSpPr>
            <p:cNvPr id="204818" name="Rectangle 18"/>
            <p:cNvSpPr>
              <a:spLocks noChangeArrowheads="1"/>
            </p:cNvSpPr>
            <p:nvPr/>
          </p:nvSpPr>
          <p:spPr bwMode="auto">
            <a:xfrm>
              <a:off x="4704" y="2930"/>
              <a:ext cx="353" cy="25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1</a:t>
              </a:r>
            </a:p>
          </p:txBody>
        </p:sp>
        <p:sp>
          <p:nvSpPr>
            <p:cNvPr id="204819" name="Rectangle 19"/>
            <p:cNvSpPr>
              <a:spLocks noChangeArrowheads="1"/>
            </p:cNvSpPr>
            <p:nvPr/>
          </p:nvSpPr>
          <p:spPr bwMode="auto">
            <a:xfrm>
              <a:off x="4704" y="2681"/>
              <a:ext cx="353" cy="24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1</a:t>
              </a:r>
            </a:p>
          </p:txBody>
        </p:sp>
        <p:sp>
          <p:nvSpPr>
            <p:cNvPr id="204820" name="Rectangle 20"/>
            <p:cNvSpPr>
              <a:spLocks noChangeArrowheads="1"/>
            </p:cNvSpPr>
            <p:nvPr/>
          </p:nvSpPr>
          <p:spPr bwMode="auto">
            <a:xfrm>
              <a:off x="4704" y="2431"/>
              <a:ext cx="353" cy="25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1</a:t>
              </a:r>
            </a:p>
          </p:txBody>
        </p:sp>
        <p:sp>
          <p:nvSpPr>
            <p:cNvPr id="204821" name="Rectangle 21"/>
            <p:cNvSpPr>
              <a:spLocks noChangeArrowheads="1"/>
            </p:cNvSpPr>
            <p:nvPr/>
          </p:nvSpPr>
          <p:spPr bwMode="auto">
            <a:xfrm>
              <a:off x="4704" y="2182"/>
              <a:ext cx="353" cy="24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0</a:t>
              </a:r>
            </a:p>
          </p:txBody>
        </p:sp>
        <p:sp>
          <p:nvSpPr>
            <p:cNvPr id="204822" name="Rectangle 22"/>
            <p:cNvSpPr>
              <a:spLocks noChangeArrowheads="1"/>
            </p:cNvSpPr>
            <p:nvPr/>
          </p:nvSpPr>
          <p:spPr bwMode="auto">
            <a:xfrm>
              <a:off x="4704" y="1932"/>
              <a:ext cx="353" cy="25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1</a:t>
              </a:r>
            </a:p>
          </p:txBody>
        </p:sp>
        <p:sp>
          <p:nvSpPr>
            <p:cNvPr id="204823" name="Rectangle 23"/>
            <p:cNvSpPr>
              <a:spLocks noChangeArrowheads="1"/>
            </p:cNvSpPr>
            <p:nvPr/>
          </p:nvSpPr>
          <p:spPr bwMode="auto">
            <a:xfrm>
              <a:off x="4704" y="1682"/>
              <a:ext cx="353" cy="25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1</a:t>
              </a:r>
            </a:p>
          </p:txBody>
        </p:sp>
        <p:sp>
          <p:nvSpPr>
            <p:cNvPr id="204824" name="Rectangle 24"/>
            <p:cNvSpPr>
              <a:spLocks noChangeArrowheads="1"/>
            </p:cNvSpPr>
            <p:nvPr/>
          </p:nvSpPr>
          <p:spPr bwMode="auto">
            <a:xfrm>
              <a:off x="4704" y="1241"/>
              <a:ext cx="353" cy="44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endParaRPr kumimoji="0" lang="zh-CN" altLang="zh-CN" sz="2000" b="0" baseline="-25000">
                <a:solidFill>
                  <a:schemeClr val="tx1"/>
                </a:solidFill>
                <a:latin typeface="Arial" charset="0"/>
                <a:ea typeface="宋体" pitchFamily="2" charset="-122"/>
              </a:endParaRPr>
            </a:p>
          </p:txBody>
        </p:sp>
        <p:sp>
          <p:nvSpPr>
            <p:cNvPr id="204825" name="Rectangle 25"/>
            <p:cNvSpPr>
              <a:spLocks noChangeArrowheads="1"/>
            </p:cNvSpPr>
            <p:nvPr/>
          </p:nvSpPr>
          <p:spPr bwMode="auto">
            <a:xfrm>
              <a:off x="4350" y="3928"/>
              <a:ext cx="354" cy="25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1</a:t>
              </a:r>
            </a:p>
          </p:txBody>
        </p:sp>
        <p:sp>
          <p:nvSpPr>
            <p:cNvPr id="204826" name="Rectangle 26"/>
            <p:cNvSpPr>
              <a:spLocks noChangeArrowheads="1"/>
            </p:cNvSpPr>
            <p:nvPr/>
          </p:nvSpPr>
          <p:spPr bwMode="auto">
            <a:xfrm>
              <a:off x="3997" y="3928"/>
              <a:ext cx="353" cy="25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1</a:t>
              </a:r>
            </a:p>
          </p:txBody>
        </p:sp>
        <p:sp>
          <p:nvSpPr>
            <p:cNvPr id="204827" name="Rectangle 27"/>
            <p:cNvSpPr>
              <a:spLocks noChangeArrowheads="1"/>
            </p:cNvSpPr>
            <p:nvPr/>
          </p:nvSpPr>
          <p:spPr bwMode="auto">
            <a:xfrm>
              <a:off x="3645" y="3928"/>
              <a:ext cx="352" cy="25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1</a:t>
              </a:r>
            </a:p>
          </p:txBody>
        </p:sp>
        <p:sp>
          <p:nvSpPr>
            <p:cNvPr id="204828" name="Rectangle 28"/>
            <p:cNvSpPr>
              <a:spLocks noChangeArrowheads="1"/>
            </p:cNvSpPr>
            <p:nvPr/>
          </p:nvSpPr>
          <p:spPr bwMode="auto">
            <a:xfrm>
              <a:off x="3292" y="3928"/>
              <a:ext cx="353" cy="25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1</a:t>
              </a:r>
            </a:p>
          </p:txBody>
        </p:sp>
        <p:sp>
          <p:nvSpPr>
            <p:cNvPr id="204829" name="Rectangle 29"/>
            <p:cNvSpPr>
              <a:spLocks noChangeArrowheads="1"/>
            </p:cNvSpPr>
            <p:nvPr/>
          </p:nvSpPr>
          <p:spPr bwMode="auto">
            <a:xfrm>
              <a:off x="2938" y="3928"/>
              <a:ext cx="354" cy="25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1</a:t>
              </a:r>
            </a:p>
          </p:txBody>
        </p:sp>
        <p:sp>
          <p:nvSpPr>
            <p:cNvPr id="204830" name="Rectangle 30"/>
            <p:cNvSpPr>
              <a:spLocks noChangeArrowheads="1"/>
            </p:cNvSpPr>
            <p:nvPr/>
          </p:nvSpPr>
          <p:spPr bwMode="auto">
            <a:xfrm>
              <a:off x="2585" y="3928"/>
              <a:ext cx="353" cy="25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1</a:t>
              </a:r>
            </a:p>
          </p:txBody>
        </p:sp>
        <p:sp>
          <p:nvSpPr>
            <p:cNvPr id="204831" name="Rectangle 31"/>
            <p:cNvSpPr>
              <a:spLocks noChangeArrowheads="1"/>
            </p:cNvSpPr>
            <p:nvPr/>
          </p:nvSpPr>
          <p:spPr bwMode="auto">
            <a:xfrm>
              <a:off x="2232" y="3928"/>
              <a:ext cx="353" cy="25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0</a:t>
              </a:r>
            </a:p>
          </p:txBody>
        </p:sp>
        <p:sp>
          <p:nvSpPr>
            <p:cNvPr id="204832" name="Rectangle 32"/>
            <p:cNvSpPr>
              <a:spLocks noChangeArrowheads="1"/>
            </p:cNvSpPr>
            <p:nvPr/>
          </p:nvSpPr>
          <p:spPr bwMode="auto">
            <a:xfrm>
              <a:off x="1878" y="3928"/>
              <a:ext cx="354" cy="25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1</a:t>
              </a:r>
            </a:p>
          </p:txBody>
        </p:sp>
        <p:sp>
          <p:nvSpPr>
            <p:cNvPr id="204833" name="Rectangle 33"/>
            <p:cNvSpPr>
              <a:spLocks noChangeArrowheads="1"/>
            </p:cNvSpPr>
            <p:nvPr/>
          </p:nvSpPr>
          <p:spPr bwMode="auto">
            <a:xfrm>
              <a:off x="1525" y="3928"/>
              <a:ext cx="353" cy="25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1</a:t>
              </a:r>
            </a:p>
          </p:txBody>
        </p:sp>
        <p:sp>
          <p:nvSpPr>
            <p:cNvPr id="204834" name="Rectangle 34"/>
            <p:cNvSpPr>
              <a:spLocks noChangeArrowheads="1"/>
            </p:cNvSpPr>
            <p:nvPr/>
          </p:nvSpPr>
          <p:spPr bwMode="auto">
            <a:xfrm>
              <a:off x="1173" y="3928"/>
              <a:ext cx="352" cy="25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1</a:t>
              </a:r>
            </a:p>
          </p:txBody>
        </p:sp>
        <p:sp>
          <p:nvSpPr>
            <p:cNvPr id="204835" name="Rectangle 35"/>
            <p:cNvSpPr>
              <a:spLocks noChangeArrowheads="1"/>
            </p:cNvSpPr>
            <p:nvPr/>
          </p:nvSpPr>
          <p:spPr bwMode="auto">
            <a:xfrm>
              <a:off x="466" y="3928"/>
              <a:ext cx="707" cy="25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spcBef>
                  <a:spcPct val="20000"/>
                </a:spcBef>
              </a:pPr>
              <a:r>
                <a:rPr kumimoji="0" lang="en-US" altLang="zh-CN" sz="2000">
                  <a:solidFill>
                    <a:schemeClr val="tx1"/>
                  </a:solidFill>
                  <a:latin typeface="Arial" charset="0"/>
                  <a:ea typeface="宋体" pitchFamily="2" charset="-122"/>
                </a:rPr>
                <a:t>0</a:t>
              </a:r>
            </a:p>
          </p:txBody>
        </p:sp>
        <p:sp>
          <p:nvSpPr>
            <p:cNvPr id="204836" name="Rectangle 36"/>
            <p:cNvSpPr>
              <a:spLocks noChangeArrowheads="1"/>
            </p:cNvSpPr>
            <p:nvPr/>
          </p:nvSpPr>
          <p:spPr bwMode="auto">
            <a:xfrm>
              <a:off x="113" y="3928"/>
              <a:ext cx="353" cy="25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1</a:t>
              </a:r>
            </a:p>
          </p:txBody>
        </p:sp>
        <p:sp>
          <p:nvSpPr>
            <p:cNvPr id="204837" name="Rectangle 37"/>
            <p:cNvSpPr>
              <a:spLocks noChangeArrowheads="1"/>
            </p:cNvSpPr>
            <p:nvPr/>
          </p:nvSpPr>
          <p:spPr bwMode="auto">
            <a:xfrm>
              <a:off x="4350" y="3679"/>
              <a:ext cx="354" cy="24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1</a:t>
              </a:r>
            </a:p>
          </p:txBody>
        </p:sp>
        <p:sp>
          <p:nvSpPr>
            <p:cNvPr id="204838" name="Rectangle 38"/>
            <p:cNvSpPr>
              <a:spLocks noChangeArrowheads="1"/>
            </p:cNvSpPr>
            <p:nvPr/>
          </p:nvSpPr>
          <p:spPr bwMode="auto">
            <a:xfrm>
              <a:off x="3997" y="3679"/>
              <a:ext cx="353" cy="24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1</a:t>
              </a:r>
            </a:p>
          </p:txBody>
        </p:sp>
        <p:sp>
          <p:nvSpPr>
            <p:cNvPr id="204839" name="Rectangle 39"/>
            <p:cNvSpPr>
              <a:spLocks noChangeArrowheads="1"/>
            </p:cNvSpPr>
            <p:nvPr/>
          </p:nvSpPr>
          <p:spPr bwMode="auto">
            <a:xfrm>
              <a:off x="3645" y="3679"/>
              <a:ext cx="352" cy="24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1</a:t>
              </a:r>
            </a:p>
          </p:txBody>
        </p:sp>
        <p:sp>
          <p:nvSpPr>
            <p:cNvPr id="204840" name="Rectangle 40"/>
            <p:cNvSpPr>
              <a:spLocks noChangeArrowheads="1"/>
            </p:cNvSpPr>
            <p:nvPr/>
          </p:nvSpPr>
          <p:spPr bwMode="auto">
            <a:xfrm>
              <a:off x="3292" y="3679"/>
              <a:ext cx="353" cy="24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1</a:t>
              </a:r>
            </a:p>
          </p:txBody>
        </p:sp>
        <p:sp>
          <p:nvSpPr>
            <p:cNvPr id="204841" name="Rectangle 41"/>
            <p:cNvSpPr>
              <a:spLocks noChangeArrowheads="1"/>
            </p:cNvSpPr>
            <p:nvPr/>
          </p:nvSpPr>
          <p:spPr bwMode="auto">
            <a:xfrm>
              <a:off x="2938" y="3679"/>
              <a:ext cx="354" cy="24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1</a:t>
              </a:r>
            </a:p>
          </p:txBody>
        </p:sp>
        <p:sp>
          <p:nvSpPr>
            <p:cNvPr id="204842" name="Rectangle 42"/>
            <p:cNvSpPr>
              <a:spLocks noChangeArrowheads="1"/>
            </p:cNvSpPr>
            <p:nvPr/>
          </p:nvSpPr>
          <p:spPr bwMode="auto">
            <a:xfrm>
              <a:off x="2585" y="3679"/>
              <a:ext cx="353" cy="24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0</a:t>
              </a:r>
            </a:p>
          </p:txBody>
        </p:sp>
        <p:sp>
          <p:nvSpPr>
            <p:cNvPr id="204843" name="Rectangle 43"/>
            <p:cNvSpPr>
              <a:spLocks noChangeArrowheads="1"/>
            </p:cNvSpPr>
            <p:nvPr/>
          </p:nvSpPr>
          <p:spPr bwMode="auto">
            <a:xfrm>
              <a:off x="2232" y="3679"/>
              <a:ext cx="353" cy="24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1</a:t>
              </a:r>
            </a:p>
          </p:txBody>
        </p:sp>
        <p:sp>
          <p:nvSpPr>
            <p:cNvPr id="204844" name="Rectangle 44"/>
            <p:cNvSpPr>
              <a:spLocks noChangeArrowheads="1"/>
            </p:cNvSpPr>
            <p:nvPr/>
          </p:nvSpPr>
          <p:spPr bwMode="auto">
            <a:xfrm>
              <a:off x="1878" y="3679"/>
              <a:ext cx="354" cy="24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0</a:t>
              </a:r>
            </a:p>
          </p:txBody>
        </p:sp>
        <p:sp>
          <p:nvSpPr>
            <p:cNvPr id="204845" name="Rectangle 45"/>
            <p:cNvSpPr>
              <a:spLocks noChangeArrowheads="1"/>
            </p:cNvSpPr>
            <p:nvPr/>
          </p:nvSpPr>
          <p:spPr bwMode="auto">
            <a:xfrm>
              <a:off x="1525" y="3679"/>
              <a:ext cx="353" cy="24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1</a:t>
              </a:r>
            </a:p>
          </p:txBody>
        </p:sp>
        <p:sp>
          <p:nvSpPr>
            <p:cNvPr id="204846" name="Rectangle 46"/>
            <p:cNvSpPr>
              <a:spLocks noChangeArrowheads="1"/>
            </p:cNvSpPr>
            <p:nvPr/>
          </p:nvSpPr>
          <p:spPr bwMode="auto">
            <a:xfrm>
              <a:off x="1173" y="3679"/>
              <a:ext cx="352" cy="24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1</a:t>
              </a:r>
            </a:p>
          </p:txBody>
        </p:sp>
        <p:sp>
          <p:nvSpPr>
            <p:cNvPr id="204847" name="Rectangle 47"/>
            <p:cNvSpPr>
              <a:spLocks noChangeArrowheads="1"/>
            </p:cNvSpPr>
            <p:nvPr/>
          </p:nvSpPr>
          <p:spPr bwMode="auto">
            <a:xfrm>
              <a:off x="466" y="3679"/>
              <a:ext cx="707" cy="24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spcBef>
                  <a:spcPct val="20000"/>
                </a:spcBef>
              </a:pPr>
              <a:r>
                <a:rPr kumimoji="0" lang="en-US" altLang="zh-CN" sz="2000">
                  <a:solidFill>
                    <a:schemeClr val="tx1"/>
                  </a:solidFill>
                  <a:latin typeface="Arial" charset="0"/>
                  <a:ea typeface="宋体" pitchFamily="2" charset="-122"/>
                </a:rPr>
                <a:t>0</a:t>
              </a:r>
            </a:p>
          </p:txBody>
        </p:sp>
        <p:sp>
          <p:nvSpPr>
            <p:cNvPr id="204848" name="Rectangle 48"/>
            <p:cNvSpPr>
              <a:spLocks noChangeArrowheads="1"/>
            </p:cNvSpPr>
            <p:nvPr/>
          </p:nvSpPr>
          <p:spPr bwMode="auto">
            <a:xfrm>
              <a:off x="113" y="3679"/>
              <a:ext cx="353" cy="24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1</a:t>
              </a:r>
            </a:p>
          </p:txBody>
        </p:sp>
        <p:sp>
          <p:nvSpPr>
            <p:cNvPr id="204849" name="Rectangle 49"/>
            <p:cNvSpPr>
              <a:spLocks noChangeArrowheads="1"/>
            </p:cNvSpPr>
            <p:nvPr/>
          </p:nvSpPr>
          <p:spPr bwMode="auto">
            <a:xfrm>
              <a:off x="4350" y="3429"/>
              <a:ext cx="354" cy="25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1</a:t>
              </a:r>
            </a:p>
          </p:txBody>
        </p:sp>
        <p:sp>
          <p:nvSpPr>
            <p:cNvPr id="204850" name="Rectangle 50"/>
            <p:cNvSpPr>
              <a:spLocks noChangeArrowheads="1"/>
            </p:cNvSpPr>
            <p:nvPr/>
          </p:nvSpPr>
          <p:spPr bwMode="auto">
            <a:xfrm>
              <a:off x="3997" y="3429"/>
              <a:ext cx="353" cy="25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1</a:t>
              </a:r>
            </a:p>
          </p:txBody>
        </p:sp>
        <p:sp>
          <p:nvSpPr>
            <p:cNvPr id="204851" name="Rectangle 51"/>
            <p:cNvSpPr>
              <a:spLocks noChangeArrowheads="1"/>
            </p:cNvSpPr>
            <p:nvPr/>
          </p:nvSpPr>
          <p:spPr bwMode="auto">
            <a:xfrm>
              <a:off x="3645" y="3429"/>
              <a:ext cx="352" cy="25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1</a:t>
              </a:r>
            </a:p>
          </p:txBody>
        </p:sp>
        <p:sp>
          <p:nvSpPr>
            <p:cNvPr id="204852" name="Rectangle 52"/>
            <p:cNvSpPr>
              <a:spLocks noChangeArrowheads="1"/>
            </p:cNvSpPr>
            <p:nvPr/>
          </p:nvSpPr>
          <p:spPr bwMode="auto">
            <a:xfrm>
              <a:off x="3292" y="3429"/>
              <a:ext cx="353" cy="25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1</a:t>
              </a:r>
            </a:p>
          </p:txBody>
        </p:sp>
        <p:sp>
          <p:nvSpPr>
            <p:cNvPr id="204853" name="Rectangle 53"/>
            <p:cNvSpPr>
              <a:spLocks noChangeArrowheads="1"/>
            </p:cNvSpPr>
            <p:nvPr/>
          </p:nvSpPr>
          <p:spPr bwMode="auto">
            <a:xfrm>
              <a:off x="2938" y="3429"/>
              <a:ext cx="354" cy="25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0</a:t>
              </a:r>
            </a:p>
          </p:txBody>
        </p:sp>
        <p:sp>
          <p:nvSpPr>
            <p:cNvPr id="204854" name="Rectangle 54"/>
            <p:cNvSpPr>
              <a:spLocks noChangeArrowheads="1"/>
            </p:cNvSpPr>
            <p:nvPr/>
          </p:nvSpPr>
          <p:spPr bwMode="auto">
            <a:xfrm>
              <a:off x="2585" y="3429"/>
              <a:ext cx="353" cy="25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1</a:t>
              </a:r>
            </a:p>
          </p:txBody>
        </p:sp>
        <p:sp>
          <p:nvSpPr>
            <p:cNvPr id="204855" name="Rectangle 55"/>
            <p:cNvSpPr>
              <a:spLocks noChangeArrowheads="1"/>
            </p:cNvSpPr>
            <p:nvPr/>
          </p:nvSpPr>
          <p:spPr bwMode="auto">
            <a:xfrm>
              <a:off x="2232" y="3429"/>
              <a:ext cx="353" cy="25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1</a:t>
              </a:r>
            </a:p>
          </p:txBody>
        </p:sp>
        <p:sp>
          <p:nvSpPr>
            <p:cNvPr id="204856" name="Rectangle 56"/>
            <p:cNvSpPr>
              <a:spLocks noChangeArrowheads="1"/>
            </p:cNvSpPr>
            <p:nvPr/>
          </p:nvSpPr>
          <p:spPr bwMode="auto">
            <a:xfrm>
              <a:off x="1878" y="3429"/>
              <a:ext cx="354" cy="25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1</a:t>
              </a:r>
            </a:p>
          </p:txBody>
        </p:sp>
        <p:sp>
          <p:nvSpPr>
            <p:cNvPr id="204857" name="Rectangle 57"/>
            <p:cNvSpPr>
              <a:spLocks noChangeArrowheads="1"/>
            </p:cNvSpPr>
            <p:nvPr/>
          </p:nvSpPr>
          <p:spPr bwMode="auto">
            <a:xfrm>
              <a:off x="1525" y="3429"/>
              <a:ext cx="353" cy="25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0</a:t>
              </a:r>
            </a:p>
          </p:txBody>
        </p:sp>
        <p:sp>
          <p:nvSpPr>
            <p:cNvPr id="204858" name="Rectangle 58"/>
            <p:cNvSpPr>
              <a:spLocks noChangeArrowheads="1"/>
            </p:cNvSpPr>
            <p:nvPr/>
          </p:nvSpPr>
          <p:spPr bwMode="auto">
            <a:xfrm>
              <a:off x="1173" y="3429"/>
              <a:ext cx="352" cy="25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1</a:t>
              </a:r>
            </a:p>
          </p:txBody>
        </p:sp>
        <p:sp>
          <p:nvSpPr>
            <p:cNvPr id="204859" name="Rectangle 59"/>
            <p:cNvSpPr>
              <a:spLocks noChangeArrowheads="1"/>
            </p:cNvSpPr>
            <p:nvPr/>
          </p:nvSpPr>
          <p:spPr bwMode="auto">
            <a:xfrm>
              <a:off x="466" y="3429"/>
              <a:ext cx="707" cy="25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spcBef>
                  <a:spcPct val="20000"/>
                </a:spcBef>
              </a:pPr>
              <a:r>
                <a:rPr kumimoji="0" lang="en-US" altLang="zh-CN" sz="2000">
                  <a:solidFill>
                    <a:schemeClr val="tx1"/>
                  </a:solidFill>
                  <a:latin typeface="Arial" charset="0"/>
                  <a:ea typeface="宋体" pitchFamily="2" charset="-122"/>
                </a:rPr>
                <a:t>0</a:t>
              </a:r>
            </a:p>
          </p:txBody>
        </p:sp>
        <p:sp>
          <p:nvSpPr>
            <p:cNvPr id="204860" name="Rectangle 60"/>
            <p:cNvSpPr>
              <a:spLocks noChangeArrowheads="1"/>
            </p:cNvSpPr>
            <p:nvPr/>
          </p:nvSpPr>
          <p:spPr bwMode="auto">
            <a:xfrm>
              <a:off x="113" y="3429"/>
              <a:ext cx="353" cy="25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1</a:t>
              </a:r>
            </a:p>
          </p:txBody>
        </p:sp>
        <p:sp>
          <p:nvSpPr>
            <p:cNvPr id="204861" name="Rectangle 61"/>
            <p:cNvSpPr>
              <a:spLocks noChangeArrowheads="1"/>
            </p:cNvSpPr>
            <p:nvPr/>
          </p:nvSpPr>
          <p:spPr bwMode="auto">
            <a:xfrm>
              <a:off x="4350" y="3180"/>
              <a:ext cx="354" cy="24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1</a:t>
              </a:r>
            </a:p>
          </p:txBody>
        </p:sp>
        <p:sp>
          <p:nvSpPr>
            <p:cNvPr id="204862" name="Rectangle 62"/>
            <p:cNvSpPr>
              <a:spLocks noChangeArrowheads="1"/>
            </p:cNvSpPr>
            <p:nvPr/>
          </p:nvSpPr>
          <p:spPr bwMode="auto">
            <a:xfrm>
              <a:off x="3997" y="3180"/>
              <a:ext cx="353" cy="24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1</a:t>
              </a:r>
            </a:p>
          </p:txBody>
        </p:sp>
        <p:sp>
          <p:nvSpPr>
            <p:cNvPr id="204863" name="Rectangle 63"/>
            <p:cNvSpPr>
              <a:spLocks noChangeArrowheads="1"/>
            </p:cNvSpPr>
            <p:nvPr/>
          </p:nvSpPr>
          <p:spPr bwMode="auto">
            <a:xfrm>
              <a:off x="3645" y="3180"/>
              <a:ext cx="352" cy="24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1</a:t>
              </a:r>
            </a:p>
          </p:txBody>
        </p:sp>
        <p:sp>
          <p:nvSpPr>
            <p:cNvPr id="204864" name="Rectangle 64"/>
            <p:cNvSpPr>
              <a:spLocks noChangeArrowheads="1"/>
            </p:cNvSpPr>
            <p:nvPr/>
          </p:nvSpPr>
          <p:spPr bwMode="auto">
            <a:xfrm>
              <a:off x="3292" y="3180"/>
              <a:ext cx="353" cy="24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0</a:t>
              </a:r>
            </a:p>
          </p:txBody>
        </p:sp>
        <p:sp>
          <p:nvSpPr>
            <p:cNvPr id="204865" name="Rectangle 65"/>
            <p:cNvSpPr>
              <a:spLocks noChangeArrowheads="1"/>
            </p:cNvSpPr>
            <p:nvPr/>
          </p:nvSpPr>
          <p:spPr bwMode="auto">
            <a:xfrm>
              <a:off x="2938" y="3180"/>
              <a:ext cx="354" cy="24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1</a:t>
              </a:r>
            </a:p>
          </p:txBody>
        </p:sp>
        <p:sp>
          <p:nvSpPr>
            <p:cNvPr id="204866" name="Rectangle 66"/>
            <p:cNvSpPr>
              <a:spLocks noChangeArrowheads="1"/>
            </p:cNvSpPr>
            <p:nvPr/>
          </p:nvSpPr>
          <p:spPr bwMode="auto">
            <a:xfrm>
              <a:off x="2585" y="3180"/>
              <a:ext cx="353" cy="24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1</a:t>
              </a:r>
            </a:p>
          </p:txBody>
        </p:sp>
        <p:sp>
          <p:nvSpPr>
            <p:cNvPr id="204867" name="Rectangle 67"/>
            <p:cNvSpPr>
              <a:spLocks noChangeArrowheads="1"/>
            </p:cNvSpPr>
            <p:nvPr/>
          </p:nvSpPr>
          <p:spPr bwMode="auto">
            <a:xfrm>
              <a:off x="2232" y="3180"/>
              <a:ext cx="353" cy="24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1</a:t>
              </a:r>
            </a:p>
          </p:txBody>
        </p:sp>
        <p:sp>
          <p:nvSpPr>
            <p:cNvPr id="204868" name="Rectangle 68"/>
            <p:cNvSpPr>
              <a:spLocks noChangeArrowheads="1"/>
            </p:cNvSpPr>
            <p:nvPr/>
          </p:nvSpPr>
          <p:spPr bwMode="auto">
            <a:xfrm>
              <a:off x="1878" y="3180"/>
              <a:ext cx="354" cy="24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0</a:t>
              </a:r>
            </a:p>
          </p:txBody>
        </p:sp>
        <p:sp>
          <p:nvSpPr>
            <p:cNvPr id="204869" name="Rectangle 69"/>
            <p:cNvSpPr>
              <a:spLocks noChangeArrowheads="1"/>
            </p:cNvSpPr>
            <p:nvPr/>
          </p:nvSpPr>
          <p:spPr bwMode="auto">
            <a:xfrm>
              <a:off x="1525" y="3180"/>
              <a:ext cx="353" cy="24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0</a:t>
              </a:r>
            </a:p>
          </p:txBody>
        </p:sp>
        <p:sp>
          <p:nvSpPr>
            <p:cNvPr id="204870" name="Rectangle 70"/>
            <p:cNvSpPr>
              <a:spLocks noChangeArrowheads="1"/>
            </p:cNvSpPr>
            <p:nvPr/>
          </p:nvSpPr>
          <p:spPr bwMode="auto">
            <a:xfrm>
              <a:off x="1173" y="3180"/>
              <a:ext cx="352" cy="24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1</a:t>
              </a:r>
            </a:p>
          </p:txBody>
        </p:sp>
        <p:sp>
          <p:nvSpPr>
            <p:cNvPr id="204871" name="Rectangle 71"/>
            <p:cNvSpPr>
              <a:spLocks noChangeArrowheads="1"/>
            </p:cNvSpPr>
            <p:nvPr/>
          </p:nvSpPr>
          <p:spPr bwMode="auto">
            <a:xfrm>
              <a:off x="466" y="3180"/>
              <a:ext cx="707" cy="24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spcBef>
                  <a:spcPct val="20000"/>
                </a:spcBef>
              </a:pPr>
              <a:r>
                <a:rPr kumimoji="0" lang="en-US" altLang="zh-CN" sz="2000">
                  <a:solidFill>
                    <a:schemeClr val="tx1"/>
                  </a:solidFill>
                  <a:latin typeface="Arial" charset="0"/>
                  <a:ea typeface="宋体" pitchFamily="2" charset="-122"/>
                </a:rPr>
                <a:t>0</a:t>
              </a:r>
            </a:p>
          </p:txBody>
        </p:sp>
        <p:sp>
          <p:nvSpPr>
            <p:cNvPr id="204872" name="Rectangle 72"/>
            <p:cNvSpPr>
              <a:spLocks noChangeArrowheads="1"/>
            </p:cNvSpPr>
            <p:nvPr/>
          </p:nvSpPr>
          <p:spPr bwMode="auto">
            <a:xfrm>
              <a:off x="113" y="3180"/>
              <a:ext cx="353" cy="24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1</a:t>
              </a:r>
            </a:p>
          </p:txBody>
        </p:sp>
        <p:sp>
          <p:nvSpPr>
            <p:cNvPr id="204873" name="Rectangle 73"/>
            <p:cNvSpPr>
              <a:spLocks noChangeArrowheads="1"/>
            </p:cNvSpPr>
            <p:nvPr/>
          </p:nvSpPr>
          <p:spPr bwMode="auto">
            <a:xfrm>
              <a:off x="4350" y="2930"/>
              <a:ext cx="354" cy="25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1</a:t>
              </a:r>
            </a:p>
          </p:txBody>
        </p:sp>
        <p:sp>
          <p:nvSpPr>
            <p:cNvPr id="204874" name="Rectangle 74"/>
            <p:cNvSpPr>
              <a:spLocks noChangeArrowheads="1"/>
            </p:cNvSpPr>
            <p:nvPr/>
          </p:nvSpPr>
          <p:spPr bwMode="auto">
            <a:xfrm>
              <a:off x="3997" y="2930"/>
              <a:ext cx="353" cy="25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1</a:t>
              </a:r>
            </a:p>
          </p:txBody>
        </p:sp>
        <p:sp>
          <p:nvSpPr>
            <p:cNvPr id="204875" name="Rectangle 75"/>
            <p:cNvSpPr>
              <a:spLocks noChangeArrowheads="1"/>
            </p:cNvSpPr>
            <p:nvPr/>
          </p:nvSpPr>
          <p:spPr bwMode="auto">
            <a:xfrm>
              <a:off x="3645" y="2930"/>
              <a:ext cx="352" cy="25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0</a:t>
              </a:r>
            </a:p>
          </p:txBody>
        </p:sp>
        <p:sp>
          <p:nvSpPr>
            <p:cNvPr id="204876" name="Rectangle 76"/>
            <p:cNvSpPr>
              <a:spLocks noChangeArrowheads="1"/>
            </p:cNvSpPr>
            <p:nvPr/>
          </p:nvSpPr>
          <p:spPr bwMode="auto">
            <a:xfrm>
              <a:off x="3292" y="2930"/>
              <a:ext cx="353" cy="25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1</a:t>
              </a:r>
            </a:p>
          </p:txBody>
        </p:sp>
        <p:sp>
          <p:nvSpPr>
            <p:cNvPr id="204877" name="Rectangle 77"/>
            <p:cNvSpPr>
              <a:spLocks noChangeArrowheads="1"/>
            </p:cNvSpPr>
            <p:nvPr/>
          </p:nvSpPr>
          <p:spPr bwMode="auto">
            <a:xfrm>
              <a:off x="2938" y="2930"/>
              <a:ext cx="354" cy="25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1</a:t>
              </a:r>
            </a:p>
          </p:txBody>
        </p:sp>
        <p:sp>
          <p:nvSpPr>
            <p:cNvPr id="204878" name="Rectangle 78"/>
            <p:cNvSpPr>
              <a:spLocks noChangeArrowheads="1"/>
            </p:cNvSpPr>
            <p:nvPr/>
          </p:nvSpPr>
          <p:spPr bwMode="auto">
            <a:xfrm>
              <a:off x="2585" y="2930"/>
              <a:ext cx="353" cy="25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1</a:t>
              </a:r>
            </a:p>
          </p:txBody>
        </p:sp>
        <p:sp>
          <p:nvSpPr>
            <p:cNvPr id="204879" name="Rectangle 79"/>
            <p:cNvSpPr>
              <a:spLocks noChangeArrowheads="1"/>
            </p:cNvSpPr>
            <p:nvPr/>
          </p:nvSpPr>
          <p:spPr bwMode="auto">
            <a:xfrm>
              <a:off x="2232" y="2930"/>
              <a:ext cx="353" cy="25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1</a:t>
              </a:r>
            </a:p>
          </p:txBody>
        </p:sp>
        <p:sp>
          <p:nvSpPr>
            <p:cNvPr id="204880" name="Rectangle 80"/>
            <p:cNvSpPr>
              <a:spLocks noChangeArrowheads="1"/>
            </p:cNvSpPr>
            <p:nvPr/>
          </p:nvSpPr>
          <p:spPr bwMode="auto">
            <a:xfrm>
              <a:off x="1878" y="2930"/>
              <a:ext cx="354" cy="25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1</a:t>
              </a:r>
            </a:p>
          </p:txBody>
        </p:sp>
        <p:sp>
          <p:nvSpPr>
            <p:cNvPr id="204881" name="Rectangle 81"/>
            <p:cNvSpPr>
              <a:spLocks noChangeArrowheads="1"/>
            </p:cNvSpPr>
            <p:nvPr/>
          </p:nvSpPr>
          <p:spPr bwMode="auto">
            <a:xfrm>
              <a:off x="1525" y="2930"/>
              <a:ext cx="353" cy="25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1</a:t>
              </a:r>
            </a:p>
          </p:txBody>
        </p:sp>
        <p:sp>
          <p:nvSpPr>
            <p:cNvPr id="204882" name="Rectangle 82"/>
            <p:cNvSpPr>
              <a:spLocks noChangeArrowheads="1"/>
            </p:cNvSpPr>
            <p:nvPr/>
          </p:nvSpPr>
          <p:spPr bwMode="auto">
            <a:xfrm>
              <a:off x="1173" y="2930"/>
              <a:ext cx="352" cy="25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0</a:t>
              </a:r>
            </a:p>
          </p:txBody>
        </p:sp>
        <p:sp>
          <p:nvSpPr>
            <p:cNvPr id="204883" name="Rectangle 83"/>
            <p:cNvSpPr>
              <a:spLocks noChangeArrowheads="1"/>
            </p:cNvSpPr>
            <p:nvPr/>
          </p:nvSpPr>
          <p:spPr bwMode="auto">
            <a:xfrm>
              <a:off x="466" y="2930"/>
              <a:ext cx="707" cy="25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spcBef>
                  <a:spcPct val="20000"/>
                </a:spcBef>
              </a:pPr>
              <a:r>
                <a:rPr kumimoji="0" lang="en-US" altLang="zh-CN" sz="2000">
                  <a:solidFill>
                    <a:schemeClr val="tx1"/>
                  </a:solidFill>
                  <a:latin typeface="Arial" charset="0"/>
                  <a:ea typeface="宋体" pitchFamily="2" charset="-122"/>
                </a:rPr>
                <a:t>0</a:t>
              </a:r>
            </a:p>
          </p:txBody>
        </p:sp>
        <p:sp>
          <p:nvSpPr>
            <p:cNvPr id="204884" name="Rectangle 84"/>
            <p:cNvSpPr>
              <a:spLocks noChangeArrowheads="1"/>
            </p:cNvSpPr>
            <p:nvPr/>
          </p:nvSpPr>
          <p:spPr bwMode="auto">
            <a:xfrm>
              <a:off x="113" y="2930"/>
              <a:ext cx="353" cy="25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1</a:t>
              </a:r>
            </a:p>
          </p:txBody>
        </p:sp>
        <p:sp>
          <p:nvSpPr>
            <p:cNvPr id="204885" name="Rectangle 85"/>
            <p:cNvSpPr>
              <a:spLocks noChangeArrowheads="1"/>
            </p:cNvSpPr>
            <p:nvPr/>
          </p:nvSpPr>
          <p:spPr bwMode="auto">
            <a:xfrm>
              <a:off x="4350" y="2681"/>
              <a:ext cx="354" cy="24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1</a:t>
              </a:r>
            </a:p>
          </p:txBody>
        </p:sp>
        <p:sp>
          <p:nvSpPr>
            <p:cNvPr id="204886" name="Rectangle 86"/>
            <p:cNvSpPr>
              <a:spLocks noChangeArrowheads="1"/>
            </p:cNvSpPr>
            <p:nvPr/>
          </p:nvSpPr>
          <p:spPr bwMode="auto">
            <a:xfrm>
              <a:off x="3997" y="2681"/>
              <a:ext cx="353" cy="24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0</a:t>
              </a:r>
            </a:p>
          </p:txBody>
        </p:sp>
        <p:sp>
          <p:nvSpPr>
            <p:cNvPr id="204887" name="Rectangle 87"/>
            <p:cNvSpPr>
              <a:spLocks noChangeArrowheads="1"/>
            </p:cNvSpPr>
            <p:nvPr/>
          </p:nvSpPr>
          <p:spPr bwMode="auto">
            <a:xfrm>
              <a:off x="3645" y="2681"/>
              <a:ext cx="352" cy="24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1</a:t>
              </a:r>
            </a:p>
          </p:txBody>
        </p:sp>
        <p:sp>
          <p:nvSpPr>
            <p:cNvPr id="204888" name="Rectangle 88"/>
            <p:cNvSpPr>
              <a:spLocks noChangeArrowheads="1"/>
            </p:cNvSpPr>
            <p:nvPr/>
          </p:nvSpPr>
          <p:spPr bwMode="auto">
            <a:xfrm>
              <a:off x="3292" y="2681"/>
              <a:ext cx="353" cy="24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1</a:t>
              </a:r>
            </a:p>
          </p:txBody>
        </p:sp>
        <p:sp>
          <p:nvSpPr>
            <p:cNvPr id="204889" name="Rectangle 89"/>
            <p:cNvSpPr>
              <a:spLocks noChangeArrowheads="1"/>
            </p:cNvSpPr>
            <p:nvPr/>
          </p:nvSpPr>
          <p:spPr bwMode="auto">
            <a:xfrm>
              <a:off x="2938" y="2681"/>
              <a:ext cx="354" cy="24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1</a:t>
              </a:r>
            </a:p>
          </p:txBody>
        </p:sp>
        <p:sp>
          <p:nvSpPr>
            <p:cNvPr id="204890" name="Rectangle 90"/>
            <p:cNvSpPr>
              <a:spLocks noChangeArrowheads="1"/>
            </p:cNvSpPr>
            <p:nvPr/>
          </p:nvSpPr>
          <p:spPr bwMode="auto">
            <a:xfrm>
              <a:off x="2585" y="2681"/>
              <a:ext cx="353" cy="24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1</a:t>
              </a:r>
            </a:p>
          </p:txBody>
        </p:sp>
        <p:sp>
          <p:nvSpPr>
            <p:cNvPr id="204891" name="Rectangle 91"/>
            <p:cNvSpPr>
              <a:spLocks noChangeArrowheads="1"/>
            </p:cNvSpPr>
            <p:nvPr/>
          </p:nvSpPr>
          <p:spPr bwMode="auto">
            <a:xfrm>
              <a:off x="2232" y="2681"/>
              <a:ext cx="353" cy="24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1</a:t>
              </a:r>
            </a:p>
          </p:txBody>
        </p:sp>
        <p:sp>
          <p:nvSpPr>
            <p:cNvPr id="204892" name="Rectangle 92"/>
            <p:cNvSpPr>
              <a:spLocks noChangeArrowheads="1"/>
            </p:cNvSpPr>
            <p:nvPr/>
          </p:nvSpPr>
          <p:spPr bwMode="auto">
            <a:xfrm>
              <a:off x="1878" y="2681"/>
              <a:ext cx="354" cy="24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0</a:t>
              </a:r>
            </a:p>
          </p:txBody>
        </p:sp>
        <p:sp>
          <p:nvSpPr>
            <p:cNvPr id="204893" name="Rectangle 93"/>
            <p:cNvSpPr>
              <a:spLocks noChangeArrowheads="1"/>
            </p:cNvSpPr>
            <p:nvPr/>
          </p:nvSpPr>
          <p:spPr bwMode="auto">
            <a:xfrm>
              <a:off x="1525" y="2681"/>
              <a:ext cx="353" cy="24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1</a:t>
              </a:r>
            </a:p>
          </p:txBody>
        </p:sp>
        <p:sp>
          <p:nvSpPr>
            <p:cNvPr id="204894" name="Rectangle 94"/>
            <p:cNvSpPr>
              <a:spLocks noChangeArrowheads="1"/>
            </p:cNvSpPr>
            <p:nvPr/>
          </p:nvSpPr>
          <p:spPr bwMode="auto">
            <a:xfrm>
              <a:off x="1173" y="2681"/>
              <a:ext cx="352" cy="24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0</a:t>
              </a:r>
            </a:p>
          </p:txBody>
        </p:sp>
        <p:sp>
          <p:nvSpPr>
            <p:cNvPr id="204895" name="Rectangle 95"/>
            <p:cNvSpPr>
              <a:spLocks noChangeArrowheads="1"/>
            </p:cNvSpPr>
            <p:nvPr/>
          </p:nvSpPr>
          <p:spPr bwMode="auto">
            <a:xfrm>
              <a:off x="466" y="2681"/>
              <a:ext cx="707" cy="24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spcBef>
                  <a:spcPct val="20000"/>
                </a:spcBef>
              </a:pPr>
              <a:r>
                <a:rPr kumimoji="0" lang="en-US" altLang="zh-CN" sz="2000">
                  <a:solidFill>
                    <a:schemeClr val="tx1"/>
                  </a:solidFill>
                  <a:latin typeface="Arial" charset="0"/>
                  <a:ea typeface="宋体" pitchFamily="2" charset="-122"/>
                </a:rPr>
                <a:t>0</a:t>
              </a:r>
            </a:p>
          </p:txBody>
        </p:sp>
        <p:sp>
          <p:nvSpPr>
            <p:cNvPr id="204896" name="Rectangle 96"/>
            <p:cNvSpPr>
              <a:spLocks noChangeArrowheads="1"/>
            </p:cNvSpPr>
            <p:nvPr/>
          </p:nvSpPr>
          <p:spPr bwMode="auto">
            <a:xfrm>
              <a:off x="113" y="2681"/>
              <a:ext cx="353" cy="24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1</a:t>
              </a:r>
            </a:p>
          </p:txBody>
        </p:sp>
        <p:sp>
          <p:nvSpPr>
            <p:cNvPr id="204897" name="Rectangle 97"/>
            <p:cNvSpPr>
              <a:spLocks noChangeArrowheads="1"/>
            </p:cNvSpPr>
            <p:nvPr/>
          </p:nvSpPr>
          <p:spPr bwMode="auto">
            <a:xfrm>
              <a:off x="4350" y="2431"/>
              <a:ext cx="354" cy="25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0</a:t>
              </a:r>
            </a:p>
          </p:txBody>
        </p:sp>
        <p:sp>
          <p:nvSpPr>
            <p:cNvPr id="204898" name="Rectangle 98"/>
            <p:cNvSpPr>
              <a:spLocks noChangeArrowheads="1"/>
            </p:cNvSpPr>
            <p:nvPr/>
          </p:nvSpPr>
          <p:spPr bwMode="auto">
            <a:xfrm>
              <a:off x="3997" y="2431"/>
              <a:ext cx="353" cy="25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1</a:t>
              </a:r>
            </a:p>
          </p:txBody>
        </p:sp>
        <p:sp>
          <p:nvSpPr>
            <p:cNvPr id="204899" name="Rectangle 99"/>
            <p:cNvSpPr>
              <a:spLocks noChangeArrowheads="1"/>
            </p:cNvSpPr>
            <p:nvPr/>
          </p:nvSpPr>
          <p:spPr bwMode="auto">
            <a:xfrm>
              <a:off x="3645" y="2431"/>
              <a:ext cx="352" cy="25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1</a:t>
              </a:r>
            </a:p>
          </p:txBody>
        </p:sp>
        <p:sp>
          <p:nvSpPr>
            <p:cNvPr id="204900" name="Rectangle 100"/>
            <p:cNvSpPr>
              <a:spLocks noChangeArrowheads="1"/>
            </p:cNvSpPr>
            <p:nvPr/>
          </p:nvSpPr>
          <p:spPr bwMode="auto">
            <a:xfrm>
              <a:off x="3292" y="2431"/>
              <a:ext cx="353" cy="25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1</a:t>
              </a:r>
            </a:p>
          </p:txBody>
        </p:sp>
        <p:sp>
          <p:nvSpPr>
            <p:cNvPr id="204901" name="Rectangle 101"/>
            <p:cNvSpPr>
              <a:spLocks noChangeArrowheads="1"/>
            </p:cNvSpPr>
            <p:nvPr/>
          </p:nvSpPr>
          <p:spPr bwMode="auto">
            <a:xfrm>
              <a:off x="2938" y="2431"/>
              <a:ext cx="354" cy="25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1</a:t>
              </a:r>
            </a:p>
          </p:txBody>
        </p:sp>
        <p:sp>
          <p:nvSpPr>
            <p:cNvPr id="204902" name="Rectangle 102"/>
            <p:cNvSpPr>
              <a:spLocks noChangeArrowheads="1"/>
            </p:cNvSpPr>
            <p:nvPr/>
          </p:nvSpPr>
          <p:spPr bwMode="auto">
            <a:xfrm>
              <a:off x="2585" y="2431"/>
              <a:ext cx="353" cy="25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1</a:t>
              </a:r>
            </a:p>
          </p:txBody>
        </p:sp>
        <p:sp>
          <p:nvSpPr>
            <p:cNvPr id="204903" name="Rectangle 103"/>
            <p:cNvSpPr>
              <a:spLocks noChangeArrowheads="1"/>
            </p:cNvSpPr>
            <p:nvPr/>
          </p:nvSpPr>
          <p:spPr bwMode="auto">
            <a:xfrm>
              <a:off x="2232" y="2431"/>
              <a:ext cx="353" cy="25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1</a:t>
              </a:r>
            </a:p>
          </p:txBody>
        </p:sp>
        <p:sp>
          <p:nvSpPr>
            <p:cNvPr id="204904" name="Rectangle 104"/>
            <p:cNvSpPr>
              <a:spLocks noChangeArrowheads="1"/>
            </p:cNvSpPr>
            <p:nvPr/>
          </p:nvSpPr>
          <p:spPr bwMode="auto">
            <a:xfrm>
              <a:off x="1878" y="2431"/>
              <a:ext cx="354" cy="25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1</a:t>
              </a:r>
            </a:p>
          </p:txBody>
        </p:sp>
        <p:sp>
          <p:nvSpPr>
            <p:cNvPr id="204905" name="Rectangle 105"/>
            <p:cNvSpPr>
              <a:spLocks noChangeArrowheads="1"/>
            </p:cNvSpPr>
            <p:nvPr/>
          </p:nvSpPr>
          <p:spPr bwMode="auto">
            <a:xfrm>
              <a:off x="1525" y="2431"/>
              <a:ext cx="353" cy="25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0</a:t>
              </a:r>
            </a:p>
          </p:txBody>
        </p:sp>
        <p:sp>
          <p:nvSpPr>
            <p:cNvPr id="204906" name="Rectangle 106"/>
            <p:cNvSpPr>
              <a:spLocks noChangeArrowheads="1"/>
            </p:cNvSpPr>
            <p:nvPr/>
          </p:nvSpPr>
          <p:spPr bwMode="auto">
            <a:xfrm>
              <a:off x="1173" y="2431"/>
              <a:ext cx="352" cy="25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0</a:t>
              </a:r>
            </a:p>
          </p:txBody>
        </p:sp>
        <p:sp>
          <p:nvSpPr>
            <p:cNvPr id="204907" name="Rectangle 107"/>
            <p:cNvSpPr>
              <a:spLocks noChangeArrowheads="1"/>
            </p:cNvSpPr>
            <p:nvPr/>
          </p:nvSpPr>
          <p:spPr bwMode="auto">
            <a:xfrm>
              <a:off x="466" y="2431"/>
              <a:ext cx="707" cy="25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spcBef>
                  <a:spcPct val="20000"/>
                </a:spcBef>
              </a:pPr>
              <a:r>
                <a:rPr kumimoji="0" lang="en-US" altLang="zh-CN" sz="2000">
                  <a:solidFill>
                    <a:schemeClr val="tx1"/>
                  </a:solidFill>
                  <a:latin typeface="Arial" charset="0"/>
                  <a:ea typeface="宋体" pitchFamily="2" charset="-122"/>
                </a:rPr>
                <a:t>0</a:t>
              </a:r>
            </a:p>
          </p:txBody>
        </p:sp>
        <p:sp>
          <p:nvSpPr>
            <p:cNvPr id="204908" name="Rectangle 108"/>
            <p:cNvSpPr>
              <a:spLocks noChangeArrowheads="1"/>
            </p:cNvSpPr>
            <p:nvPr/>
          </p:nvSpPr>
          <p:spPr bwMode="auto">
            <a:xfrm>
              <a:off x="113" y="2431"/>
              <a:ext cx="353" cy="25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1</a:t>
              </a:r>
            </a:p>
          </p:txBody>
        </p:sp>
        <p:sp>
          <p:nvSpPr>
            <p:cNvPr id="204909" name="Rectangle 109"/>
            <p:cNvSpPr>
              <a:spLocks noChangeArrowheads="1"/>
            </p:cNvSpPr>
            <p:nvPr/>
          </p:nvSpPr>
          <p:spPr bwMode="auto">
            <a:xfrm>
              <a:off x="4350" y="2182"/>
              <a:ext cx="354" cy="24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1</a:t>
              </a:r>
            </a:p>
          </p:txBody>
        </p:sp>
        <p:sp>
          <p:nvSpPr>
            <p:cNvPr id="204910" name="Rectangle 110"/>
            <p:cNvSpPr>
              <a:spLocks noChangeArrowheads="1"/>
            </p:cNvSpPr>
            <p:nvPr/>
          </p:nvSpPr>
          <p:spPr bwMode="auto">
            <a:xfrm>
              <a:off x="3997" y="2182"/>
              <a:ext cx="353" cy="24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1</a:t>
              </a:r>
            </a:p>
          </p:txBody>
        </p:sp>
        <p:sp>
          <p:nvSpPr>
            <p:cNvPr id="204911" name="Rectangle 111"/>
            <p:cNvSpPr>
              <a:spLocks noChangeArrowheads="1"/>
            </p:cNvSpPr>
            <p:nvPr/>
          </p:nvSpPr>
          <p:spPr bwMode="auto">
            <a:xfrm>
              <a:off x="3645" y="2182"/>
              <a:ext cx="352" cy="24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1</a:t>
              </a:r>
            </a:p>
          </p:txBody>
        </p:sp>
        <p:sp>
          <p:nvSpPr>
            <p:cNvPr id="204912" name="Rectangle 112"/>
            <p:cNvSpPr>
              <a:spLocks noChangeArrowheads="1"/>
            </p:cNvSpPr>
            <p:nvPr/>
          </p:nvSpPr>
          <p:spPr bwMode="auto">
            <a:xfrm>
              <a:off x="3292" y="2182"/>
              <a:ext cx="353" cy="24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1</a:t>
              </a:r>
            </a:p>
          </p:txBody>
        </p:sp>
        <p:sp>
          <p:nvSpPr>
            <p:cNvPr id="204913" name="Rectangle 113"/>
            <p:cNvSpPr>
              <a:spLocks noChangeArrowheads="1"/>
            </p:cNvSpPr>
            <p:nvPr/>
          </p:nvSpPr>
          <p:spPr bwMode="auto">
            <a:xfrm>
              <a:off x="2938" y="2182"/>
              <a:ext cx="354" cy="24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1</a:t>
              </a:r>
            </a:p>
          </p:txBody>
        </p:sp>
        <p:sp>
          <p:nvSpPr>
            <p:cNvPr id="204914" name="Rectangle 114"/>
            <p:cNvSpPr>
              <a:spLocks noChangeArrowheads="1"/>
            </p:cNvSpPr>
            <p:nvPr/>
          </p:nvSpPr>
          <p:spPr bwMode="auto">
            <a:xfrm>
              <a:off x="2585" y="2182"/>
              <a:ext cx="353" cy="24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1</a:t>
              </a:r>
            </a:p>
          </p:txBody>
        </p:sp>
        <p:sp>
          <p:nvSpPr>
            <p:cNvPr id="204915" name="Rectangle 115"/>
            <p:cNvSpPr>
              <a:spLocks noChangeArrowheads="1"/>
            </p:cNvSpPr>
            <p:nvPr/>
          </p:nvSpPr>
          <p:spPr bwMode="auto">
            <a:xfrm>
              <a:off x="2232" y="2182"/>
              <a:ext cx="353" cy="24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1</a:t>
              </a:r>
            </a:p>
          </p:txBody>
        </p:sp>
        <p:sp>
          <p:nvSpPr>
            <p:cNvPr id="204916" name="Rectangle 116"/>
            <p:cNvSpPr>
              <a:spLocks noChangeArrowheads="1"/>
            </p:cNvSpPr>
            <p:nvPr/>
          </p:nvSpPr>
          <p:spPr bwMode="auto">
            <a:xfrm>
              <a:off x="1878" y="2182"/>
              <a:ext cx="354" cy="24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0</a:t>
              </a:r>
            </a:p>
          </p:txBody>
        </p:sp>
        <p:sp>
          <p:nvSpPr>
            <p:cNvPr id="204917" name="Rectangle 117"/>
            <p:cNvSpPr>
              <a:spLocks noChangeArrowheads="1"/>
            </p:cNvSpPr>
            <p:nvPr/>
          </p:nvSpPr>
          <p:spPr bwMode="auto">
            <a:xfrm>
              <a:off x="1525" y="2182"/>
              <a:ext cx="353" cy="24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0</a:t>
              </a:r>
            </a:p>
          </p:txBody>
        </p:sp>
        <p:sp>
          <p:nvSpPr>
            <p:cNvPr id="204918" name="Rectangle 118"/>
            <p:cNvSpPr>
              <a:spLocks noChangeArrowheads="1"/>
            </p:cNvSpPr>
            <p:nvPr/>
          </p:nvSpPr>
          <p:spPr bwMode="auto">
            <a:xfrm>
              <a:off x="1173" y="2182"/>
              <a:ext cx="352" cy="24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0</a:t>
              </a:r>
            </a:p>
          </p:txBody>
        </p:sp>
        <p:sp>
          <p:nvSpPr>
            <p:cNvPr id="204919" name="Rectangle 119"/>
            <p:cNvSpPr>
              <a:spLocks noChangeArrowheads="1"/>
            </p:cNvSpPr>
            <p:nvPr/>
          </p:nvSpPr>
          <p:spPr bwMode="auto">
            <a:xfrm>
              <a:off x="466" y="2182"/>
              <a:ext cx="707" cy="24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spcBef>
                  <a:spcPct val="20000"/>
                </a:spcBef>
              </a:pPr>
              <a:r>
                <a:rPr kumimoji="0" lang="en-US" altLang="zh-CN" sz="2000">
                  <a:solidFill>
                    <a:schemeClr val="tx1"/>
                  </a:solidFill>
                  <a:latin typeface="Arial" charset="0"/>
                  <a:ea typeface="宋体" pitchFamily="2" charset="-122"/>
                </a:rPr>
                <a:t>0</a:t>
              </a:r>
            </a:p>
          </p:txBody>
        </p:sp>
        <p:sp>
          <p:nvSpPr>
            <p:cNvPr id="204920" name="Rectangle 120"/>
            <p:cNvSpPr>
              <a:spLocks noChangeArrowheads="1"/>
            </p:cNvSpPr>
            <p:nvPr/>
          </p:nvSpPr>
          <p:spPr bwMode="auto">
            <a:xfrm>
              <a:off x="113" y="2182"/>
              <a:ext cx="353" cy="24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1</a:t>
              </a:r>
            </a:p>
          </p:txBody>
        </p:sp>
        <p:sp>
          <p:nvSpPr>
            <p:cNvPr id="204921" name="Rectangle 121"/>
            <p:cNvSpPr>
              <a:spLocks noChangeArrowheads="1"/>
            </p:cNvSpPr>
            <p:nvPr/>
          </p:nvSpPr>
          <p:spPr bwMode="auto">
            <a:xfrm>
              <a:off x="4350" y="1932"/>
              <a:ext cx="354" cy="25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1</a:t>
              </a:r>
            </a:p>
          </p:txBody>
        </p:sp>
        <p:sp>
          <p:nvSpPr>
            <p:cNvPr id="204922" name="Rectangle 122"/>
            <p:cNvSpPr>
              <a:spLocks noChangeArrowheads="1"/>
            </p:cNvSpPr>
            <p:nvPr/>
          </p:nvSpPr>
          <p:spPr bwMode="auto">
            <a:xfrm>
              <a:off x="3997" y="1932"/>
              <a:ext cx="353" cy="25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1</a:t>
              </a:r>
            </a:p>
          </p:txBody>
        </p:sp>
        <p:sp>
          <p:nvSpPr>
            <p:cNvPr id="204923" name="Rectangle 123"/>
            <p:cNvSpPr>
              <a:spLocks noChangeArrowheads="1"/>
            </p:cNvSpPr>
            <p:nvPr/>
          </p:nvSpPr>
          <p:spPr bwMode="auto">
            <a:xfrm>
              <a:off x="3645" y="1932"/>
              <a:ext cx="352" cy="25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1</a:t>
              </a:r>
            </a:p>
          </p:txBody>
        </p:sp>
        <p:sp>
          <p:nvSpPr>
            <p:cNvPr id="204924" name="Rectangle 124"/>
            <p:cNvSpPr>
              <a:spLocks noChangeArrowheads="1"/>
            </p:cNvSpPr>
            <p:nvPr/>
          </p:nvSpPr>
          <p:spPr bwMode="auto">
            <a:xfrm>
              <a:off x="3292" y="1932"/>
              <a:ext cx="353" cy="25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1</a:t>
              </a:r>
            </a:p>
          </p:txBody>
        </p:sp>
        <p:sp>
          <p:nvSpPr>
            <p:cNvPr id="204925" name="Rectangle 125"/>
            <p:cNvSpPr>
              <a:spLocks noChangeArrowheads="1"/>
            </p:cNvSpPr>
            <p:nvPr/>
          </p:nvSpPr>
          <p:spPr bwMode="auto">
            <a:xfrm>
              <a:off x="2938" y="1932"/>
              <a:ext cx="354" cy="25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1</a:t>
              </a:r>
            </a:p>
          </p:txBody>
        </p:sp>
        <p:sp>
          <p:nvSpPr>
            <p:cNvPr id="204926" name="Rectangle 126"/>
            <p:cNvSpPr>
              <a:spLocks noChangeArrowheads="1"/>
            </p:cNvSpPr>
            <p:nvPr/>
          </p:nvSpPr>
          <p:spPr bwMode="auto">
            <a:xfrm>
              <a:off x="2585" y="1932"/>
              <a:ext cx="353" cy="25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1</a:t>
              </a:r>
            </a:p>
          </p:txBody>
        </p:sp>
        <p:sp>
          <p:nvSpPr>
            <p:cNvPr id="204927" name="Rectangle 127"/>
            <p:cNvSpPr>
              <a:spLocks noChangeArrowheads="1"/>
            </p:cNvSpPr>
            <p:nvPr/>
          </p:nvSpPr>
          <p:spPr bwMode="auto">
            <a:xfrm>
              <a:off x="2232" y="1932"/>
              <a:ext cx="353" cy="25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1</a:t>
              </a:r>
            </a:p>
          </p:txBody>
        </p:sp>
        <p:sp>
          <p:nvSpPr>
            <p:cNvPr id="204928" name="Rectangle 128"/>
            <p:cNvSpPr>
              <a:spLocks noChangeArrowheads="1"/>
            </p:cNvSpPr>
            <p:nvPr/>
          </p:nvSpPr>
          <p:spPr bwMode="auto">
            <a:xfrm>
              <a:off x="1878" y="1932"/>
              <a:ext cx="354" cy="25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X</a:t>
              </a:r>
            </a:p>
          </p:txBody>
        </p:sp>
        <p:sp>
          <p:nvSpPr>
            <p:cNvPr id="204929" name="Rectangle 129"/>
            <p:cNvSpPr>
              <a:spLocks noChangeArrowheads="1"/>
            </p:cNvSpPr>
            <p:nvPr/>
          </p:nvSpPr>
          <p:spPr bwMode="auto">
            <a:xfrm>
              <a:off x="1525" y="1932"/>
              <a:ext cx="353" cy="25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X</a:t>
              </a:r>
            </a:p>
          </p:txBody>
        </p:sp>
        <p:sp>
          <p:nvSpPr>
            <p:cNvPr id="204930" name="Rectangle 130"/>
            <p:cNvSpPr>
              <a:spLocks noChangeArrowheads="1"/>
            </p:cNvSpPr>
            <p:nvPr/>
          </p:nvSpPr>
          <p:spPr bwMode="auto">
            <a:xfrm>
              <a:off x="1173" y="1932"/>
              <a:ext cx="352" cy="25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X</a:t>
              </a:r>
            </a:p>
          </p:txBody>
        </p:sp>
        <p:sp>
          <p:nvSpPr>
            <p:cNvPr id="204931" name="Rectangle 131"/>
            <p:cNvSpPr>
              <a:spLocks noChangeArrowheads="1"/>
            </p:cNvSpPr>
            <p:nvPr/>
          </p:nvSpPr>
          <p:spPr bwMode="auto">
            <a:xfrm>
              <a:off x="466" y="1932"/>
              <a:ext cx="707" cy="25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spcBef>
                  <a:spcPct val="20000"/>
                </a:spcBef>
              </a:pPr>
              <a:r>
                <a:rPr kumimoji="0" lang="en-US" altLang="zh-CN" sz="2000">
                  <a:solidFill>
                    <a:schemeClr val="tx1"/>
                  </a:solidFill>
                  <a:latin typeface="Arial" charset="0"/>
                  <a:ea typeface="宋体" pitchFamily="2" charset="-122"/>
                </a:rPr>
                <a:t>1</a:t>
              </a:r>
            </a:p>
          </p:txBody>
        </p:sp>
        <p:sp>
          <p:nvSpPr>
            <p:cNvPr id="204932" name="Rectangle 132"/>
            <p:cNvSpPr>
              <a:spLocks noChangeArrowheads="1"/>
            </p:cNvSpPr>
            <p:nvPr/>
          </p:nvSpPr>
          <p:spPr bwMode="auto">
            <a:xfrm>
              <a:off x="113" y="1932"/>
              <a:ext cx="353" cy="25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X</a:t>
              </a:r>
            </a:p>
          </p:txBody>
        </p:sp>
        <p:sp>
          <p:nvSpPr>
            <p:cNvPr id="204933" name="Rectangle 133"/>
            <p:cNvSpPr>
              <a:spLocks noChangeArrowheads="1"/>
            </p:cNvSpPr>
            <p:nvPr/>
          </p:nvSpPr>
          <p:spPr bwMode="auto">
            <a:xfrm>
              <a:off x="4350" y="1682"/>
              <a:ext cx="354" cy="25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1</a:t>
              </a:r>
            </a:p>
          </p:txBody>
        </p:sp>
        <p:sp>
          <p:nvSpPr>
            <p:cNvPr id="204934" name="Rectangle 134"/>
            <p:cNvSpPr>
              <a:spLocks noChangeArrowheads="1"/>
            </p:cNvSpPr>
            <p:nvPr/>
          </p:nvSpPr>
          <p:spPr bwMode="auto">
            <a:xfrm>
              <a:off x="3997" y="1682"/>
              <a:ext cx="353" cy="25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1</a:t>
              </a:r>
            </a:p>
          </p:txBody>
        </p:sp>
        <p:sp>
          <p:nvSpPr>
            <p:cNvPr id="204935" name="Rectangle 135"/>
            <p:cNvSpPr>
              <a:spLocks noChangeArrowheads="1"/>
            </p:cNvSpPr>
            <p:nvPr/>
          </p:nvSpPr>
          <p:spPr bwMode="auto">
            <a:xfrm>
              <a:off x="3645" y="1682"/>
              <a:ext cx="352" cy="25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1</a:t>
              </a:r>
            </a:p>
          </p:txBody>
        </p:sp>
        <p:sp>
          <p:nvSpPr>
            <p:cNvPr id="204936" name="Rectangle 136"/>
            <p:cNvSpPr>
              <a:spLocks noChangeArrowheads="1"/>
            </p:cNvSpPr>
            <p:nvPr/>
          </p:nvSpPr>
          <p:spPr bwMode="auto">
            <a:xfrm>
              <a:off x="3292" y="1682"/>
              <a:ext cx="353" cy="25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1</a:t>
              </a:r>
            </a:p>
          </p:txBody>
        </p:sp>
        <p:sp>
          <p:nvSpPr>
            <p:cNvPr id="204937" name="Rectangle 137"/>
            <p:cNvSpPr>
              <a:spLocks noChangeArrowheads="1"/>
            </p:cNvSpPr>
            <p:nvPr/>
          </p:nvSpPr>
          <p:spPr bwMode="auto">
            <a:xfrm>
              <a:off x="2938" y="1682"/>
              <a:ext cx="354" cy="25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1</a:t>
              </a:r>
            </a:p>
          </p:txBody>
        </p:sp>
        <p:sp>
          <p:nvSpPr>
            <p:cNvPr id="204938" name="Rectangle 138"/>
            <p:cNvSpPr>
              <a:spLocks noChangeArrowheads="1"/>
            </p:cNvSpPr>
            <p:nvPr/>
          </p:nvSpPr>
          <p:spPr bwMode="auto">
            <a:xfrm>
              <a:off x="2585" y="1682"/>
              <a:ext cx="353" cy="25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1</a:t>
              </a:r>
            </a:p>
          </p:txBody>
        </p:sp>
        <p:sp>
          <p:nvSpPr>
            <p:cNvPr id="204939" name="Rectangle 139"/>
            <p:cNvSpPr>
              <a:spLocks noChangeArrowheads="1"/>
            </p:cNvSpPr>
            <p:nvPr/>
          </p:nvSpPr>
          <p:spPr bwMode="auto">
            <a:xfrm>
              <a:off x="2232" y="1682"/>
              <a:ext cx="353" cy="25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1</a:t>
              </a:r>
            </a:p>
          </p:txBody>
        </p:sp>
        <p:sp>
          <p:nvSpPr>
            <p:cNvPr id="204940" name="Rectangle 140"/>
            <p:cNvSpPr>
              <a:spLocks noChangeArrowheads="1"/>
            </p:cNvSpPr>
            <p:nvPr/>
          </p:nvSpPr>
          <p:spPr bwMode="auto">
            <a:xfrm>
              <a:off x="1878" y="1682"/>
              <a:ext cx="354" cy="25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X</a:t>
              </a:r>
            </a:p>
          </p:txBody>
        </p:sp>
        <p:sp>
          <p:nvSpPr>
            <p:cNvPr id="204941" name="Rectangle 141"/>
            <p:cNvSpPr>
              <a:spLocks noChangeArrowheads="1"/>
            </p:cNvSpPr>
            <p:nvPr/>
          </p:nvSpPr>
          <p:spPr bwMode="auto">
            <a:xfrm>
              <a:off x="1525" y="1682"/>
              <a:ext cx="353" cy="25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X</a:t>
              </a:r>
            </a:p>
          </p:txBody>
        </p:sp>
        <p:sp>
          <p:nvSpPr>
            <p:cNvPr id="204942" name="Rectangle 142"/>
            <p:cNvSpPr>
              <a:spLocks noChangeArrowheads="1"/>
            </p:cNvSpPr>
            <p:nvPr/>
          </p:nvSpPr>
          <p:spPr bwMode="auto">
            <a:xfrm>
              <a:off x="1173" y="1682"/>
              <a:ext cx="352" cy="25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X</a:t>
              </a:r>
            </a:p>
          </p:txBody>
        </p:sp>
        <p:sp>
          <p:nvSpPr>
            <p:cNvPr id="204943" name="Rectangle 143"/>
            <p:cNvSpPr>
              <a:spLocks noChangeArrowheads="1"/>
            </p:cNvSpPr>
            <p:nvPr/>
          </p:nvSpPr>
          <p:spPr bwMode="auto">
            <a:xfrm>
              <a:off x="466" y="1682"/>
              <a:ext cx="707" cy="25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spcBef>
                  <a:spcPct val="20000"/>
                </a:spcBef>
              </a:pPr>
              <a:r>
                <a:rPr kumimoji="0" lang="en-US" altLang="zh-CN" sz="2000">
                  <a:solidFill>
                    <a:schemeClr val="tx1"/>
                  </a:solidFill>
                  <a:latin typeface="Arial" charset="0"/>
                  <a:ea typeface="宋体" pitchFamily="2" charset="-122"/>
                </a:rPr>
                <a:t>X</a:t>
              </a:r>
            </a:p>
          </p:txBody>
        </p:sp>
        <p:sp>
          <p:nvSpPr>
            <p:cNvPr id="204944" name="Rectangle 144"/>
            <p:cNvSpPr>
              <a:spLocks noChangeArrowheads="1"/>
            </p:cNvSpPr>
            <p:nvPr/>
          </p:nvSpPr>
          <p:spPr bwMode="auto">
            <a:xfrm>
              <a:off x="113" y="1682"/>
              <a:ext cx="353" cy="25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0</a:t>
              </a:r>
            </a:p>
          </p:txBody>
        </p:sp>
        <p:sp>
          <p:nvSpPr>
            <p:cNvPr id="204945" name="Rectangle 145"/>
            <p:cNvSpPr>
              <a:spLocks noChangeArrowheads="1"/>
            </p:cNvSpPr>
            <p:nvPr/>
          </p:nvSpPr>
          <p:spPr bwMode="auto">
            <a:xfrm>
              <a:off x="4350" y="1241"/>
              <a:ext cx="354" cy="44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endParaRPr kumimoji="0" lang="zh-CN" altLang="zh-CN" sz="2000" b="0" baseline="-25000">
                <a:solidFill>
                  <a:schemeClr val="tx1"/>
                </a:solidFill>
                <a:latin typeface="Arial" charset="0"/>
                <a:ea typeface="宋体" pitchFamily="2" charset="-122"/>
              </a:endParaRPr>
            </a:p>
          </p:txBody>
        </p:sp>
        <p:sp>
          <p:nvSpPr>
            <p:cNvPr id="204946" name="Rectangle 146"/>
            <p:cNvSpPr>
              <a:spLocks noChangeArrowheads="1"/>
            </p:cNvSpPr>
            <p:nvPr/>
          </p:nvSpPr>
          <p:spPr bwMode="auto">
            <a:xfrm>
              <a:off x="3997" y="1241"/>
              <a:ext cx="353" cy="44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endParaRPr kumimoji="0" lang="zh-CN" altLang="zh-CN" sz="2000" b="0" baseline="-25000">
                <a:solidFill>
                  <a:schemeClr val="tx1"/>
                </a:solidFill>
                <a:latin typeface="Arial" charset="0"/>
                <a:ea typeface="宋体" pitchFamily="2" charset="-122"/>
              </a:endParaRPr>
            </a:p>
          </p:txBody>
        </p:sp>
        <p:sp>
          <p:nvSpPr>
            <p:cNvPr id="204947" name="Rectangle 147"/>
            <p:cNvSpPr>
              <a:spLocks noChangeArrowheads="1"/>
            </p:cNvSpPr>
            <p:nvPr/>
          </p:nvSpPr>
          <p:spPr bwMode="auto">
            <a:xfrm>
              <a:off x="3645" y="1241"/>
              <a:ext cx="352" cy="44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endParaRPr kumimoji="0" lang="zh-CN" altLang="zh-CN" sz="2000" b="0" baseline="-25000">
                <a:solidFill>
                  <a:schemeClr val="tx1"/>
                </a:solidFill>
                <a:latin typeface="Arial" charset="0"/>
                <a:ea typeface="宋体" pitchFamily="2" charset="-122"/>
              </a:endParaRPr>
            </a:p>
          </p:txBody>
        </p:sp>
        <p:sp>
          <p:nvSpPr>
            <p:cNvPr id="204948" name="Rectangle 148"/>
            <p:cNvSpPr>
              <a:spLocks noChangeArrowheads="1"/>
            </p:cNvSpPr>
            <p:nvPr/>
          </p:nvSpPr>
          <p:spPr bwMode="auto">
            <a:xfrm>
              <a:off x="3292" y="1241"/>
              <a:ext cx="353" cy="44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endParaRPr kumimoji="0" lang="zh-CN" altLang="zh-CN" sz="2000" b="0" baseline="-25000">
                <a:solidFill>
                  <a:schemeClr val="tx1"/>
                </a:solidFill>
                <a:latin typeface="Arial" charset="0"/>
                <a:ea typeface="宋体" pitchFamily="2" charset="-122"/>
              </a:endParaRPr>
            </a:p>
          </p:txBody>
        </p:sp>
        <p:sp>
          <p:nvSpPr>
            <p:cNvPr id="204949" name="Rectangle 149"/>
            <p:cNvSpPr>
              <a:spLocks noChangeArrowheads="1"/>
            </p:cNvSpPr>
            <p:nvPr/>
          </p:nvSpPr>
          <p:spPr bwMode="auto">
            <a:xfrm>
              <a:off x="2938" y="1241"/>
              <a:ext cx="354" cy="44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endParaRPr kumimoji="0" lang="zh-CN" altLang="zh-CN" sz="2000" b="0" baseline="-25000">
                <a:solidFill>
                  <a:schemeClr val="tx1"/>
                </a:solidFill>
                <a:latin typeface="Arial" charset="0"/>
                <a:ea typeface="宋体" pitchFamily="2" charset="-122"/>
              </a:endParaRPr>
            </a:p>
          </p:txBody>
        </p:sp>
        <p:sp>
          <p:nvSpPr>
            <p:cNvPr id="204950" name="Rectangle 150"/>
            <p:cNvSpPr>
              <a:spLocks noChangeArrowheads="1"/>
            </p:cNvSpPr>
            <p:nvPr/>
          </p:nvSpPr>
          <p:spPr bwMode="auto">
            <a:xfrm>
              <a:off x="2585" y="1241"/>
              <a:ext cx="353" cy="44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endParaRPr kumimoji="0" lang="zh-CN" altLang="zh-CN" sz="2000" b="0" baseline="-25000">
                <a:solidFill>
                  <a:schemeClr val="tx1"/>
                </a:solidFill>
                <a:latin typeface="Arial" charset="0"/>
                <a:ea typeface="宋体" pitchFamily="2" charset="-122"/>
              </a:endParaRPr>
            </a:p>
          </p:txBody>
        </p:sp>
        <p:sp>
          <p:nvSpPr>
            <p:cNvPr id="204951" name="Rectangle 151"/>
            <p:cNvSpPr>
              <a:spLocks noChangeArrowheads="1"/>
            </p:cNvSpPr>
            <p:nvPr/>
          </p:nvSpPr>
          <p:spPr bwMode="auto">
            <a:xfrm>
              <a:off x="2232" y="1241"/>
              <a:ext cx="353" cy="44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endParaRPr kumimoji="0" lang="zh-CN" altLang="zh-CN" sz="2000" b="0" baseline="-25000">
                <a:solidFill>
                  <a:schemeClr val="tx1"/>
                </a:solidFill>
                <a:latin typeface="Arial" charset="0"/>
                <a:ea typeface="宋体" pitchFamily="2" charset="-122"/>
              </a:endParaRPr>
            </a:p>
          </p:txBody>
        </p:sp>
        <p:sp>
          <p:nvSpPr>
            <p:cNvPr id="204952" name="Rectangle 152"/>
            <p:cNvSpPr>
              <a:spLocks noChangeArrowheads="1"/>
            </p:cNvSpPr>
            <p:nvPr/>
          </p:nvSpPr>
          <p:spPr bwMode="auto">
            <a:xfrm>
              <a:off x="1878" y="1241"/>
              <a:ext cx="354" cy="44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A</a:t>
              </a:r>
              <a:r>
                <a:rPr kumimoji="0" lang="en-US" altLang="zh-CN" sz="2000" baseline="-25000">
                  <a:solidFill>
                    <a:schemeClr val="tx1"/>
                  </a:solidFill>
                  <a:latin typeface="Arial" charset="0"/>
                  <a:ea typeface="宋体" pitchFamily="2" charset="-122"/>
                </a:rPr>
                <a:t>0</a:t>
              </a:r>
            </a:p>
          </p:txBody>
        </p:sp>
        <p:sp>
          <p:nvSpPr>
            <p:cNvPr id="204953" name="Rectangle 153"/>
            <p:cNvSpPr>
              <a:spLocks noChangeArrowheads="1"/>
            </p:cNvSpPr>
            <p:nvPr/>
          </p:nvSpPr>
          <p:spPr bwMode="auto">
            <a:xfrm>
              <a:off x="1525" y="1241"/>
              <a:ext cx="353" cy="44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A</a:t>
              </a:r>
              <a:r>
                <a:rPr kumimoji="0" lang="en-US" altLang="zh-CN" sz="2000" baseline="-25000">
                  <a:solidFill>
                    <a:schemeClr val="tx1"/>
                  </a:solidFill>
                  <a:latin typeface="Arial" charset="0"/>
                  <a:ea typeface="宋体" pitchFamily="2" charset="-122"/>
                </a:rPr>
                <a:t>1</a:t>
              </a:r>
            </a:p>
          </p:txBody>
        </p:sp>
        <p:sp>
          <p:nvSpPr>
            <p:cNvPr id="204954" name="Rectangle 154"/>
            <p:cNvSpPr>
              <a:spLocks noChangeArrowheads="1"/>
            </p:cNvSpPr>
            <p:nvPr/>
          </p:nvSpPr>
          <p:spPr bwMode="auto">
            <a:xfrm>
              <a:off x="1173" y="1241"/>
              <a:ext cx="352" cy="44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A</a:t>
              </a:r>
              <a:r>
                <a:rPr kumimoji="0" lang="en-US" altLang="zh-CN" sz="2000" baseline="-25000">
                  <a:solidFill>
                    <a:schemeClr val="tx1"/>
                  </a:solidFill>
                  <a:latin typeface="Arial" charset="0"/>
                  <a:ea typeface="宋体" pitchFamily="2" charset="-122"/>
                </a:rPr>
                <a:t>2</a:t>
              </a:r>
            </a:p>
          </p:txBody>
        </p:sp>
        <p:sp>
          <p:nvSpPr>
            <p:cNvPr id="204955" name="Rectangle 155"/>
            <p:cNvSpPr>
              <a:spLocks noChangeArrowheads="1"/>
            </p:cNvSpPr>
            <p:nvPr/>
          </p:nvSpPr>
          <p:spPr bwMode="auto">
            <a:xfrm>
              <a:off x="466" y="1241"/>
              <a:ext cx="707" cy="44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endParaRPr kumimoji="0" lang="zh-CN" altLang="zh-CN" sz="2400" b="0" baseline="-25000">
                <a:solidFill>
                  <a:schemeClr val="tx1"/>
                </a:solidFill>
                <a:latin typeface="Arial" charset="0"/>
                <a:ea typeface="宋体" pitchFamily="2" charset="-122"/>
              </a:endParaRPr>
            </a:p>
          </p:txBody>
        </p:sp>
        <p:sp>
          <p:nvSpPr>
            <p:cNvPr id="204956" name="Rectangle 156"/>
            <p:cNvSpPr>
              <a:spLocks noChangeArrowheads="1"/>
            </p:cNvSpPr>
            <p:nvPr/>
          </p:nvSpPr>
          <p:spPr bwMode="auto">
            <a:xfrm>
              <a:off x="113" y="1241"/>
              <a:ext cx="353" cy="44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S</a:t>
              </a:r>
              <a:r>
                <a:rPr kumimoji="0" lang="en-US" altLang="zh-CN" sz="2000" baseline="-25000">
                  <a:solidFill>
                    <a:schemeClr val="tx1"/>
                  </a:solidFill>
                  <a:latin typeface="Arial" charset="0"/>
                  <a:ea typeface="宋体" pitchFamily="2" charset="-122"/>
                </a:rPr>
                <a:t>1</a:t>
              </a:r>
            </a:p>
          </p:txBody>
        </p:sp>
        <p:sp>
          <p:nvSpPr>
            <p:cNvPr id="204957" name="Rectangle 157"/>
            <p:cNvSpPr>
              <a:spLocks noChangeArrowheads="1"/>
            </p:cNvSpPr>
            <p:nvPr/>
          </p:nvSpPr>
          <p:spPr bwMode="auto">
            <a:xfrm>
              <a:off x="2232" y="981"/>
              <a:ext cx="2825" cy="26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spcBef>
                  <a:spcPct val="20000"/>
                </a:spcBef>
              </a:pPr>
              <a:r>
                <a:rPr kumimoji="0" lang="zh-CN" altLang="en-US" sz="2000">
                  <a:solidFill>
                    <a:schemeClr val="tx1"/>
                  </a:solidFill>
                  <a:latin typeface="Arial" charset="0"/>
                  <a:ea typeface="宋体" pitchFamily="2" charset="-122"/>
                </a:rPr>
                <a:t>输              出</a:t>
              </a:r>
            </a:p>
          </p:txBody>
        </p:sp>
        <p:sp>
          <p:nvSpPr>
            <p:cNvPr id="204958" name="Rectangle 158"/>
            <p:cNvSpPr>
              <a:spLocks noChangeArrowheads="1"/>
            </p:cNvSpPr>
            <p:nvPr/>
          </p:nvSpPr>
          <p:spPr bwMode="auto">
            <a:xfrm>
              <a:off x="113" y="981"/>
              <a:ext cx="2119" cy="26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spcBef>
                  <a:spcPct val="20000"/>
                </a:spcBef>
              </a:pPr>
              <a:r>
                <a:rPr kumimoji="0" lang="zh-CN" altLang="en-US" sz="2000">
                  <a:solidFill>
                    <a:schemeClr val="tx1"/>
                  </a:solidFill>
                  <a:latin typeface="Arial" charset="0"/>
                  <a:ea typeface="宋体" pitchFamily="2" charset="-122"/>
                </a:rPr>
                <a:t>输          入</a:t>
              </a:r>
            </a:p>
          </p:txBody>
        </p:sp>
        <p:sp>
          <p:nvSpPr>
            <p:cNvPr id="204959" name="Line 159"/>
            <p:cNvSpPr>
              <a:spLocks noChangeShapeType="1"/>
            </p:cNvSpPr>
            <p:nvPr/>
          </p:nvSpPr>
          <p:spPr bwMode="auto">
            <a:xfrm>
              <a:off x="113" y="981"/>
              <a:ext cx="494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4960" name="Line 160"/>
            <p:cNvSpPr>
              <a:spLocks noChangeShapeType="1"/>
            </p:cNvSpPr>
            <p:nvPr/>
          </p:nvSpPr>
          <p:spPr bwMode="auto">
            <a:xfrm>
              <a:off x="113" y="1241"/>
              <a:ext cx="494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4961" name="Line 161"/>
            <p:cNvSpPr>
              <a:spLocks noChangeShapeType="1"/>
            </p:cNvSpPr>
            <p:nvPr/>
          </p:nvSpPr>
          <p:spPr bwMode="auto">
            <a:xfrm>
              <a:off x="113" y="1682"/>
              <a:ext cx="494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4962" name="Line 162"/>
            <p:cNvSpPr>
              <a:spLocks noChangeShapeType="1"/>
            </p:cNvSpPr>
            <p:nvPr/>
          </p:nvSpPr>
          <p:spPr bwMode="auto">
            <a:xfrm>
              <a:off x="113" y="1932"/>
              <a:ext cx="494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4963" name="Line 163"/>
            <p:cNvSpPr>
              <a:spLocks noChangeShapeType="1"/>
            </p:cNvSpPr>
            <p:nvPr/>
          </p:nvSpPr>
          <p:spPr bwMode="auto">
            <a:xfrm>
              <a:off x="113" y="2182"/>
              <a:ext cx="494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4964" name="Line 164"/>
            <p:cNvSpPr>
              <a:spLocks noChangeShapeType="1"/>
            </p:cNvSpPr>
            <p:nvPr/>
          </p:nvSpPr>
          <p:spPr bwMode="auto">
            <a:xfrm>
              <a:off x="113" y="2431"/>
              <a:ext cx="494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4965" name="Line 165"/>
            <p:cNvSpPr>
              <a:spLocks noChangeShapeType="1"/>
            </p:cNvSpPr>
            <p:nvPr/>
          </p:nvSpPr>
          <p:spPr bwMode="auto">
            <a:xfrm>
              <a:off x="113" y="2681"/>
              <a:ext cx="494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4966" name="Line 166"/>
            <p:cNvSpPr>
              <a:spLocks noChangeShapeType="1"/>
            </p:cNvSpPr>
            <p:nvPr/>
          </p:nvSpPr>
          <p:spPr bwMode="auto">
            <a:xfrm>
              <a:off x="113" y="2930"/>
              <a:ext cx="494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4967" name="Line 167"/>
            <p:cNvSpPr>
              <a:spLocks noChangeShapeType="1"/>
            </p:cNvSpPr>
            <p:nvPr/>
          </p:nvSpPr>
          <p:spPr bwMode="auto">
            <a:xfrm>
              <a:off x="113" y="3180"/>
              <a:ext cx="494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4968" name="Line 168"/>
            <p:cNvSpPr>
              <a:spLocks noChangeShapeType="1"/>
            </p:cNvSpPr>
            <p:nvPr/>
          </p:nvSpPr>
          <p:spPr bwMode="auto">
            <a:xfrm>
              <a:off x="113" y="3429"/>
              <a:ext cx="494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4969" name="Line 169"/>
            <p:cNvSpPr>
              <a:spLocks noChangeShapeType="1"/>
            </p:cNvSpPr>
            <p:nvPr/>
          </p:nvSpPr>
          <p:spPr bwMode="auto">
            <a:xfrm>
              <a:off x="113" y="3679"/>
              <a:ext cx="494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4970" name="Line 170"/>
            <p:cNvSpPr>
              <a:spLocks noChangeShapeType="1"/>
            </p:cNvSpPr>
            <p:nvPr/>
          </p:nvSpPr>
          <p:spPr bwMode="auto">
            <a:xfrm>
              <a:off x="113" y="3928"/>
              <a:ext cx="494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4971" name="Line 171"/>
            <p:cNvSpPr>
              <a:spLocks noChangeShapeType="1"/>
            </p:cNvSpPr>
            <p:nvPr/>
          </p:nvSpPr>
          <p:spPr bwMode="auto">
            <a:xfrm>
              <a:off x="113" y="4178"/>
              <a:ext cx="494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4972" name="Line 172"/>
            <p:cNvSpPr>
              <a:spLocks noChangeShapeType="1"/>
            </p:cNvSpPr>
            <p:nvPr/>
          </p:nvSpPr>
          <p:spPr bwMode="auto">
            <a:xfrm>
              <a:off x="113" y="981"/>
              <a:ext cx="0" cy="319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4973" name="Line 173"/>
            <p:cNvSpPr>
              <a:spLocks noChangeShapeType="1"/>
            </p:cNvSpPr>
            <p:nvPr/>
          </p:nvSpPr>
          <p:spPr bwMode="auto">
            <a:xfrm>
              <a:off x="2232" y="981"/>
              <a:ext cx="0" cy="319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4974" name="Line 174"/>
            <p:cNvSpPr>
              <a:spLocks noChangeShapeType="1"/>
            </p:cNvSpPr>
            <p:nvPr/>
          </p:nvSpPr>
          <p:spPr bwMode="auto">
            <a:xfrm>
              <a:off x="5057" y="981"/>
              <a:ext cx="0" cy="3197"/>
            </a:xfrm>
            <a:prstGeom prst="line">
              <a:avLst/>
            </a:prstGeom>
            <a:noFill/>
            <a:ln w="127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4975" name="Line 175"/>
            <p:cNvSpPr>
              <a:spLocks noChangeShapeType="1"/>
            </p:cNvSpPr>
            <p:nvPr/>
          </p:nvSpPr>
          <p:spPr bwMode="auto">
            <a:xfrm>
              <a:off x="466" y="1241"/>
              <a:ext cx="0" cy="293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4976" name="Line 176"/>
            <p:cNvSpPr>
              <a:spLocks noChangeShapeType="1"/>
            </p:cNvSpPr>
            <p:nvPr/>
          </p:nvSpPr>
          <p:spPr bwMode="auto">
            <a:xfrm>
              <a:off x="1173" y="1241"/>
              <a:ext cx="0" cy="293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204977" name="Object 177"/>
            <p:cNvGraphicFramePr>
              <a:graphicFrameLocks noChangeAspect="1"/>
            </p:cNvGraphicFramePr>
            <p:nvPr/>
          </p:nvGraphicFramePr>
          <p:xfrm>
            <a:off x="476" y="1253"/>
            <a:ext cx="645" cy="323"/>
          </p:xfrm>
          <a:graphic>
            <a:graphicData uri="http://schemas.openxmlformats.org/presentationml/2006/ole">
              <mc:AlternateContent xmlns:mc="http://schemas.openxmlformats.org/markup-compatibility/2006">
                <mc:Choice xmlns:v="urn:schemas-microsoft-com:vml" Requires="v">
                  <p:oleObj spid="_x0000_s204987" name="公式" r:id="rId6" imgW="457200" imgH="228600" progId="Equation.3">
                    <p:embed/>
                  </p:oleObj>
                </mc:Choice>
                <mc:Fallback>
                  <p:oleObj name="公式" r:id="rId6" imgW="457200" imgH="228600" progId="Equation.3">
                    <p:embed/>
                    <p:pic>
                      <p:nvPicPr>
                        <p:cNvPr id="0" name="Object 17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6" y="1253"/>
                          <a:ext cx="645" cy="323"/>
                        </a:xfrm>
                        <a:prstGeom prst="rect">
                          <a:avLst/>
                        </a:prstGeom>
                        <a:solidFill>
                          <a:srgbClr val="FFFF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4978" name="Object 178"/>
            <p:cNvGraphicFramePr>
              <a:graphicFrameLocks noChangeAspect="1"/>
            </p:cNvGraphicFramePr>
            <p:nvPr/>
          </p:nvGraphicFramePr>
          <p:xfrm>
            <a:off x="2245" y="1298"/>
            <a:ext cx="2676" cy="318"/>
          </p:xfrm>
          <a:graphic>
            <a:graphicData uri="http://schemas.openxmlformats.org/presentationml/2006/ole">
              <mc:AlternateContent xmlns:mc="http://schemas.openxmlformats.org/markup-compatibility/2006">
                <mc:Choice xmlns:v="urn:schemas-microsoft-com:vml" Requires="v">
                  <p:oleObj spid="_x0000_s204988" name="公式" r:id="rId8" imgW="1803240" imgH="228600" progId="Equation.3">
                    <p:embed/>
                  </p:oleObj>
                </mc:Choice>
                <mc:Fallback>
                  <p:oleObj name="公式" r:id="rId8" imgW="1803240" imgH="228600" progId="Equation.3">
                    <p:embed/>
                    <p:pic>
                      <p:nvPicPr>
                        <p:cNvPr id="0" name="Object 17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245" y="1298"/>
                          <a:ext cx="2676" cy="318"/>
                        </a:xfrm>
                        <a:prstGeom prst="rect">
                          <a:avLst/>
                        </a:prstGeom>
                        <a:solidFill>
                          <a:srgbClr val="FFFF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204979" name="Rectangle 179"/>
          <p:cNvSpPr>
            <a:spLocks noChangeArrowheads="1"/>
          </p:cNvSpPr>
          <p:nvPr/>
        </p:nvSpPr>
        <p:spPr bwMode="auto">
          <a:xfrm>
            <a:off x="0" y="0"/>
            <a:ext cx="2843213"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kumimoji="0" lang="en-US" altLang="zh-CN" sz="3200" u="sng">
                <a:solidFill>
                  <a:schemeClr val="tx1"/>
                </a:solidFill>
                <a:effectLst>
                  <a:outerShdw blurRad="38100" dist="38100" dir="2700000" algn="tl">
                    <a:srgbClr val="FFFFFF"/>
                  </a:outerShdw>
                </a:effectLst>
              </a:rPr>
              <a:t>4.3.2  </a:t>
            </a:r>
            <a:r>
              <a:rPr kumimoji="0" lang="zh-CN" altLang="en-US" sz="3200" u="sng">
                <a:solidFill>
                  <a:schemeClr val="tx1"/>
                </a:solidFill>
                <a:effectLst>
                  <a:outerShdw blurRad="38100" dist="38100" dir="2700000" algn="tl">
                    <a:srgbClr val="FFFFFF"/>
                  </a:outerShdw>
                </a:effectLst>
              </a:rPr>
              <a:t>译码器</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272" fill="hold" grpId="0" nodeType="clickEffect">
                                  <p:stCondLst>
                                    <p:cond delay="0"/>
                                  </p:stCondLst>
                                  <p:childTnLst>
                                    <p:set>
                                      <p:cBhvr>
                                        <p:cTn id="6" dur="1" fill="hold">
                                          <p:stCondLst>
                                            <p:cond delay="0"/>
                                          </p:stCondLst>
                                        </p:cTn>
                                        <p:tgtEl>
                                          <p:spTgt spid="204812"/>
                                        </p:tgtEl>
                                        <p:attrNameLst>
                                          <p:attrName>style.visibility</p:attrName>
                                        </p:attrNameLst>
                                      </p:cBhvr>
                                      <p:to>
                                        <p:strVal val="visible"/>
                                      </p:to>
                                    </p:set>
                                    <p:anim calcmode="lin" valueType="num">
                                      <p:cBhvr>
                                        <p:cTn id="7" dur="1000" fill="hold"/>
                                        <p:tgtEl>
                                          <p:spTgt spid="204812"/>
                                        </p:tgtEl>
                                        <p:attrNameLst>
                                          <p:attrName>ppt_w</p:attrName>
                                        </p:attrNameLst>
                                      </p:cBhvr>
                                      <p:tavLst>
                                        <p:tav tm="0">
                                          <p:val>
                                            <p:strVal val="2/3*#ppt_w"/>
                                          </p:val>
                                        </p:tav>
                                        <p:tav tm="100000">
                                          <p:val>
                                            <p:strVal val="#ppt_w"/>
                                          </p:val>
                                        </p:tav>
                                      </p:tavLst>
                                    </p:anim>
                                    <p:anim calcmode="lin" valueType="num">
                                      <p:cBhvr>
                                        <p:cTn id="8" dur="1000" fill="hold"/>
                                        <p:tgtEl>
                                          <p:spTgt spid="204812"/>
                                        </p:tgtEl>
                                        <p:attrNameLst>
                                          <p:attrName>ppt_h</p:attrName>
                                        </p:attrNameLst>
                                      </p:cBhvr>
                                      <p:tavLst>
                                        <p:tav tm="0">
                                          <p:val>
                                            <p:strVal val="2/3*#ppt_h"/>
                                          </p:val>
                                        </p:tav>
                                        <p:tav tm="100000">
                                          <p:val>
                                            <p:strVal val="#ppt_h"/>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9" presetClass="entr" presetSubtype="0" fill="hold" nodeType="clickEffect">
                                  <p:stCondLst>
                                    <p:cond delay="0"/>
                                  </p:stCondLst>
                                  <p:childTnLst>
                                    <p:set>
                                      <p:cBhvr>
                                        <p:cTn id="12" dur="1" fill="hold">
                                          <p:stCondLst>
                                            <p:cond delay="0"/>
                                          </p:stCondLst>
                                        </p:cTn>
                                        <p:tgtEl>
                                          <p:spTgt spid="204813"/>
                                        </p:tgtEl>
                                        <p:attrNameLst>
                                          <p:attrName>style.visibility</p:attrName>
                                        </p:attrNameLst>
                                      </p:cBhvr>
                                      <p:to>
                                        <p:strVal val="visible"/>
                                      </p:to>
                                    </p:set>
                                    <p:animEffect transition="in" filter="dissolve">
                                      <p:cBhvr>
                                        <p:cTn id="13" dur="1000"/>
                                        <p:tgtEl>
                                          <p:spTgt spid="204813"/>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10" presetClass="entr" presetSubtype="0" fill="hold" nodeType="clickEffect">
                                  <p:stCondLst>
                                    <p:cond delay="0"/>
                                  </p:stCondLst>
                                  <p:childTnLst>
                                    <p:set>
                                      <p:cBhvr>
                                        <p:cTn id="17" dur="1" fill="hold">
                                          <p:stCondLst>
                                            <p:cond delay="0"/>
                                          </p:stCondLst>
                                        </p:cTn>
                                        <p:tgtEl>
                                          <p:spTgt spid="204805"/>
                                        </p:tgtEl>
                                        <p:attrNameLst>
                                          <p:attrName>style.visibility</p:attrName>
                                        </p:attrNameLst>
                                      </p:cBhvr>
                                      <p:to>
                                        <p:strVal val="visible"/>
                                      </p:to>
                                    </p:set>
                                    <p:animEffect transition="in" filter="fade">
                                      <p:cBhvr>
                                        <p:cTn id="18" dur="1000"/>
                                        <p:tgtEl>
                                          <p:spTgt spid="2048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12"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Rectangle 2"/>
          <p:cNvSpPr>
            <a:spLocks noGrp="1" noChangeArrowheads="1"/>
          </p:cNvSpPr>
          <p:nvPr>
            <p:ph type="title"/>
          </p:nvPr>
        </p:nvSpPr>
        <p:spPr>
          <a:xfrm>
            <a:off x="395288" y="5445125"/>
            <a:ext cx="6840537" cy="1008063"/>
          </a:xfrm>
        </p:spPr>
        <p:txBody>
          <a:bodyPr/>
          <a:lstStyle/>
          <a:p>
            <a:pPr algn="l"/>
            <a:r>
              <a:rPr lang="en-US" altLang="zh-CN" sz="2800" b="1">
                <a:solidFill>
                  <a:srgbClr val="FFFFFF"/>
                </a:solidFill>
                <a:ea typeface="楷体_GB2312" pitchFamily="49" charset="-122"/>
              </a:rPr>
              <a:t>b. </a:t>
            </a:r>
            <a:r>
              <a:rPr lang="zh-CN" altLang="en-US" sz="2800" b="1">
                <a:solidFill>
                  <a:srgbClr val="FFFFFF"/>
                </a:solidFill>
                <a:ea typeface="楷体_GB2312" pitchFamily="49" charset="-122"/>
              </a:rPr>
              <a:t>当</a:t>
            </a:r>
            <a:r>
              <a:rPr lang="en-US" altLang="zh-CN" sz="2800" b="1">
                <a:solidFill>
                  <a:srgbClr val="FFFFFF"/>
                </a:solidFill>
                <a:ea typeface="楷体_GB2312" pitchFamily="49" charset="-122"/>
              </a:rPr>
              <a:t>S</a:t>
            </a:r>
            <a:r>
              <a:rPr lang="en-US" altLang="zh-CN" sz="2800" b="1" baseline="-25000">
                <a:solidFill>
                  <a:srgbClr val="FFFFFF"/>
                </a:solidFill>
                <a:ea typeface="楷体_GB2312" pitchFamily="49" charset="-122"/>
              </a:rPr>
              <a:t>1</a:t>
            </a:r>
            <a:r>
              <a:rPr lang="zh-CN" altLang="en-US" sz="2800" b="1">
                <a:solidFill>
                  <a:srgbClr val="FFFFFF"/>
                </a:solidFill>
                <a:ea typeface="楷体_GB2312" pitchFamily="49" charset="-122"/>
              </a:rPr>
              <a:t>＝</a:t>
            </a:r>
            <a:r>
              <a:rPr lang="en-US" altLang="zh-CN" sz="2800" b="1">
                <a:solidFill>
                  <a:srgbClr val="FFFFFF"/>
                </a:solidFill>
                <a:ea typeface="楷体_GB2312" pitchFamily="49" charset="-122"/>
              </a:rPr>
              <a:t>1</a:t>
            </a:r>
            <a:r>
              <a:rPr lang="zh-CN" altLang="en-US" sz="2800" b="1">
                <a:solidFill>
                  <a:srgbClr val="FFFFFF"/>
                </a:solidFill>
                <a:ea typeface="楷体_GB2312" pitchFamily="49" charset="-122"/>
              </a:rPr>
              <a:t>，</a:t>
            </a:r>
            <a:r>
              <a:rPr lang="en-US" altLang="zh-CN" sz="2800" b="1">
                <a:solidFill>
                  <a:srgbClr val="FFFFFF"/>
                </a:solidFill>
                <a:ea typeface="楷体_GB2312" pitchFamily="49" charset="-122"/>
              </a:rPr>
              <a:t>S</a:t>
            </a:r>
            <a:r>
              <a:rPr lang="en-US" altLang="zh-CN" sz="2800" b="1">
                <a:solidFill>
                  <a:srgbClr val="FFFFFF"/>
                </a:solidFill>
                <a:ea typeface="楷体_GB2312" pitchFamily="49" charset="-122"/>
                <a:sym typeface="Symbol" pitchFamily="18" charset="2"/>
              </a:rPr>
              <a:t></a:t>
            </a:r>
            <a:r>
              <a:rPr lang="en-US" altLang="zh-CN" sz="2800" b="1" baseline="-25000">
                <a:solidFill>
                  <a:srgbClr val="FFFFFF"/>
                </a:solidFill>
                <a:ea typeface="楷体_GB2312" pitchFamily="49" charset="-122"/>
                <a:sym typeface="Symbol" pitchFamily="18" charset="2"/>
              </a:rPr>
              <a:t>2</a:t>
            </a:r>
            <a:r>
              <a:rPr lang="zh-CN" altLang="en-US" sz="2800" b="1">
                <a:solidFill>
                  <a:srgbClr val="FFFFFF"/>
                </a:solidFill>
                <a:ea typeface="楷体_GB2312" pitchFamily="49" charset="-122"/>
                <a:sym typeface="Symbol" pitchFamily="18" charset="2"/>
              </a:rPr>
              <a:t>＋ </a:t>
            </a:r>
            <a:r>
              <a:rPr lang="en-US" altLang="zh-CN" sz="2800" b="1">
                <a:solidFill>
                  <a:srgbClr val="FFFFFF"/>
                </a:solidFill>
                <a:ea typeface="楷体_GB2312" pitchFamily="49" charset="-122"/>
              </a:rPr>
              <a:t>S</a:t>
            </a:r>
            <a:r>
              <a:rPr lang="en-US" altLang="zh-CN" sz="2800" b="1">
                <a:solidFill>
                  <a:srgbClr val="FFFFFF"/>
                </a:solidFill>
                <a:ea typeface="楷体_GB2312" pitchFamily="49" charset="-122"/>
                <a:sym typeface="Symbol" pitchFamily="18" charset="2"/>
              </a:rPr>
              <a:t></a:t>
            </a:r>
            <a:r>
              <a:rPr lang="en-US" altLang="zh-CN" sz="2800" b="1" baseline="-25000">
                <a:solidFill>
                  <a:srgbClr val="FFFFFF"/>
                </a:solidFill>
                <a:ea typeface="楷体_GB2312" pitchFamily="49" charset="-122"/>
                <a:sym typeface="Symbol" pitchFamily="18" charset="2"/>
              </a:rPr>
              <a:t>3</a:t>
            </a:r>
            <a:r>
              <a:rPr lang="zh-CN" altLang="en-US" sz="2800" b="1">
                <a:solidFill>
                  <a:srgbClr val="FFFFFF"/>
                </a:solidFill>
                <a:ea typeface="楷体_GB2312" pitchFamily="49" charset="-122"/>
                <a:sym typeface="Symbol" pitchFamily="18" charset="2"/>
              </a:rPr>
              <a:t>＝</a:t>
            </a:r>
            <a:r>
              <a:rPr lang="en-US" altLang="zh-CN" sz="2800" b="1">
                <a:solidFill>
                  <a:srgbClr val="FFFFFF"/>
                </a:solidFill>
                <a:ea typeface="楷体_GB2312" pitchFamily="49" charset="-122"/>
                <a:sym typeface="Symbol" pitchFamily="18" charset="2"/>
              </a:rPr>
              <a:t>0</a:t>
            </a:r>
            <a:r>
              <a:rPr lang="zh-CN" altLang="en-US" sz="2800" b="1">
                <a:solidFill>
                  <a:srgbClr val="FFFFFF"/>
                </a:solidFill>
                <a:ea typeface="楷体_GB2312" pitchFamily="49" charset="-122"/>
                <a:sym typeface="Symbol" pitchFamily="18" charset="2"/>
              </a:rPr>
              <a:t>时，译码器处于工作状态</a:t>
            </a:r>
            <a:endParaRPr lang="zh-CN" altLang="en-US" sz="2800" b="1" baseline="-25000">
              <a:solidFill>
                <a:srgbClr val="FFFFFF"/>
              </a:solidFill>
              <a:ea typeface="楷体_GB2312" pitchFamily="49" charset="-122"/>
              <a:sym typeface="Symbol" pitchFamily="18" charset="2"/>
            </a:endParaRPr>
          </a:p>
        </p:txBody>
      </p:sp>
      <p:grpSp>
        <p:nvGrpSpPr>
          <p:cNvPr id="207876" name="Group 4"/>
          <p:cNvGrpSpPr>
            <a:grpSpLocks/>
          </p:cNvGrpSpPr>
          <p:nvPr/>
        </p:nvGrpSpPr>
        <p:grpSpPr bwMode="auto">
          <a:xfrm>
            <a:off x="900113" y="908050"/>
            <a:ext cx="6732587" cy="4321175"/>
            <a:chOff x="113" y="981"/>
            <a:chExt cx="4944" cy="3197"/>
          </a:xfrm>
        </p:grpSpPr>
        <p:sp>
          <p:nvSpPr>
            <p:cNvPr id="207877" name="Rectangle 5"/>
            <p:cNvSpPr>
              <a:spLocks noChangeArrowheads="1"/>
            </p:cNvSpPr>
            <p:nvPr/>
          </p:nvSpPr>
          <p:spPr bwMode="auto">
            <a:xfrm>
              <a:off x="4704" y="3928"/>
              <a:ext cx="353" cy="25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1</a:t>
              </a:r>
            </a:p>
          </p:txBody>
        </p:sp>
        <p:sp>
          <p:nvSpPr>
            <p:cNvPr id="207878" name="Rectangle 6"/>
            <p:cNvSpPr>
              <a:spLocks noChangeArrowheads="1"/>
            </p:cNvSpPr>
            <p:nvPr/>
          </p:nvSpPr>
          <p:spPr bwMode="auto">
            <a:xfrm>
              <a:off x="4704" y="3679"/>
              <a:ext cx="353" cy="24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1</a:t>
              </a:r>
            </a:p>
          </p:txBody>
        </p:sp>
        <p:sp>
          <p:nvSpPr>
            <p:cNvPr id="207879" name="Rectangle 7"/>
            <p:cNvSpPr>
              <a:spLocks noChangeArrowheads="1"/>
            </p:cNvSpPr>
            <p:nvPr/>
          </p:nvSpPr>
          <p:spPr bwMode="auto">
            <a:xfrm>
              <a:off x="4704" y="3429"/>
              <a:ext cx="353" cy="25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1</a:t>
              </a:r>
            </a:p>
          </p:txBody>
        </p:sp>
        <p:sp>
          <p:nvSpPr>
            <p:cNvPr id="207880" name="Rectangle 8"/>
            <p:cNvSpPr>
              <a:spLocks noChangeArrowheads="1"/>
            </p:cNvSpPr>
            <p:nvPr/>
          </p:nvSpPr>
          <p:spPr bwMode="auto">
            <a:xfrm>
              <a:off x="4704" y="3180"/>
              <a:ext cx="353" cy="24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1</a:t>
              </a:r>
            </a:p>
          </p:txBody>
        </p:sp>
        <p:sp>
          <p:nvSpPr>
            <p:cNvPr id="207881" name="Rectangle 9"/>
            <p:cNvSpPr>
              <a:spLocks noChangeArrowheads="1"/>
            </p:cNvSpPr>
            <p:nvPr/>
          </p:nvSpPr>
          <p:spPr bwMode="auto">
            <a:xfrm>
              <a:off x="4704" y="2930"/>
              <a:ext cx="353" cy="25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1</a:t>
              </a:r>
            </a:p>
          </p:txBody>
        </p:sp>
        <p:sp>
          <p:nvSpPr>
            <p:cNvPr id="207882" name="Rectangle 10"/>
            <p:cNvSpPr>
              <a:spLocks noChangeArrowheads="1"/>
            </p:cNvSpPr>
            <p:nvPr/>
          </p:nvSpPr>
          <p:spPr bwMode="auto">
            <a:xfrm>
              <a:off x="4704" y="2681"/>
              <a:ext cx="353" cy="24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1</a:t>
              </a:r>
            </a:p>
          </p:txBody>
        </p:sp>
        <p:sp>
          <p:nvSpPr>
            <p:cNvPr id="207883" name="Rectangle 11"/>
            <p:cNvSpPr>
              <a:spLocks noChangeArrowheads="1"/>
            </p:cNvSpPr>
            <p:nvPr/>
          </p:nvSpPr>
          <p:spPr bwMode="auto">
            <a:xfrm>
              <a:off x="4704" y="2431"/>
              <a:ext cx="353" cy="25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1</a:t>
              </a:r>
            </a:p>
          </p:txBody>
        </p:sp>
        <p:sp>
          <p:nvSpPr>
            <p:cNvPr id="207884" name="Rectangle 12"/>
            <p:cNvSpPr>
              <a:spLocks noChangeArrowheads="1"/>
            </p:cNvSpPr>
            <p:nvPr/>
          </p:nvSpPr>
          <p:spPr bwMode="auto">
            <a:xfrm>
              <a:off x="4704" y="2182"/>
              <a:ext cx="353" cy="24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0</a:t>
              </a:r>
            </a:p>
          </p:txBody>
        </p:sp>
        <p:sp>
          <p:nvSpPr>
            <p:cNvPr id="207885" name="Rectangle 13"/>
            <p:cNvSpPr>
              <a:spLocks noChangeArrowheads="1"/>
            </p:cNvSpPr>
            <p:nvPr/>
          </p:nvSpPr>
          <p:spPr bwMode="auto">
            <a:xfrm>
              <a:off x="4704" y="1932"/>
              <a:ext cx="353" cy="25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1</a:t>
              </a:r>
            </a:p>
          </p:txBody>
        </p:sp>
        <p:sp>
          <p:nvSpPr>
            <p:cNvPr id="207886" name="Rectangle 14"/>
            <p:cNvSpPr>
              <a:spLocks noChangeArrowheads="1"/>
            </p:cNvSpPr>
            <p:nvPr/>
          </p:nvSpPr>
          <p:spPr bwMode="auto">
            <a:xfrm>
              <a:off x="4704" y="1682"/>
              <a:ext cx="353" cy="25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1</a:t>
              </a:r>
            </a:p>
          </p:txBody>
        </p:sp>
        <p:sp>
          <p:nvSpPr>
            <p:cNvPr id="207887" name="Rectangle 15"/>
            <p:cNvSpPr>
              <a:spLocks noChangeArrowheads="1"/>
            </p:cNvSpPr>
            <p:nvPr/>
          </p:nvSpPr>
          <p:spPr bwMode="auto">
            <a:xfrm>
              <a:off x="4704" y="1241"/>
              <a:ext cx="353" cy="44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endParaRPr kumimoji="0" lang="zh-CN" altLang="zh-CN" sz="2000" b="0" baseline="-25000">
                <a:solidFill>
                  <a:schemeClr val="tx1"/>
                </a:solidFill>
                <a:latin typeface="Arial" charset="0"/>
                <a:ea typeface="宋体" pitchFamily="2" charset="-122"/>
              </a:endParaRPr>
            </a:p>
          </p:txBody>
        </p:sp>
        <p:sp>
          <p:nvSpPr>
            <p:cNvPr id="207888" name="Rectangle 16"/>
            <p:cNvSpPr>
              <a:spLocks noChangeArrowheads="1"/>
            </p:cNvSpPr>
            <p:nvPr/>
          </p:nvSpPr>
          <p:spPr bwMode="auto">
            <a:xfrm>
              <a:off x="4350" y="3928"/>
              <a:ext cx="354" cy="25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1</a:t>
              </a:r>
            </a:p>
          </p:txBody>
        </p:sp>
        <p:sp>
          <p:nvSpPr>
            <p:cNvPr id="207889" name="Rectangle 17"/>
            <p:cNvSpPr>
              <a:spLocks noChangeArrowheads="1"/>
            </p:cNvSpPr>
            <p:nvPr/>
          </p:nvSpPr>
          <p:spPr bwMode="auto">
            <a:xfrm>
              <a:off x="3997" y="3928"/>
              <a:ext cx="353" cy="25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1</a:t>
              </a:r>
            </a:p>
          </p:txBody>
        </p:sp>
        <p:sp>
          <p:nvSpPr>
            <p:cNvPr id="207890" name="Rectangle 18"/>
            <p:cNvSpPr>
              <a:spLocks noChangeArrowheads="1"/>
            </p:cNvSpPr>
            <p:nvPr/>
          </p:nvSpPr>
          <p:spPr bwMode="auto">
            <a:xfrm>
              <a:off x="3645" y="3928"/>
              <a:ext cx="352" cy="25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1</a:t>
              </a:r>
            </a:p>
          </p:txBody>
        </p:sp>
        <p:sp>
          <p:nvSpPr>
            <p:cNvPr id="207891" name="Rectangle 19"/>
            <p:cNvSpPr>
              <a:spLocks noChangeArrowheads="1"/>
            </p:cNvSpPr>
            <p:nvPr/>
          </p:nvSpPr>
          <p:spPr bwMode="auto">
            <a:xfrm>
              <a:off x="3292" y="3928"/>
              <a:ext cx="353" cy="25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1</a:t>
              </a:r>
            </a:p>
          </p:txBody>
        </p:sp>
        <p:sp>
          <p:nvSpPr>
            <p:cNvPr id="207892" name="Rectangle 20"/>
            <p:cNvSpPr>
              <a:spLocks noChangeArrowheads="1"/>
            </p:cNvSpPr>
            <p:nvPr/>
          </p:nvSpPr>
          <p:spPr bwMode="auto">
            <a:xfrm>
              <a:off x="2938" y="3928"/>
              <a:ext cx="354" cy="25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1</a:t>
              </a:r>
            </a:p>
          </p:txBody>
        </p:sp>
        <p:sp>
          <p:nvSpPr>
            <p:cNvPr id="207893" name="Rectangle 21"/>
            <p:cNvSpPr>
              <a:spLocks noChangeArrowheads="1"/>
            </p:cNvSpPr>
            <p:nvPr/>
          </p:nvSpPr>
          <p:spPr bwMode="auto">
            <a:xfrm>
              <a:off x="2585" y="3928"/>
              <a:ext cx="353" cy="25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1</a:t>
              </a:r>
            </a:p>
          </p:txBody>
        </p:sp>
        <p:sp>
          <p:nvSpPr>
            <p:cNvPr id="207894" name="Rectangle 22"/>
            <p:cNvSpPr>
              <a:spLocks noChangeArrowheads="1"/>
            </p:cNvSpPr>
            <p:nvPr/>
          </p:nvSpPr>
          <p:spPr bwMode="auto">
            <a:xfrm>
              <a:off x="2232" y="3928"/>
              <a:ext cx="353" cy="25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0</a:t>
              </a:r>
            </a:p>
          </p:txBody>
        </p:sp>
        <p:sp>
          <p:nvSpPr>
            <p:cNvPr id="207895" name="Rectangle 23"/>
            <p:cNvSpPr>
              <a:spLocks noChangeArrowheads="1"/>
            </p:cNvSpPr>
            <p:nvPr/>
          </p:nvSpPr>
          <p:spPr bwMode="auto">
            <a:xfrm>
              <a:off x="1878" y="3928"/>
              <a:ext cx="354" cy="25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1</a:t>
              </a:r>
            </a:p>
          </p:txBody>
        </p:sp>
        <p:sp>
          <p:nvSpPr>
            <p:cNvPr id="207896" name="Rectangle 24"/>
            <p:cNvSpPr>
              <a:spLocks noChangeArrowheads="1"/>
            </p:cNvSpPr>
            <p:nvPr/>
          </p:nvSpPr>
          <p:spPr bwMode="auto">
            <a:xfrm>
              <a:off x="1525" y="3928"/>
              <a:ext cx="353" cy="25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1</a:t>
              </a:r>
            </a:p>
          </p:txBody>
        </p:sp>
        <p:sp>
          <p:nvSpPr>
            <p:cNvPr id="207897" name="Rectangle 25"/>
            <p:cNvSpPr>
              <a:spLocks noChangeArrowheads="1"/>
            </p:cNvSpPr>
            <p:nvPr/>
          </p:nvSpPr>
          <p:spPr bwMode="auto">
            <a:xfrm>
              <a:off x="1173" y="3928"/>
              <a:ext cx="352" cy="25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1</a:t>
              </a:r>
            </a:p>
          </p:txBody>
        </p:sp>
        <p:sp>
          <p:nvSpPr>
            <p:cNvPr id="207898" name="Rectangle 26"/>
            <p:cNvSpPr>
              <a:spLocks noChangeArrowheads="1"/>
            </p:cNvSpPr>
            <p:nvPr/>
          </p:nvSpPr>
          <p:spPr bwMode="auto">
            <a:xfrm>
              <a:off x="466" y="3928"/>
              <a:ext cx="707" cy="25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spcBef>
                  <a:spcPct val="20000"/>
                </a:spcBef>
              </a:pPr>
              <a:r>
                <a:rPr kumimoji="0" lang="en-US" altLang="zh-CN" sz="2000">
                  <a:solidFill>
                    <a:schemeClr val="tx1"/>
                  </a:solidFill>
                  <a:latin typeface="Arial" charset="0"/>
                  <a:ea typeface="宋体" pitchFamily="2" charset="-122"/>
                </a:rPr>
                <a:t>0</a:t>
              </a:r>
            </a:p>
          </p:txBody>
        </p:sp>
        <p:sp>
          <p:nvSpPr>
            <p:cNvPr id="207899" name="Rectangle 27"/>
            <p:cNvSpPr>
              <a:spLocks noChangeArrowheads="1"/>
            </p:cNvSpPr>
            <p:nvPr/>
          </p:nvSpPr>
          <p:spPr bwMode="auto">
            <a:xfrm>
              <a:off x="113" y="3928"/>
              <a:ext cx="353" cy="25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1</a:t>
              </a:r>
            </a:p>
          </p:txBody>
        </p:sp>
        <p:sp>
          <p:nvSpPr>
            <p:cNvPr id="207900" name="Rectangle 28"/>
            <p:cNvSpPr>
              <a:spLocks noChangeArrowheads="1"/>
            </p:cNvSpPr>
            <p:nvPr/>
          </p:nvSpPr>
          <p:spPr bwMode="auto">
            <a:xfrm>
              <a:off x="4350" y="3679"/>
              <a:ext cx="354" cy="24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1</a:t>
              </a:r>
            </a:p>
          </p:txBody>
        </p:sp>
        <p:sp>
          <p:nvSpPr>
            <p:cNvPr id="207901" name="Rectangle 29"/>
            <p:cNvSpPr>
              <a:spLocks noChangeArrowheads="1"/>
            </p:cNvSpPr>
            <p:nvPr/>
          </p:nvSpPr>
          <p:spPr bwMode="auto">
            <a:xfrm>
              <a:off x="3997" y="3679"/>
              <a:ext cx="353" cy="24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1</a:t>
              </a:r>
            </a:p>
          </p:txBody>
        </p:sp>
        <p:sp>
          <p:nvSpPr>
            <p:cNvPr id="207902" name="Rectangle 30"/>
            <p:cNvSpPr>
              <a:spLocks noChangeArrowheads="1"/>
            </p:cNvSpPr>
            <p:nvPr/>
          </p:nvSpPr>
          <p:spPr bwMode="auto">
            <a:xfrm>
              <a:off x="3645" y="3679"/>
              <a:ext cx="352" cy="24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1</a:t>
              </a:r>
            </a:p>
          </p:txBody>
        </p:sp>
        <p:sp>
          <p:nvSpPr>
            <p:cNvPr id="207903" name="Rectangle 31"/>
            <p:cNvSpPr>
              <a:spLocks noChangeArrowheads="1"/>
            </p:cNvSpPr>
            <p:nvPr/>
          </p:nvSpPr>
          <p:spPr bwMode="auto">
            <a:xfrm>
              <a:off x="3292" y="3679"/>
              <a:ext cx="353" cy="24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1</a:t>
              </a:r>
            </a:p>
          </p:txBody>
        </p:sp>
        <p:sp>
          <p:nvSpPr>
            <p:cNvPr id="207904" name="Rectangle 32"/>
            <p:cNvSpPr>
              <a:spLocks noChangeArrowheads="1"/>
            </p:cNvSpPr>
            <p:nvPr/>
          </p:nvSpPr>
          <p:spPr bwMode="auto">
            <a:xfrm>
              <a:off x="2938" y="3679"/>
              <a:ext cx="354" cy="24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1</a:t>
              </a:r>
            </a:p>
          </p:txBody>
        </p:sp>
        <p:sp>
          <p:nvSpPr>
            <p:cNvPr id="207905" name="Rectangle 33"/>
            <p:cNvSpPr>
              <a:spLocks noChangeArrowheads="1"/>
            </p:cNvSpPr>
            <p:nvPr/>
          </p:nvSpPr>
          <p:spPr bwMode="auto">
            <a:xfrm>
              <a:off x="2585" y="3679"/>
              <a:ext cx="353" cy="24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0</a:t>
              </a:r>
            </a:p>
          </p:txBody>
        </p:sp>
        <p:sp>
          <p:nvSpPr>
            <p:cNvPr id="207906" name="Rectangle 34"/>
            <p:cNvSpPr>
              <a:spLocks noChangeArrowheads="1"/>
            </p:cNvSpPr>
            <p:nvPr/>
          </p:nvSpPr>
          <p:spPr bwMode="auto">
            <a:xfrm>
              <a:off x="2232" y="3679"/>
              <a:ext cx="353" cy="24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1</a:t>
              </a:r>
            </a:p>
          </p:txBody>
        </p:sp>
        <p:sp>
          <p:nvSpPr>
            <p:cNvPr id="207907" name="Rectangle 35"/>
            <p:cNvSpPr>
              <a:spLocks noChangeArrowheads="1"/>
            </p:cNvSpPr>
            <p:nvPr/>
          </p:nvSpPr>
          <p:spPr bwMode="auto">
            <a:xfrm>
              <a:off x="1878" y="3679"/>
              <a:ext cx="354" cy="24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0</a:t>
              </a:r>
            </a:p>
          </p:txBody>
        </p:sp>
        <p:sp>
          <p:nvSpPr>
            <p:cNvPr id="207908" name="Rectangle 36"/>
            <p:cNvSpPr>
              <a:spLocks noChangeArrowheads="1"/>
            </p:cNvSpPr>
            <p:nvPr/>
          </p:nvSpPr>
          <p:spPr bwMode="auto">
            <a:xfrm>
              <a:off x="1525" y="3679"/>
              <a:ext cx="353" cy="24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1</a:t>
              </a:r>
            </a:p>
          </p:txBody>
        </p:sp>
        <p:sp>
          <p:nvSpPr>
            <p:cNvPr id="207909" name="Rectangle 37"/>
            <p:cNvSpPr>
              <a:spLocks noChangeArrowheads="1"/>
            </p:cNvSpPr>
            <p:nvPr/>
          </p:nvSpPr>
          <p:spPr bwMode="auto">
            <a:xfrm>
              <a:off x="1173" y="3679"/>
              <a:ext cx="352" cy="24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1</a:t>
              </a:r>
            </a:p>
          </p:txBody>
        </p:sp>
        <p:sp>
          <p:nvSpPr>
            <p:cNvPr id="207910" name="Rectangle 38"/>
            <p:cNvSpPr>
              <a:spLocks noChangeArrowheads="1"/>
            </p:cNvSpPr>
            <p:nvPr/>
          </p:nvSpPr>
          <p:spPr bwMode="auto">
            <a:xfrm>
              <a:off x="466" y="3679"/>
              <a:ext cx="707" cy="24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spcBef>
                  <a:spcPct val="20000"/>
                </a:spcBef>
              </a:pPr>
              <a:r>
                <a:rPr kumimoji="0" lang="en-US" altLang="zh-CN" sz="2000">
                  <a:solidFill>
                    <a:schemeClr val="tx1"/>
                  </a:solidFill>
                  <a:latin typeface="Arial" charset="0"/>
                  <a:ea typeface="宋体" pitchFamily="2" charset="-122"/>
                </a:rPr>
                <a:t>0</a:t>
              </a:r>
            </a:p>
          </p:txBody>
        </p:sp>
        <p:sp>
          <p:nvSpPr>
            <p:cNvPr id="207911" name="Rectangle 39"/>
            <p:cNvSpPr>
              <a:spLocks noChangeArrowheads="1"/>
            </p:cNvSpPr>
            <p:nvPr/>
          </p:nvSpPr>
          <p:spPr bwMode="auto">
            <a:xfrm>
              <a:off x="113" y="3679"/>
              <a:ext cx="353" cy="24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1</a:t>
              </a:r>
            </a:p>
          </p:txBody>
        </p:sp>
        <p:sp>
          <p:nvSpPr>
            <p:cNvPr id="207912" name="Rectangle 40"/>
            <p:cNvSpPr>
              <a:spLocks noChangeArrowheads="1"/>
            </p:cNvSpPr>
            <p:nvPr/>
          </p:nvSpPr>
          <p:spPr bwMode="auto">
            <a:xfrm>
              <a:off x="4350" y="3429"/>
              <a:ext cx="354" cy="25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1</a:t>
              </a:r>
            </a:p>
          </p:txBody>
        </p:sp>
        <p:sp>
          <p:nvSpPr>
            <p:cNvPr id="207913" name="Rectangle 41"/>
            <p:cNvSpPr>
              <a:spLocks noChangeArrowheads="1"/>
            </p:cNvSpPr>
            <p:nvPr/>
          </p:nvSpPr>
          <p:spPr bwMode="auto">
            <a:xfrm>
              <a:off x="3997" y="3429"/>
              <a:ext cx="353" cy="25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1</a:t>
              </a:r>
            </a:p>
          </p:txBody>
        </p:sp>
        <p:sp>
          <p:nvSpPr>
            <p:cNvPr id="207914" name="Rectangle 42"/>
            <p:cNvSpPr>
              <a:spLocks noChangeArrowheads="1"/>
            </p:cNvSpPr>
            <p:nvPr/>
          </p:nvSpPr>
          <p:spPr bwMode="auto">
            <a:xfrm>
              <a:off x="3645" y="3429"/>
              <a:ext cx="352" cy="25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1</a:t>
              </a:r>
            </a:p>
          </p:txBody>
        </p:sp>
        <p:sp>
          <p:nvSpPr>
            <p:cNvPr id="207915" name="Rectangle 43"/>
            <p:cNvSpPr>
              <a:spLocks noChangeArrowheads="1"/>
            </p:cNvSpPr>
            <p:nvPr/>
          </p:nvSpPr>
          <p:spPr bwMode="auto">
            <a:xfrm>
              <a:off x="3292" y="3429"/>
              <a:ext cx="353" cy="25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1</a:t>
              </a:r>
            </a:p>
          </p:txBody>
        </p:sp>
        <p:sp>
          <p:nvSpPr>
            <p:cNvPr id="207916" name="Rectangle 44"/>
            <p:cNvSpPr>
              <a:spLocks noChangeArrowheads="1"/>
            </p:cNvSpPr>
            <p:nvPr/>
          </p:nvSpPr>
          <p:spPr bwMode="auto">
            <a:xfrm>
              <a:off x="2938" y="3429"/>
              <a:ext cx="354" cy="25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0</a:t>
              </a:r>
            </a:p>
          </p:txBody>
        </p:sp>
        <p:sp>
          <p:nvSpPr>
            <p:cNvPr id="207917" name="Rectangle 45"/>
            <p:cNvSpPr>
              <a:spLocks noChangeArrowheads="1"/>
            </p:cNvSpPr>
            <p:nvPr/>
          </p:nvSpPr>
          <p:spPr bwMode="auto">
            <a:xfrm>
              <a:off x="2585" y="3429"/>
              <a:ext cx="353" cy="25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1</a:t>
              </a:r>
            </a:p>
          </p:txBody>
        </p:sp>
        <p:sp>
          <p:nvSpPr>
            <p:cNvPr id="207918" name="Rectangle 46"/>
            <p:cNvSpPr>
              <a:spLocks noChangeArrowheads="1"/>
            </p:cNvSpPr>
            <p:nvPr/>
          </p:nvSpPr>
          <p:spPr bwMode="auto">
            <a:xfrm>
              <a:off x="2232" y="3429"/>
              <a:ext cx="353" cy="25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1</a:t>
              </a:r>
            </a:p>
          </p:txBody>
        </p:sp>
        <p:sp>
          <p:nvSpPr>
            <p:cNvPr id="207919" name="Rectangle 47"/>
            <p:cNvSpPr>
              <a:spLocks noChangeArrowheads="1"/>
            </p:cNvSpPr>
            <p:nvPr/>
          </p:nvSpPr>
          <p:spPr bwMode="auto">
            <a:xfrm>
              <a:off x="1878" y="3429"/>
              <a:ext cx="354" cy="25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1</a:t>
              </a:r>
            </a:p>
          </p:txBody>
        </p:sp>
        <p:sp>
          <p:nvSpPr>
            <p:cNvPr id="207920" name="Rectangle 48"/>
            <p:cNvSpPr>
              <a:spLocks noChangeArrowheads="1"/>
            </p:cNvSpPr>
            <p:nvPr/>
          </p:nvSpPr>
          <p:spPr bwMode="auto">
            <a:xfrm>
              <a:off x="1525" y="3429"/>
              <a:ext cx="353" cy="25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0</a:t>
              </a:r>
            </a:p>
          </p:txBody>
        </p:sp>
        <p:sp>
          <p:nvSpPr>
            <p:cNvPr id="207921" name="Rectangle 49"/>
            <p:cNvSpPr>
              <a:spLocks noChangeArrowheads="1"/>
            </p:cNvSpPr>
            <p:nvPr/>
          </p:nvSpPr>
          <p:spPr bwMode="auto">
            <a:xfrm>
              <a:off x="1173" y="3429"/>
              <a:ext cx="352" cy="25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1</a:t>
              </a:r>
            </a:p>
          </p:txBody>
        </p:sp>
        <p:sp>
          <p:nvSpPr>
            <p:cNvPr id="207922" name="Rectangle 50"/>
            <p:cNvSpPr>
              <a:spLocks noChangeArrowheads="1"/>
            </p:cNvSpPr>
            <p:nvPr/>
          </p:nvSpPr>
          <p:spPr bwMode="auto">
            <a:xfrm>
              <a:off x="466" y="3429"/>
              <a:ext cx="707" cy="25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spcBef>
                  <a:spcPct val="20000"/>
                </a:spcBef>
              </a:pPr>
              <a:r>
                <a:rPr kumimoji="0" lang="en-US" altLang="zh-CN" sz="2000">
                  <a:solidFill>
                    <a:schemeClr val="tx1"/>
                  </a:solidFill>
                  <a:latin typeface="Arial" charset="0"/>
                  <a:ea typeface="宋体" pitchFamily="2" charset="-122"/>
                </a:rPr>
                <a:t>0</a:t>
              </a:r>
            </a:p>
          </p:txBody>
        </p:sp>
        <p:sp>
          <p:nvSpPr>
            <p:cNvPr id="207923" name="Rectangle 51"/>
            <p:cNvSpPr>
              <a:spLocks noChangeArrowheads="1"/>
            </p:cNvSpPr>
            <p:nvPr/>
          </p:nvSpPr>
          <p:spPr bwMode="auto">
            <a:xfrm>
              <a:off x="113" y="3429"/>
              <a:ext cx="353" cy="25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1</a:t>
              </a:r>
            </a:p>
          </p:txBody>
        </p:sp>
        <p:sp>
          <p:nvSpPr>
            <p:cNvPr id="207924" name="Rectangle 52"/>
            <p:cNvSpPr>
              <a:spLocks noChangeArrowheads="1"/>
            </p:cNvSpPr>
            <p:nvPr/>
          </p:nvSpPr>
          <p:spPr bwMode="auto">
            <a:xfrm>
              <a:off x="4350" y="3180"/>
              <a:ext cx="354" cy="24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1</a:t>
              </a:r>
            </a:p>
          </p:txBody>
        </p:sp>
        <p:sp>
          <p:nvSpPr>
            <p:cNvPr id="207925" name="Rectangle 53"/>
            <p:cNvSpPr>
              <a:spLocks noChangeArrowheads="1"/>
            </p:cNvSpPr>
            <p:nvPr/>
          </p:nvSpPr>
          <p:spPr bwMode="auto">
            <a:xfrm>
              <a:off x="3997" y="3180"/>
              <a:ext cx="353" cy="24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1</a:t>
              </a:r>
            </a:p>
          </p:txBody>
        </p:sp>
        <p:sp>
          <p:nvSpPr>
            <p:cNvPr id="207926" name="Rectangle 54"/>
            <p:cNvSpPr>
              <a:spLocks noChangeArrowheads="1"/>
            </p:cNvSpPr>
            <p:nvPr/>
          </p:nvSpPr>
          <p:spPr bwMode="auto">
            <a:xfrm>
              <a:off x="3645" y="3180"/>
              <a:ext cx="352" cy="24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1</a:t>
              </a:r>
            </a:p>
          </p:txBody>
        </p:sp>
        <p:sp>
          <p:nvSpPr>
            <p:cNvPr id="207927" name="Rectangle 55"/>
            <p:cNvSpPr>
              <a:spLocks noChangeArrowheads="1"/>
            </p:cNvSpPr>
            <p:nvPr/>
          </p:nvSpPr>
          <p:spPr bwMode="auto">
            <a:xfrm>
              <a:off x="3292" y="3180"/>
              <a:ext cx="353" cy="24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0</a:t>
              </a:r>
            </a:p>
          </p:txBody>
        </p:sp>
        <p:sp>
          <p:nvSpPr>
            <p:cNvPr id="207928" name="Rectangle 56"/>
            <p:cNvSpPr>
              <a:spLocks noChangeArrowheads="1"/>
            </p:cNvSpPr>
            <p:nvPr/>
          </p:nvSpPr>
          <p:spPr bwMode="auto">
            <a:xfrm>
              <a:off x="2938" y="3180"/>
              <a:ext cx="354" cy="24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1</a:t>
              </a:r>
            </a:p>
          </p:txBody>
        </p:sp>
        <p:sp>
          <p:nvSpPr>
            <p:cNvPr id="207929" name="Rectangle 57"/>
            <p:cNvSpPr>
              <a:spLocks noChangeArrowheads="1"/>
            </p:cNvSpPr>
            <p:nvPr/>
          </p:nvSpPr>
          <p:spPr bwMode="auto">
            <a:xfrm>
              <a:off x="2585" y="3180"/>
              <a:ext cx="353" cy="24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1</a:t>
              </a:r>
            </a:p>
          </p:txBody>
        </p:sp>
        <p:sp>
          <p:nvSpPr>
            <p:cNvPr id="207930" name="Rectangle 58"/>
            <p:cNvSpPr>
              <a:spLocks noChangeArrowheads="1"/>
            </p:cNvSpPr>
            <p:nvPr/>
          </p:nvSpPr>
          <p:spPr bwMode="auto">
            <a:xfrm>
              <a:off x="2232" y="3180"/>
              <a:ext cx="353" cy="24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1</a:t>
              </a:r>
            </a:p>
          </p:txBody>
        </p:sp>
        <p:sp>
          <p:nvSpPr>
            <p:cNvPr id="207931" name="Rectangle 59"/>
            <p:cNvSpPr>
              <a:spLocks noChangeArrowheads="1"/>
            </p:cNvSpPr>
            <p:nvPr/>
          </p:nvSpPr>
          <p:spPr bwMode="auto">
            <a:xfrm>
              <a:off x="1878" y="3180"/>
              <a:ext cx="354" cy="24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0</a:t>
              </a:r>
            </a:p>
          </p:txBody>
        </p:sp>
        <p:sp>
          <p:nvSpPr>
            <p:cNvPr id="207932" name="Rectangle 60"/>
            <p:cNvSpPr>
              <a:spLocks noChangeArrowheads="1"/>
            </p:cNvSpPr>
            <p:nvPr/>
          </p:nvSpPr>
          <p:spPr bwMode="auto">
            <a:xfrm>
              <a:off x="1525" y="3180"/>
              <a:ext cx="353" cy="24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0</a:t>
              </a:r>
            </a:p>
          </p:txBody>
        </p:sp>
        <p:sp>
          <p:nvSpPr>
            <p:cNvPr id="207933" name="Rectangle 61"/>
            <p:cNvSpPr>
              <a:spLocks noChangeArrowheads="1"/>
            </p:cNvSpPr>
            <p:nvPr/>
          </p:nvSpPr>
          <p:spPr bwMode="auto">
            <a:xfrm>
              <a:off x="1173" y="3180"/>
              <a:ext cx="352" cy="24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1</a:t>
              </a:r>
            </a:p>
          </p:txBody>
        </p:sp>
        <p:sp>
          <p:nvSpPr>
            <p:cNvPr id="207934" name="Rectangle 62"/>
            <p:cNvSpPr>
              <a:spLocks noChangeArrowheads="1"/>
            </p:cNvSpPr>
            <p:nvPr/>
          </p:nvSpPr>
          <p:spPr bwMode="auto">
            <a:xfrm>
              <a:off x="466" y="3180"/>
              <a:ext cx="707" cy="24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spcBef>
                  <a:spcPct val="20000"/>
                </a:spcBef>
              </a:pPr>
              <a:r>
                <a:rPr kumimoji="0" lang="en-US" altLang="zh-CN" sz="2000">
                  <a:solidFill>
                    <a:schemeClr val="tx1"/>
                  </a:solidFill>
                  <a:latin typeface="Arial" charset="0"/>
                  <a:ea typeface="宋体" pitchFamily="2" charset="-122"/>
                </a:rPr>
                <a:t>0</a:t>
              </a:r>
            </a:p>
          </p:txBody>
        </p:sp>
        <p:sp>
          <p:nvSpPr>
            <p:cNvPr id="207935" name="Rectangle 63"/>
            <p:cNvSpPr>
              <a:spLocks noChangeArrowheads="1"/>
            </p:cNvSpPr>
            <p:nvPr/>
          </p:nvSpPr>
          <p:spPr bwMode="auto">
            <a:xfrm>
              <a:off x="113" y="3180"/>
              <a:ext cx="353" cy="24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1</a:t>
              </a:r>
            </a:p>
          </p:txBody>
        </p:sp>
        <p:sp>
          <p:nvSpPr>
            <p:cNvPr id="207936" name="Rectangle 64"/>
            <p:cNvSpPr>
              <a:spLocks noChangeArrowheads="1"/>
            </p:cNvSpPr>
            <p:nvPr/>
          </p:nvSpPr>
          <p:spPr bwMode="auto">
            <a:xfrm>
              <a:off x="4350" y="2930"/>
              <a:ext cx="354" cy="25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1</a:t>
              </a:r>
            </a:p>
          </p:txBody>
        </p:sp>
        <p:sp>
          <p:nvSpPr>
            <p:cNvPr id="207937" name="Rectangle 65"/>
            <p:cNvSpPr>
              <a:spLocks noChangeArrowheads="1"/>
            </p:cNvSpPr>
            <p:nvPr/>
          </p:nvSpPr>
          <p:spPr bwMode="auto">
            <a:xfrm>
              <a:off x="3997" y="2930"/>
              <a:ext cx="353" cy="25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1</a:t>
              </a:r>
            </a:p>
          </p:txBody>
        </p:sp>
        <p:sp>
          <p:nvSpPr>
            <p:cNvPr id="207938" name="Rectangle 66"/>
            <p:cNvSpPr>
              <a:spLocks noChangeArrowheads="1"/>
            </p:cNvSpPr>
            <p:nvPr/>
          </p:nvSpPr>
          <p:spPr bwMode="auto">
            <a:xfrm>
              <a:off x="3645" y="2930"/>
              <a:ext cx="352" cy="25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0</a:t>
              </a:r>
            </a:p>
          </p:txBody>
        </p:sp>
        <p:sp>
          <p:nvSpPr>
            <p:cNvPr id="207939" name="Rectangle 67"/>
            <p:cNvSpPr>
              <a:spLocks noChangeArrowheads="1"/>
            </p:cNvSpPr>
            <p:nvPr/>
          </p:nvSpPr>
          <p:spPr bwMode="auto">
            <a:xfrm>
              <a:off x="3292" y="2930"/>
              <a:ext cx="353" cy="25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1</a:t>
              </a:r>
            </a:p>
          </p:txBody>
        </p:sp>
        <p:sp>
          <p:nvSpPr>
            <p:cNvPr id="207940" name="Rectangle 68"/>
            <p:cNvSpPr>
              <a:spLocks noChangeArrowheads="1"/>
            </p:cNvSpPr>
            <p:nvPr/>
          </p:nvSpPr>
          <p:spPr bwMode="auto">
            <a:xfrm>
              <a:off x="2938" y="2930"/>
              <a:ext cx="354" cy="25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1</a:t>
              </a:r>
            </a:p>
          </p:txBody>
        </p:sp>
        <p:sp>
          <p:nvSpPr>
            <p:cNvPr id="207941" name="Rectangle 69"/>
            <p:cNvSpPr>
              <a:spLocks noChangeArrowheads="1"/>
            </p:cNvSpPr>
            <p:nvPr/>
          </p:nvSpPr>
          <p:spPr bwMode="auto">
            <a:xfrm>
              <a:off x="2585" y="2930"/>
              <a:ext cx="353" cy="25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1</a:t>
              </a:r>
            </a:p>
          </p:txBody>
        </p:sp>
        <p:sp>
          <p:nvSpPr>
            <p:cNvPr id="207942" name="Rectangle 70"/>
            <p:cNvSpPr>
              <a:spLocks noChangeArrowheads="1"/>
            </p:cNvSpPr>
            <p:nvPr/>
          </p:nvSpPr>
          <p:spPr bwMode="auto">
            <a:xfrm>
              <a:off x="2232" y="2930"/>
              <a:ext cx="353" cy="25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1</a:t>
              </a:r>
            </a:p>
          </p:txBody>
        </p:sp>
        <p:sp>
          <p:nvSpPr>
            <p:cNvPr id="207943" name="Rectangle 71"/>
            <p:cNvSpPr>
              <a:spLocks noChangeArrowheads="1"/>
            </p:cNvSpPr>
            <p:nvPr/>
          </p:nvSpPr>
          <p:spPr bwMode="auto">
            <a:xfrm>
              <a:off x="1878" y="2930"/>
              <a:ext cx="354" cy="25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1</a:t>
              </a:r>
            </a:p>
          </p:txBody>
        </p:sp>
        <p:sp>
          <p:nvSpPr>
            <p:cNvPr id="207944" name="Rectangle 72"/>
            <p:cNvSpPr>
              <a:spLocks noChangeArrowheads="1"/>
            </p:cNvSpPr>
            <p:nvPr/>
          </p:nvSpPr>
          <p:spPr bwMode="auto">
            <a:xfrm>
              <a:off x="1525" y="2930"/>
              <a:ext cx="353" cy="25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1</a:t>
              </a:r>
            </a:p>
          </p:txBody>
        </p:sp>
        <p:sp>
          <p:nvSpPr>
            <p:cNvPr id="207945" name="Rectangle 73"/>
            <p:cNvSpPr>
              <a:spLocks noChangeArrowheads="1"/>
            </p:cNvSpPr>
            <p:nvPr/>
          </p:nvSpPr>
          <p:spPr bwMode="auto">
            <a:xfrm>
              <a:off x="1173" y="2930"/>
              <a:ext cx="352" cy="25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0</a:t>
              </a:r>
            </a:p>
          </p:txBody>
        </p:sp>
        <p:sp>
          <p:nvSpPr>
            <p:cNvPr id="207946" name="Rectangle 74"/>
            <p:cNvSpPr>
              <a:spLocks noChangeArrowheads="1"/>
            </p:cNvSpPr>
            <p:nvPr/>
          </p:nvSpPr>
          <p:spPr bwMode="auto">
            <a:xfrm>
              <a:off x="466" y="2930"/>
              <a:ext cx="707" cy="25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spcBef>
                  <a:spcPct val="20000"/>
                </a:spcBef>
              </a:pPr>
              <a:r>
                <a:rPr kumimoji="0" lang="en-US" altLang="zh-CN" sz="2000">
                  <a:solidFill>
                    <a:schemeClr val="tx1"/>
                  </a:solidFill>
                  <a:latin typeface="Arial" charset="0"/>
                  <a:ea typeface="宋体" pitchFamily="2" charset="-122"/>
                </a:rPr>
                <a:t>0</a:t>
              </a:r>
            </a:p>
          </p:txBody>
        </p:sp>
        <p:sp>
          <p:nvSpPr>
            <p:cNvPr id="207947" name="Rectangle 75"/>
            <p:cNvSpPr>
              <a:spLocks noChangeArrowheads="1"/>
            </p:cNvSpPr>
            <p:nvPr/>
          </p:nvSpPr>
          <p:spPr bwMode="auto">
            <a:xfrm>
              <a:off x="113" y="2930"/>
              <a:ext cx="353" cy="25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1</a:t>
              </a:r>
            </a:p>
          </p:txBody>
        </p:sp>
        <p:sp>
          <p:nvSpPr>
            <p:cNvPr id="207948" name="Rectangle 76"/>
            <p:cNvSpPr>
              <a:spLocks noChangeArrowheads="1"/>
            </p:cNvSpPr>
            <p:nvPr/>
          </p:nvSpPr>
          <p:spPr bwMode="auto">
            <a:xfrm>
              <a:off x="4350" y="2681"/>
              <a:ext cx="354" cy="24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1</a:t>
              </a:r>
            </a:p>
          </p:txBody>
        </p:sp>
        <p:sp>
          <p:nvSpPr>
            <p:cNvPr id="207949" name="Rectangle 77"/>
            <p:cNvSpPr>
              <a:spLocks noChangeArrowheads="1"/>
            </p:cNvSpPr>
            <p:nvPr/>
          </p:nvSpPr>
          <p:spPr bwMode="auto">
            <a:xfrm>
              <a:off x="3997" y="2681"/>
              <a:ext cx="353" cy="24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0</a:t>
              </a:r>
            </a:p>
          </p:txBody>
        </p:sp>
        <p:sp>
          <p:nvSpPr>
            <p:cNvPr id="207950" name="Rectangle 78"/>
            <p:cNvSpPr>
              <a:spLocks noChangeArrowheads="1"/>
            </p:cNvSpPr>
            <p:nvPr/>
          </p:nvSpPr>
          <p:spPr bwMode="auto">
            <a:xfrm>
              <a:off x="3645" y="2681"/>
              <a:ext cx="352" cy="24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1</a:t>
              </a:r>
            </a:p>
          </p:txBody>
        </p:sp>
        <p:sp>
          <p:nvSpPr>
            <p:cNvPr id="207951" name="Rectangle 79"/>
            <p:cNvSpPr>
              <a:spLocks noChangeArrowheads="1"/>
            </p:cNvSpPr>
            <p:nvPr/>
          </p:nvSpPr>
          <p:spPr bwMode="auto">
            <a:xfrm>
              <a:off x="3292" y="2681"/>
              <a:ext cx="353" cy="24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1</a:t>
              </a:r>
            </a:p>
          </p:txBody>
        </p:sp>
        <p:sp>
          <p:nvSpPr>
            <p:cNvPr id="207952" name="Rectangle 80"/>
            <p:cNvSpPr>
              <a:spLocks noChangeArrowheads="1"/>
            </p:cNvSpPr>
            <p:nvPr/>
          </p:nvSpPr>
          <p:spPr bwMode="auto">
            <a:xfrm>
              <a:off x="2938" y="2681"/>
              <a:ext cx="354" cy="24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1</a:t>
              </a:r>
            </a:p>
          </p:txBody>
        </p:sp>
        <p:sp>
          <p:nvSpPr>
            <p:cNvPr id="207953" name="Rectangle 81"/>
            <p:cNvSpPr>
              <a:spLocks noChangeArrowheads="1"/>
            </p:cNvSpPr>
            <p:nvPr/>
          </p:nvSpPr>
          <p:spPr bwMode="auto">
            <a:xfrm>
              <a:off x="2585" y="2681"/>
              <a:ext cx="353" cy="24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1</a:t>
              </a:r>
            </a:p>
          </p:txBody>
        </p:sp>
        <p:sp>
          <p:nvSpPr>
            <p:cNvPr id="207954" name="Rectangle 82"/>
            <p:cNvSpPr>
              <a:spLocks noChangeArrowheads="1"/>
            </p:cNvSpPr>
            <p:nvPr/>
          </p:nvSpPr>
          <p:spPr bwMode="auto">
            <a:xfrm>
              <a:off x="2232" y="2681"/>
              <a:ext cx="353" cy="24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1</a:t>
              </a:r>
            </a:p>
          </p:txBody>
        </p:sp>
        <p:sp>
          <p:nvSpPr>
            <p:cNvPr id="207955" name="Rectangle 83"/>
            <p:cNvSpPr>
              <a:spLocks noChangeArrowheads="1"/>
            </p:cNvSpPr>
            <p:nvPr/>
          </p:nvSpPr>
          <p:spPr bwMode="auto">
            <a:xfrm>
              <a:off x="1878" y="2681"/>
              <a:ext cx="354" cy="24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0</a:t>
              </a:r>
            </a:p>
          </p:txBody>
        </p:sp>
        <p:sp>
          <p:nvSpPr>
            <p:cNvPr id="207956" name="Rectangle 84"/>
            <p:cNvSpPr>
              <a:spLocks noChangeArrowheads="1"/>
            </p:cNvSpPr>
            <p:nvPr/>
          </p:nvSpPr>
          <p:spPr bwMode="auto">
            <a:xfrm>
              <a:off x="1525" y="2681"/>
              <a:ext cx="353" cy="24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1</a:t>
              </a:r>
            </a:p>
          </p:txBody>
        </p:sp>
        <p:sp>
          <p:nvSpPr>
            <p:cNvPr id="207957" name="Rectangle 85"/>
            <p:cNvSpPr>
              <a:spLocks noChangeArrowheads="1"/>
            </p:cNvSpPr>
            <p:nvPr/>
          </p:nvSpPr>
          <p:spPr bwMode="auto">
            <a:xfrm>
              <a:off x="1173" y="2681"/>
              <a:ext cx="352" cy="24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0</a:t>
              </a:r>
            </a:p>
          </p:txBody>
        </p:sp>
        <p:sp>
          <p:nvSpPr>
            <p:cNvPr id="207958" name="Rectangle 86"/>
            <p:cNvSpPr>
              <a:spLocks noChangeArrowheads="1"/>
            </p:cNvSpPr>
            <p:nvPr/>
          </p:nvSpPr>
          <p:spPr bwMode="auto">
            <a:xfrm>
              <a:off x="466" y="2681"/>
              <a:ext cx="707" cy="24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spcBef>
                  <a:spcPct val="20000"/>
                </a:spcBef>
              </a:pPr>
              <a:r>
                <a:rPr kumimoji="0" lang="en-US" altLang="zh-CN" sz="2000">
                  <a:solidFill>
                    <a:schemeClr val="tx1"/>
                  </a:solidFill>
                  <a:latin typeface="Arial" charset="0"/>
                  <a:ea typeface="宋体" pitchFamily="2" charset="-122"/>
                </a:rPr>
                <a:t>0</a:t>
              </a:r>
            </a:p>
          </p:txBody>
        </p:sp>
        <p:sp>
          <p:nvSpPr>
            <p:cNvPr id="207959" name="Rectangle 87"/>
            <p:cNvSpPr>
              <a:spLocks noChangeArrowheads="1"/>
            </p:cNvSpPr>
            <p:nvPr/>
          </p:nvSpPr>
          <p:spPr bwMode="auto">
            <a:xfrm>
              <a:off x="113" y="2681"/>
              <a:ext cx="353" cy="24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1</a:t>
              </a:r>
            </a:p>
          </p:txBody>
        </p:sp>
        <p:sp>
          <p:nvSpPr>
            <p:cNvPr id="207960" name="Rectangle 88"/>
            <p:cNvSpPr>
              <a:spLocks noChangeArrowheads="1"/>
            </p:cNvSpPr>
            <p:nvPr/>
          </p:nvSpPr>
          <p:spPr bwMode="auto">
            <a:xfrm>
              <a:off x="4350" y="2431"/>
              <a:ext cx="354" cy="25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0</a:t>
              </a:r>
            </a:p>
          </p:txBody>
        </p:sp>
        <p:sp>
          <p:nvSpPr>
            <p:cNvPr id="207961" name="Rectangle 89"/>
            <p:cNvSpPr>
              <a:spLocks noChangeArrowheads="1"/>
            </p:cNvSpPr>
            <p:nvPr/>
          </p:nvSpPr>
          <p:spPr bwMode="auto">
            <a:xfrm>
              <a:off x="3997" y="2431"/>
              <a:ext cx="353" cy="25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1</a:t>
              </a:r>
            </a:p>
          </p:txBody>
        </p:sp>
        <p:sp>
          <p:nvSpPr>
            <p:cNvPr id="207962" name="Rectangle 90"/>
            <p:cNvSpPr>
              <a:spLocks noChangeArrowheads="1"/>
            </p:cNvSpPr>
            <p:nvPr/>
          </p:nvSpPr>
          <p:spPr bwMode="auto">
            <a:xfrm>
              <a:off x="3645" y="2431"/>
              <a:ext cx="352" cy="25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1</a:t>
              </a:r>
            </a:p>
          </p:txBody>
        </p:sp>
        <p:sp>
          <p:nvSpPr>
            <p:cNvPr id="207963" name="Rectangle 91"/>
            <p:cNvSpPr>
              <a:spLocks noChangeArrowheads="1"/>
            </p:cNvSpPr>
            <p:nvPr/>
          </p:nvSpPr>
          <p:spPr bwMode="auto">
            <a:xfrm>
              <a:off x="3292" y="2431"/>
              <a:ext cx="353" cy="25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1</a:t>
              </a:r>
            </a:p>
          </p:txBody>
        </p:sp>
        <p:sp>
          <p:nvSpPr>
            <p:cNvPr id="207964" name="Rectangle 92"/>
            <p:cNvSpPr>
              <a:spLocks noChangeArrowheads="1"/>
            </p:cNvSpPr>
            <p:nvPr/>
          </p:nvSpPr>
          <p:spPr bwMode="auto">
            <a:xfrm>
              <a:off x="2938" y="2431"/>
              <a:ext cx="354" cy="25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1</a:t>
              </a:r>
            </a:p>
          </p:txBody>
        </p:sp>
        <p:sp>
          <p:nvSpPr>
            <p:cNvPr id="207965" name="Rectangle 93"/>
            <p:cNvSpPr>
              <a:spLocks noChangeArrowheads="1"/>
            </p:cNvSpPr>
            <p:nvPr/>
          </p:nvSpPr>
          <p:spPr bwMode="auto">
            <a:xfrm>
              <a:off x="2585" y="2431"/>
              <a:ext cx="353" cy="25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1</a:t>
              </a:r>
            </a:p>
          </p:txBody>
        </p:sp>
        <p:sp>
          <p:nvSpPr>
            <p:cNvPr id="207966" name="Rectangle 94"/>
            <p:cNvSpPr>
              <a:spLocks noChangeArrowheads="1"/>
            </p:cNvSpPr>
            <p:nvPr/>
          </p:nvSpPr>
          <p:spPr bwMode="auto">
            <a:xfrm>
              <a:off x="2232" y="2431"/>
              <a:ext cx="353" cy="25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1</a:t>
              </a:r>
            </a:p>
          </p:txBody>
        </p:sp>
        <p:sp>
          <p:nvSpPr>
            <p:cNvPr id="207967" name="Rectangle 95"/>
            <p:cNvSpPr>
              <a:spLocks noChangeArrowheads="1"/>
            </p:cNvSpPr>
            <p:nvPr/>
          </p:nvSpPr>
          <p:spPr bwMode="auto">
            <a:xfrm>
              <a:off x="1878" y="2431"/>
              <a:ext cx="354" cy="25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1</a:t>
              </a:r>
            </a:p>
          </p:txBody>
        </p:sp>
        <p:sp>
          <p:nvSpPr>
            <p:cNvPr id="207968" name="Rectangle 96"/>
            <p:cNvSpPr>
              <a:spLocks noChangeArrowheads="1"/>
            </p:cNvSpPr>
            <p:nvPr/>
          </p:nvSpPr>
          <p:spPr bwMode="auto">
            <a:xfrm>
              <a:off x="1525" y="2431"/>
              <a:ext cx="353" cy="25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0</a:t>
              </a:r>
            </a:p>
          </p:txBody>
        </p:sp>
        <p:sp>
          <p:nvSpPr>
            <p:cNvPr id="207969" name="Rectangle 97"/>
            <p:cNvSpPr>
              <a:spLocks noChangeArrowheads="1"/>
            </p:cNvSpPr>
            <p:nvPr/>
          </p:nvSpPr>
          <p:spPr bwMode="auto">
            <a:xfrm>
              <a:off x="1173" y="2431"/>
              <a:ext cx="352" cy="25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0</a:t>
              </a:r>
            </a:p>
          </p:txBody>
        </p:sp>
        <p:sp>
          <p:nvSpPr>
            <p:cNvPr id="207970" name="Rectangle 98"/>
            <p:cNvSpPr>
              <a:spLocks noChangeArrowheads="1"/>
            </p:cNvSpPr>
            <p:nvPr/>
          </p:nvSpPr>
          <p:spPr bwMode="auto">
            <a:xfrm>
              <a:off x="466" y="2431"/>
              <a:ext cx="707" cy="25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spcBef>
                  <a:spcPct val="20000"/>
                </a:spcBef>
              </a:pPr>
              <a:r>
                <a:rPr kumimoji="0" lang="en-US" altLang="zh-CN" sz="2000">
                  <a:solidFill>
                    <a:schemeClr val="tx1"/>
                  </a:solidFill>
                  <a:latin typeface="Arial" charset="0"/>
                  <a:ea typeface="宋体" pitchFamily="2" charset="-122"/>
                </a:rPr>
                <a:t>0</a:t>
              </a:r>
            </a:p>
          </p:txBody>
        </p:sp>
        <p:sp>
          <p:nvSpPr>
            <p:cNvPr id="207971" name="Rectangle 99"/>
            <p:cNvSpPr>
              <a:spLocks noChangeArrowheads="1"/>
            </p:cNvSpPr>
            <p:nvPr/>
          </p:nvSpPr>
          <p:spPr bwMode="auto">
            <a:xfrm>
              <a:off x="113" y="2431"/>
              <a:ext cx="353" cy="25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1</a:t>
              </a:r>
            </a:p>
          </p:txBody>
        </p:sp>
        <p:sp>
          <p:nvSpPr>
            <p:cNvPr id="207972" name="Rectangle 100"/>
            <p:cNvSpPr>
              <a:spLocks noChangeArrowheads="1"/>
            </p:cNvSpPr>
            <p:nvPr/>
          </p:nvSpPr>
          <p:spPr bwMode="auto">
            <a:xfrm>
              <a:off x="4350" y="2182"/>
              <a:ext cx="354" cy="24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1</a:t>
              </a:r>
            </a:p>
          </p:txBody>
        </p:sp>
        <p:sp>
          <p:nvSpPr>
            <p:cNvPr id="207973" name="Rectangle 101"/>
            <p:cNvSpPr>
              <a:spLocks noChangeArrowheads="1"/>
            </p:cNvSpPr>
            <p:nvPr/>
          </p:nvSpPr>
          <p:spPr bwMode="auto">
            <a:xfrm>
              <a:off x="3997" y="2182"/>
              <a:ext cx="353" cy="24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1</a:t>
              </a:r>
            </a:p>
          </p:txBody>
        </p:sp>
        <p:sp>
          <p:nvSpPr>
            <p:cNvPr id="207974" name="Rectangle 102"/>
            <p:cNvSpPr>
              <a:spLocks noChangeArrowheads="1"/>
            </p:cNvSpPr>
            <p:nvPr/>
          </p:nvSpPr>
          <p:spPr bwMode="auto">
            <a:xfrm>
              <a:off x="3645" y="2182"/>
              <a:ext cx="352" cy="24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1</a:t>
              </a:r>
            </a:p>
          </p:txBody>
        </p:sp>
        <p:sp>
          <p:nvSpPr>
            <p:cNvPr id="207975" name="Rectangle 103"/>
            <p:cNvSpPr>
              <a:spLocks noChangeArrowheads="1"/>
            </p:cNvSpPr>
            <p:nvPr/>
          </p:nvSpPr>
          <p:spPr bwMode="auto">
            <a:xfrm>
              <a:off x="3292" y="2182"/>
              <a:ext cx="353" cy="24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1</a:t>
              </a:r>
            </a:p>
          </p:txBody>
        </p:sp>
        <p:sp>
          <p:nvSpPr>
            <p:cNvPr id="207976" name="Rectangle 104"/>
            <p:cNvSpPr>
              <a:spLocks noChangeArrowheads="1"/>
            </p:cNvSpPr>
            <p:nvPr/>
          </p:nvSpPr>
          <p:spPr bwMode="auto">
            <a:xfrm>
              <a:off x="2938" y="2182"/>
              <a:ext cx="354" cy="24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1</a:t>
              </a:r>
            </a:p>
          </p:txBody>
        </p:sp>
        <p:sp>
          <p:nvSpPr>
            <p:cNvPr id="207977" name="Rectangle 105"/>
            <p:cNvSpPr>
              <a:spLocks noChangeArrowheads="1"/>
            </p:cNvSpPr>
            <p:nvPr/>
          </p:nvSpPr>
          <p:spPr bwMode="auto">
            <a:xfrm>
              <a:off x="2585" y="2182"/>
              <a:ext cx="353" cy="24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1</a:t>
              </a:r>
            </a:p>
          </p:txBody>
        </p:sp>
        <p:sp>
          <p:nvSpPr>
            <p:cNvPr id="207978" name="Rectangle 106"/>
            <p:cNvSpPr>
              <a:spLocks noChangeArrowheads="1"/>
            </p:cNvSpPr>
            <p:nvPr/>
          </p:nvSpPr>
          <p:spPr bwMode="auto">
            <a:xfrm>
              <a:off x="2232" y="2182"/>
              <a:ext cx="353" cy="24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1</a:t>
              </a:r>
            </a:p>
          </p:txBody>
        </p:sp>
        <p:sp>
          <p:nvSpPr>
            <p:cNvPr id="207979" name="Rectangle 107"/>
            <p:cNvSpPr>
              <a:spLocks noChangeArrowheads="1"/>
            </p:cNvSpPr>
            <p:nvPr/>
          </p:nvSpPr>
          <p:spPr bwMode="auto">
            <a:xfrm>
              <a:off x="1878" y="2182"/>
              <a:ext cx="354" cy="24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0</a:t>
              </a:r>
            </a:p>
          </p:txBody>
        </p:sp>
        <p:sp>
          <p:nvSpPr>
            <p:cNvPr id="207980" name="Rectangle 108"/>
            <p:cNvSpPr>
              <a:spLocks noChangeArrowheads="1"/>
            </p:cNvSpPr>
            <p:nvPr/>
          </p:nvSpPr>
          <p:spPr bwMode="auto">
            <a:xfrm>
              <a:off x="1525" y="2182"/>
              <a:ext cx="353" cy="24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0</a:t>
              </a:r>
            </a:p>
          </p:txBody>
        </p:sp>
        <p:sp>
          <p:nvSpPr>
            <p:cNvPr id="207981" name="Rectangle 109"/>
            <p:cNvSpPr>
              <a:spLocks noChangeArrowheads="1"/>
            </p:cNvSpPr>
            <p:nvPr/>
          </p:nvSpPr>
          <p:spPr bwMode="auto">
            <a:xfrm>
              <a:off x="1173" y="2182"/>
              <a:ext cx="352" cy="24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0</a:t>
              </a:r>
            </a:p>
          </p:txBody>
        </p:sp>
        <p:sp>
          <p:nvSpPr>
            <p:cNvPr id="207982" name="Rectangle 110"/>
            <p:cNvSpPr>
              <a:spLocks noChangeArrowheads="1"/>
            </p:cNvSpPr>
            <p:nvPr/>
          </p:nvSpPr>
          <p:spPr bwMode="auto">
            <a:xfrm>
              <a:off x="466" y="2182"/>
              <a:ext cx="707" cy="24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spcBef>
                  <a:spcPct val="20000"/>
                </a:spcBef>
              </a:pPr>
              <a:r>
                <a:rPr kumimoji="0" lang="en-US" altLang="zh-CN" sz="2000">
                  <a:solidFill>
                    <a:schemeClr val="tx1"/>
                  </a:solidFill>
                  <a:latin typeface="Arial" charset="0"/>
                  <a:ea typeface="宋体" pitchFamily="2" charset="-122"/>
                </a:rPr>
                <a:t>0</a:t>
              </a:r>
            </a:p>
          </p:txBody>
        </p:sp>
        <p:sp>
          <p:nvSpPr>
            <p:cNvPr id="207983" name="Rectangle 111"/>
            <p:cNvSpPr>
              <a:spLocks noChangeArrowheads="1"/>
            </p:cNvSpPr>
            <p:nvPr/>
          </p:nvSpPr>
          <p:spPr bwMode="auto">
            <a:xfrm>
              <a:off x="113" y="2182"/>
              <a:ext cx="353" cy="24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1</a:t>
              </a:r>
            </a:p>
          </p:txBody>
        </p:sp>
        <p:sp>
          <p:nvSpPr>
            <p:cNvPr id="207984" name="Rectangle 112"/>
            <p:cNvSpPr>
              <a:spLocks noChangeArrowheads="1"/>
            </p:cNvSpPr>
            <p:nvPr/>
          </p:nvSpPr>
          <p:spPr bwMode="auto">
            <a:xfrm>
              <a:off x="4350" y="1932"/>
              <a:ext cx="354" cy="25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1</a:t>
              </a:r>
            </a:p>
          </p:txBody>
        </p:sp>
        <p:sp>
          <p:nvSpPr>
            <p:cNvPr id="207985" name="Rectangle 113"/>
            <p:cNvSpPr>
              <a:spLocks noChangeArrowheads="1"/>
            </p:cNvSpPr>
            <p:nvPr/>
          </p:nvSpPr>
          <p:spPr bwMode="auto">
            <a:xfrm>
              <a:off x="3997" y="1932"/>
              <a:ext cx="353" cy="25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1</a:t>
              </a:r>
            </a:p>
          </p:txBody>
        </p:sp>
        <p:sp>
          <p:nvSpPr>
            <p:cNvPr id="207986" name="Rectangle 114"/>
            <p:cNvSpPr>
              <a:spLocks noChangeArrowheads="1"/>
            </p:cNvSpPr>
            <p:nvPr/>
          </p:nvSpPr>
          <p:spPr bwMode="auto">
            <a:xfrm>
              <a:off x="3645" y="1932"/>
              <a:ext cx="352" cy="25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1</a:t>
              </a:r>
            </a:p>
          </p:txBody>
        </p:sp>
        <p:sp>
          <p:nvSpPr>
            <p:cNvPr id="207987" name="Rectangle 115"/>
            <p:cNvSpPr>
              <a:spLocks noChangeArrowheads="1"/>
            </p:cNvSpPr>
            <p:nvPr/>
          </p:nvSpPr>
          <p:spPr bwMode="auto">
            <a:xfrm>
              <a:off x="3292" y="1932"/>
              <a:ext cx="353" cy="25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1</a:t>
              </a:r>
            </a:p>
          </p:txBody>
        </p:sp>
        <p:sp>
          <p:nvSpPr>
            <p:cNvPr id="207988" name="Rectangle 116"/>
            <p:cNvSpPr>
              <a:spLocks noChangeArrowheads="1"/>
            </p:cNvSpPr>
            <p:nvPr/>
          </p:nvSpPr>
          <p:spPr bwMode="auto">
            <a:xfrm>
              <a:off x="2938" y="1932"/>
              <a:ext cx="354" cy="25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1</a:t>
              </a:r>
            </a:p>
          </p:txBody>
        </p:sp>
        <p:sp>
          <p:nvSpPr>
            <p:cNvPr id="207989" name="Rectangle 117"/>
            <p:cNvSpPr>
              <a:spLocks noChangeArrowheads="1"/>
            </p:cNvSpPr>
            <p:nvPr/>
          </p:nvSpPr>
          <p:spPr bwMode="auto">
            <a:xfrm>
              <a:off x="2585" y="1932"/>
              <a:ext cx="353" cy="25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1</a:t>
              </a:r>
            </a:p>
          </p:txBody>
        </p:sp>
        <p:sp>
          <p:nvSpPr>
            <p:cNvPr id="207990" name="Rectangle 118"/>
            <p:cNvSpPr>
              <a:spLocks noChangeArrowheads="1"/>
            </p:cNvSpPr>
            <p:nvPr/>
          </p:nvSpPr>
          <p:spPr bwMode="auto">
            <a:xfrm>
              <a:off x="2232" y="1932"/>
              <a:ext cx="353" cy="25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1</a:t>
              </a:r>
            </a:p>
          </p:txBody>
        </p:sp>
        <p:sp>
          <p:nvSpPr>
            <p:cNvPr id="207991" name="Rectangle 119"/>
            <p:cNvSpPr>
              <a:spLocks noChangeArrowheads="1"/>
            </p:cNvSpPr>
            <p:nvPr/>
          </p:nvSpPr>
          <p:spPr bwMode="auto">
            <a:xfrm>
              <a:off x="1878" y="1932"/>
              <a:ext cx="354" cy="25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X</a:t>
              </a:r>
            </a:p>
          </p:txBody>
        </p:sp>
        <p:sp>
          <p:nvSpPr>
            <p:cNvPr id="207992" name="Rectangle 120"/>
            <p:cNvSpPr>
              <a:spLocks noChangeArrowheads="1"/>
            </p:cNvSpPr>
            <p:nvPr/>
          </p:nvSpPr>
          <p:spPr bwMode="auto">
            <a:xfrm>
              <a:off x="1525" y="1932"/>
              <a:ext cx="353" cy="25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X</a:t>
              </a:r>
            </a:p>
          </p:txBody>
        </p:sp>
        <p:sp>
          <p:nvSpPr>
            <p:cNvPr id="207993" name="Rectangle 121"/>
            <p:cNvSpPr>
              <a:spLocks noChangeArrowheads="1"/>
            </p:cNvSpPr>
            <p:nvPr/>
          </p:nvSpPr>
          <p:spPr bwMode="auto">
            <a:xfrm>
              <a:off x="1173" y="1932"/>
              <a:ext cx="352" cy="25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X</a:t>
              </a:r>
            </a:p>
          </p:txBody>
        </p:sp>
        <p:sp>
          <p:nvSpPr>
            <p:cNvPr id="207994" name="Rectangle 122"/>
            <p:cNvSpPr>
              <a:spLocks noChangeArrowheads="1"/>
            </p:cNvSpPr>
            <p:nvPr/>
          </p:nvSpPr>
          <p:spPr bwMode="auto">
            <a:xfrm>
              <a:off x="466" y="1932"/>
              <a:ext cx="707" cy="25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spcBef>
                  <a:spcPct val="20000"/>
                </a:spcBef>
              </a:pPr>
              <a:r>
                <a:rPr kumimoji="0" lang="en-US" altLang="zh-CN" sz="2000">
                  <a:solidFill>
                    <a:schemeClr val="tx1"/>
                  </a:solidFill>
                  <a:latin typeface="Arial" charset="0"/>
                  <a:ea typeface="宋体" pitchFamily="2" charset="-122"/>
                </a:rPr>
                <a:t>1</a:t>
              </a:r>
            </a:p>
          </p:txBody>
        </p:sp>
        <p:sp>
          <p:nvSpPr>
            <p:cNvPr id="207995" name="Rectangle 123"/>
            <p:cNvSpPr>
              <a:spLocks noChangeArrowheads="1"/>
            </p:cNvSpPr>
            <p:nvPr/>
          </p:nvSpPr>
          <p:spPr bwMode="auto">
            <a:xfrm>
              <a:off x="113" y="1932"/>
              <a:ext cx="353" cy="25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X</a:t>
              </a:r>
            </a:p>
          </p:txBody>
        </p:sp>
        <p:sp>
          <p:nvSpPr>
            <p:cNvPr id="207996" name="Rectangle 124"/>
            <p:cNvSpPr>
              <a:spLocks noChangeArrowheads="1"/>
            </p:cNvSpPr>
            <p:nvPr/>
          </p:nvSpPr>
          <p:spPr bwMode="auto">
            <a:xfrm>
              <a:off x="4350" y="1682"/>
              <a:ext cx="354" cy="25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1</a:t>
              </a:r>
            </a:p>
          </p:txBody>
        </p:sp>
        <p:sp>
          <p:nvSpPr>
            <p:cNvPr id="207997" name="Rectangle 125"/>
            <p:cNvSpPr>
              <a:spLocks noChangeArrowheads="1"/>
            </p:cNvSpPr>
            <p:nvPr/>
          </p:nvSpPr>
          <p:spPr bwMode="auto">
            <a:xfrm>
              <a:off x="3997" y="1682"/>
              <a:ext cx="353" cy="25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1</a:t>
              </a:r>
            </a:p>
          </p:txBody>
        </p:sp>
        <p:sp>
          <p:nvSpPr>
            <p:cNvPr id="207998" name="Rectangle 126"/>
            <p:cNvSpPr>
              <a:spLocks noChangeArrowheads="1"/>
            </p:cNvSpPr>
            <p:nvPr/>
          </p:nvSpPr>
          <p:spPr bwMode="auto">
            <a:xfrm>
              <a:off x="3645" y="1682"/>
              <a:ext cx="352" cy="25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1</a:t>
              </a:r>
            </a:p>
          </p:txBody>
        </p:sp>
        <p:sp>
          <p:nvSpPr>
            <p:cNvPr id="207999" name="Rectangle 127"/>
            <p:cNvSpPr>
              <a:spLocks noChangeArrowheads="1"/>
            </p:cNvSpPr>
            <p:nvPr/>
          </p:nvSpPr>
          <p:spPr bwMode="auto">
            <a:xfrm>
              <a:off x="3292" y="1682"/>
              <a:ext cx="353" cy="25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1</a:t>
              </a:r>
            </a:p>
          </p:txBody>
        </p:sp>
        <p:sp>
          <p:nvSpPr>
            <p:cNvPr id="208000" name="Rectangle 128"/>
            <p:cNvSpPr>
              <a:spLocks noChangeArrowheads="1"/>
            </p:cNvSpPr>
            <p:nvPr/>
          </p:nvSpPr>
          <p:spPr bwMode="auto">
            <a:xfrm>
              <a:off x="2938" y="1682"/>
              <a:ext cx="354" cy="25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1</a:t>
              </a:r>
            </a:p>
          </p:txBody>
        </p:sp>
        <p:sp>
          <p:nvSpPr>
            <p:cNvPr id="208001" name="Rectangle 129"/>
            <p:cNvSpPr>
              <a:spLocks noChangeArrowheads="1"/>
            </p:cNvSpPr>
            <p:nvPr/>
          </p:nvSpPr>
          <p:spPr bwMode="auto">
            <a:xfrm>
              <a:off x="2585" y="1682"/>
              <a:ext cx="353" cy="25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1</a:t>
              </a:r>
            </a:p>
          </p:txBody>
        </p:sp>
        <p:sp>
          <p:nvSpPr>
            <p:cNvPr id="208002" name="Rectangle 130"/>
            <p:cNvSpPr>
              <a:spLocks noChangeArrowheads="1"/>
            </p:cNvSpPr>
            <p:nvPr/>
          </p:nvSpPr>
          <p:spPr bwMode="auto">
            <a:xfrm>
              <a:off x="2232" y="1682"/>
              <a:ext cx="353" cy="25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1</a:t>
              </a:r>
            </a:p>
          </p:txBody>
        </p:sp>
        <p:sp>
          <p:nvSpPr>
            <p:cNvPr id="208003" name="Rectangle 131"/>
            <p:cNvSpPr>
              <a:spLocks noChangeArrowheads="1"/>
            </p:cNvSpPr>
            <p:nvPr/>
          </p:nvSpPr>
          <p:spPr bwMode="auto">
            <a:xfrm>
              <a:off x="1878" y="1682"/>
              <a:ext cx="354" cy="25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X</a:t>
              </a:r>
            </a:p>
          </p:txBody>
        </p:sp>
        <p:sp>
          <p:nvSpPr>
            <p:cNvPr id="208004" name="Rectangle 132"/>
            <p:cNvSpPr>
              <a:spLocks noChangeArrowheads="1"/>
            </p:cNvSpPr>
            <p:nvPr/>
          </p:nvSpPr>
          <p:spPr bwMode="auto">
            <a:xfrm>
              <a:off x="1525" y="1682"/>
              <a:ext cx="353" cy="25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X</a:t>
              </a:r>
            </a:p>
          </p:txBody>
        </p:sp>
        <p:sp>
          <p:nvSpPr>
            <p:cNvPr id="208005" name="Rectangle 133"/>
            <p:cNvSpPr>
              <a:spLocks noChangeArrowheads="1"/>
            </p:cNvSpPr>
            <p:nvPr/>
          </p:nvSpPr>
          <p:spPr bwMode="auto">
            <a:xfrm>
              <a:off x="1173" y="1682"/>
              <a:ext cx="352" cy="25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X</a:t>
              </a:r>
            </a:p>
          </p:txBody>
        </p:sp>
        <p:sp>
          <p:nvSpPr>
            <p:cNvPr id="208006" name="Rectangle 134"/>
            <p:cNvSpPr>
              <a:spLocks noChangeArrowheads="1"/>
            </p:cNvSpPr>
            <p:nvPr/>
          </p:nvSpPr>
          <p:spPr bwMode="auto">
            <a:xfrm>
              <a:off x="466" y="1682"/>
              <a:ext cx="707" cy="25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spcBef>
                  <a:spcPct val="20000"/>
                </a:spcBef>
              </a:pPr>
              <a:r>
                <a:rPr kumimoji="0" lang="en-US" altLang="zh-CN" sz="2000">
                  <a:solidFill>
                    <a:schemeClr val="tx1"/>
                  </a:solidFill>
                  <a:latin typeface="Arial" charset="0"/>
                  <a:ea typeface="宋体" pitchFamily="2" charset="-122"/>
                </a:rPr>
                <a:t>X</a:t>
              </a:r>
            </a:p>
          </p:txBody>
        </p:sp>
        <p:sp>
          <p:nvSpPr>
            <p:cNvPr id="208007" name="Rectangle 135"/>
            <p:cNvSpPr>
              <a:spLocks noChangeArrowheads="1"/>
            </p:cNvSpPr>
            <p:nvPr/>
          </p:nvSpPr>
          <p:spPr bwMode="auto">
            <a:xfrm>
              <a:off x="113" y="1682"/>
              <a:ext cx="353" cy="25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0</a:t>
              </a:r>
            </a:p>
          </p:txBody>
        </p:sp>
        <p:sp>
          <p:nvSpPr>
            <p:cNvPr id="208008" name="Rectangle 136"/>
            <p:cNvSpPr>
              <a:spLocks noChangeArrowheads="1"/>
            </p:cNvSpPr>
            <p:nvPr/>
          </p:nvSpPr>
          <p:spPr bwMode="auto">
            <a:xfrm>
              <a:off x="4350" y="1241"/>
              <a:ext cx="354" cy="44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endParaRPr kumimoji="0" lang="zh-CN" altLang="zh-CN" sz="2000" b="0" baseline="-25000">
                <a:solidFill>
                  <a:schemeClr val="tx1"/>
                </a:solidFill>
                <a:latin typeface="Arial" charset="0"/>
                <a:ea typeface="宋体" pitchFamily="2" charset="-122"/>
              </a:endParaRPr>
            </a:p>
          </p:txBody>
        </p:sp>
        <p:sp>
          <p:nvSpPr>
            <p:cNvPr id="208009" name="Rectangle 137"/>
            <p:cNvSpPr>
              <a:spLocks noChangeArrowheads="1"/>
            </p:cNvSpPr>
            <p:nvPr/>
          </p:nvSpPr>
          <p:spPr bwMode="auto">
            <a:xfrm>
              <a:off x="3997" y="1241"/>
              <a:ext cx="353" cy="44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endParaRPr kumimoji="0" lang="zh-CN" altLang="zh-CN" sz="2000" b="0" baseline="-25000">
                <a:solidFill>
                  <a:schemeClr val="tx1"/>
                </a:solidFill>
                <a:latin typeface="Arial" charset="0"/>
                <a:ea typeface="宋体" pitchFamily="2" charset="-122"/>
              </a:endParaRPr>
            </a:p>
          </p:txBody>
        </p:sp>
        <p:sp>
          <p:nvSpPr>
            <p:cNvPr id="208010" name="Rectangle 138"/>
            <p:cNvSpPr>
              <a:spLocks noChangeArrowheads="1"/>
            </p:cNvSpPr>
            <p:nvPr/>
          </p:nvSpPr>
          <p:spPr bwMode="auto">
            <a:xfrm>
              <a:off x="3645" y="1241"/>
              <a:ext cx="352" cy="44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endParaRPr kumimoji="0" lang="zh-CN" altLang="zh-CN" sz="2000" b="0" baseline="-25000">
                <a:solidFill>
                  <a:schemeClr val="tx1"/>
                </a:solidFill>
                <a:latin typeface="Arial" charset="0"/>
                <a:ea typeface="宋体" pitchFamily="2" charset="-122"/>
              </a:endParaRPr>
            </a:p>
          </p:txBody>
        </p:sp>
        <p:sp>
          <p:nvSpPr>
            <p:cNvPr id="208011" name="Rectangle 139"/>
            <p:cNvSpPr>
              <a:spLocks noChangeArrowheads="1"/>
            </p:cNvSpPr>
            <p:nvPr/>
          </p:nvSpPr>
          <p:spPr bwMode="auto">
            <a:xfrm>
              <a:off x="3292" y="1241"/>
              <a:ext cx="353" cy="44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endParaRPr kumimoji="0" lang="zh-CN" altLang="zh-CN" sz="2000" b="0" baseline="-25000">
                <a:solidFill>
                  <a:schemeClr val="tx1"/>
                </a:solidFill>
                <a:latin typeface="Arial" charset="0"/>
                <a:ea typeface="宋体" pitchFamily="2" charset="-122"/>
              </a:endParaRPr>
            </a:p>
          </p:txBody>
        </p:sp>
        <p:sp>
          <p:nvSpPr>
            <p:cNvPr id="208012" name="Rectangle 140"/>
            <p:cNvSpPr>
              <a:spLocks noChangeArrowheads="1"/>
            </p:cNvSpPr>
            <p:nvPr/>
          </p:nvSpPr>
          <p:spPr bwMode="auto">
            <a:xfrm>
              <a:off x="2938" y="1241"/>
              <a:ext cx="354" cy="44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endParaRPr kumimoji="0" lang="zh-CN" altLang="zh-CN" sz="2000" b="0" baseline="-25000">
                <a:solidFill>
                  <a:schemeClr val="tx1"/>
                </a:solidFill>
                <a:latin typeface="Arial" charset="0"/>
                <a:ea typeface="宋体" pitchFamily="2" charset="-122"/>
              </a:endParaRPr>
            </a:p>
          </p:txBody>
        </p:sp>
        <p:sp>
          <p:nvSpPr>
            <p:cNvPr id="208013" name="Rectangle 141"/>
            <p:cNvSpPr>
              <a:spLocks noChangeArrowheads="1"/>
            </p:cNvSpPr>
            <p:nvPr/>
          </p:nvSpPr>
          <p:spPr bwMode="auto">
            <a:xfrm>
              <a:off x="2585" y="1241"/>
              <a:ext cx="353" cy="44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endParaRPr kumimoji="0" lang="zh-CN" altLang="zh-CN" sz="2000" b="0" baseline="-25000">
                <a:solidFill>
                  <a:schemeClr val="tx1"/>
                </a:solidFill>
                <a:latin typeface="Arial" charset="0"/>
                <a:ea typeface="宋体" pitchFamily="2" charset="-122"/>
              </a:endParaRPr>
            </a:p>
          </p:txBody>
        </p:sp>
        <p:sp>
          <p:nvSpPr>
            <p:cNvPr id="208014" name="Rectangle 142"/>
            <p:cNvSpPr>
              <a:spLocks noChangeArrowheads="1"/>
            </p:cNvSpPr>
            <p:nvPr/>
          </p:nvSpPr>
          <p:spPr bwMode="auto">
            <a:xfrm>
              <a:off x="2232" y="1241"/>
              <a:ext cx="353" cy="44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endParaRPr kumimoji="0" lang="zh-CN" altLang="zh-CN" sz="2000" b="0" baseline="-25000">
                <a:solidFill>
                  <a:schemeClr val="tx1"/>
                </a:solidFill>
                <a:latin typeface="Arial" charset="0"/>
                <a:ea typeface="宋体" pitchFamily="2" charset="-122"/>
              </a:endParaRPr>
            </a:p>
          </p:txBody>
        </p:sp>
        <p:sp>
          <p:nvSpPr>
            <p:cNvPr id="208015" name="Rectangle 143"/>
            <p:cNvSpPr>
              <a:spLocks noChangeArrowheads="1"/>
            </p:cNvSpPr>
            <p:nvPr/>
          </p:nvSpPr>
          <p:spPr bwMode="auto">
            <a:xfrm>
              <a:off x="1878" y="1241"/>
              <a:ext cx="354" cy="44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A</a:t>
              </a:r>
              <a:r>
                <a:rPr kumimoji="0" lang="en-US" altLang="zh-CN" sz="2000" baseline="-25000">
                  <a:solidFill>
                    <a:schemeClr val="tx1"/>
                  </a:solidFill>
                  <a:latin typeface="Arial" charset="0"/>
                  <a:ea typeface="宋体" pitchFamily="2" charset="-122"/>
                </a:rPr>
                <a:t>0</a:t>
              </a:r>
            </a:p>
          </p:txBody>
        </p:sp>
        <p:sp>
          <p:nvSpPr>
            <p:cNvPr id="208016" name="Rectangle 144"/>
            <p:cNvSpPr>
              <a:spLocks noChangeArrowheads="1"/>
            </p:cNvSpPr>
            <p:nvPr/>
          </p:nvSpPr>
          <p:spPr bwMode="auto">
            <a:xfrm>
              <a:off x="1525" y="1241"/>
              <a:ext cx="353" cy="44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A</a:t>
              </a:r>
              <a:r>
                <a:rPr kumimoji="0" lang="en-US" altLang="zh-CN" sz="2000" baseline="-25000">
                  <a:solidFill>
                    <a:schemeClr val="tx1"/>
                  </a:solidFill>
                  <a:latin typeface="Arial" charset="0"/>
                  <a:ea typeface="宋体" pitchFamily="2" charset="-122"/>
                </a:rPr>
                <a:t>1</a:t>
              </a:r>
            </a:p>
          </p:txBody>
        </p:sp>
        <p:sp>
          <p:nvSpPr>
            <p:cNvPr id="208017" name="Rectangle 145"/>
            <p:cNvSpPr>
              <a:spLocks noChangeArrowheads="1"/>
            </p:cNvSpPr>
            <p:nvPr/>
          </p:nvSpPr>
          <p:spPr bwMode="auto">
            <a:xfrm>
              <a:off x="1173" y="1241"/>
              <a:ext cx="352" cy="44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A</a:t>
              </a:r>
              <a:r>
                <a:rPr kumimoji="0" lang="en-US" altLang="zh-CN" sz="2000" baseline="-25000">
                  <a:solidFill>
                    <a:schemeClr val="tx1"/>
                  </a:solidFill>
                  <a:latin typeface="Arial" charset="0"/>
                  <a:ea typeface="宋体" pitchFamily="2" charset="-122"/>
                </a:rPr>
                <a:t>2</a:t>
              </a:r>
            </a:p>
          </p:txBody>
        </p:sp>
        <p:sp>
          <p:nvSpPr>
            <p:cNvPr id="208018" name="Rectangle 146"/>
            <p:cNvSpPr>
              <a:spLocks noChangeArrowheads="1"/>
            </p:cNvSpPr>
            <p:nvPr/>
          </p:nvSpPr>
          <p:spPr bwMode="auto">
            <a:xfrm>
              <a:off x="466" y="1241"/>
              <a:ext cx="707" cy="44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endParaRPr kumimoji="0" lang="zh-CN" altLang="zh-CN" sz="2400" b="0" baseline="-25000">
                <a:solidFill>
                  <a:schemeClr val="tx1"/>
                </a:solidFill>
                <a:latin typeface="Arial" charset="0"/>
                <a:ea typeface="宋体" pitchFamily="2" charset="-122"/>
              </a:endParaRPr>
            </a:p>
          </p:txBody>
        </p:sp>
        <p:sp>
          <p:nvSpPr>
            <p:cNvPr id="208019" name="Rectangle 147"/>
            <p:cNvSpPr>
              <a:spLocks noChangeArrowheads="1"/>
            </p:cNvSpPr>
            <p:nvPr/>
          </p:nvSpPr>
          <p:spPr bwMode="auto">
            <a:xfrm>
              <a:off x="113" y="1241"/>
              <a:ext cx="353" cy="44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S</a:t>
              </a:r>
              <a:r>
                <a:rPr kumimoji="0" lang="en-US" altLang="zh-CN" sz="2000" baseline="-25000">
                  <a:solidFill>
                    <a:schemeClr val="tx1"/>
                  </a:solidFill>
                  <a:latin typeface="Arial" charset="0"/>
                  <a:ea typeface="宋体" pitchFamily="2" charset="-122"/>
                </a:rPr>
                <a:t>1</a:t>
              </a:r>
            </a:p>
          </p:txBody>
        </p:sp>
        <p:sp>
          <p:nvSpPr>
            <p:cNvPr id="208020" name="Rectangle 148"/>
            <p:cNvSpPr>
              <a:spLocks noChangeArrowheads="1"/>
            </p:cNvSpPr>
            <p:nvPr/>
          </p:nvSpPr>
          <p:spPr bwMode="auto">
            <a:xfrm>
              <a:off x="2232" y="981"/>
              <a:ext cx="2825" cy="26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spcBef>
                  <a:spcPct val="20000"/>
                </a:spcBef>
              </a:pPr>
              <a:r>
                <a:rPr kumimoji="0" lang="zh-CN" altLang="en-US" sz="2000">
                  <a:solidFill>
                    <a:schemeClr val="tx1"/>
                  </a:solidFill>
                  <a:latin typeface="Arial" charset="0"/>
                  <a:ea typeface="宋体" pitchFamily="2" charset="-122"/>
                </a:rPr>
                <a:t>输              出</a:t>
              </a:r>
            </a:p>
          </p:txBody>
        </p:sp>
        <p:sp>
          <p:nvSpPr>
            <p:cNvPr id="208021" name="Rectangle 149"/>
            <p:cNvSpPr>
              <a:spLocks noChangeArrowheads="1"/>
            </p:cNvSpPr>
            <p:nvPr/>
          </p:nvSpPr>
          <p:spPr bwMode="auto">
            <a:xfrm>
              <a:off x="113" y="981"/>
              <a:ext cx="2119" cy="26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spcBef>
                  <a:spcPct val="20000"/>
                </a:spcBef>
              </a:pPr>
              <a:r>
                <a:rPr kumimoji="0" lang="zh-CN" altLang="en-US" sz="2000">
                  <a:solidFill>
                    <a:schemeClr val="tx1"/>
                  </a:solidFill>
                  <a:latin typeface="Arial" charset="0"/>
                  <a:ea typeface="宋体" pitchFamily="2" charset="-122"/>
                </a:rPr>
                <a:t>输          入</a:t>
              </a:r>
            </a:p>
          </p:txBody>
        </p:sp>
        <p:sp>
          <p:nvSpPr>
            <p:cNvPr id="208022" name="Line 150"/>
            <p:cNvSpPr>
              <a:spLocks noChangeShapeType="1"/>
            </p:cNvSpPr>
            <p:nvPr/>
          </p:nvSpPr>
          <p:spPr bwMode="auto">
            <a:xfrm>
              <a:off x="113" y="981"/>
              <a:ext cx="494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8023" name="Line 151"/>
            <p:cNvSpPr>
              <a:spLocks noChangeShapeType="1"/>
            </p:cNvSpPr>
            <p:nvPr/>
          </p:nvSpPr>
          <p:spPr bwMode="auto">
            <a:xfrm>
              <a:off x="113" y="1241"/>
              <a:ext cx="494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8024" name="Line 152"/>
            <p:cNvSpPr>
              <a:spLocks noChangeShapeType="1"/>
            </p:cNvSpPr>
            <p:nvPr/>
          </p:nvSpPr>
          <p:spPr bwMode="auto">
            <a:xfrm>
              <a:off x="113" y="1682"/>
              <a:ext cx="494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8025" name="Line 153"/>
            <p:cNvSpPr>
              <a:spLocks noChangeShapeType="1"/>
            </p:cNvSpPr>
            <p:nvPr/>
          </p:nvSpPr>
          <p:spPr bwMode="auto">
            <a:xfrm>
              <a:off x="113" y="1932"/>
              <a:ext cx="494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8026" name="Line 154"/>
            <p:cNvSpPr>
              <a:spLocks noChangeShapeType="1"/>
            </p:cNvSpPr>
            <p:nvPr/>
          </p:nvSpPr>
          <p:spPr bwMode="auto">
            <a:xfrm>
              <a:off x="113" y="2182"/>
              <a:ext cx="494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8027" name="Line 155"/>
            <p:cNvSpPr>
              <a:spLocks noChangeShapeType="1"/>
            </p:cNvSpPr>
            <p:nvPr/>
          </p:nvSpPr>
          <p:spPr bwMode="auto">
            <a:xfrm>
              <a:off x="113" y="2431"/>
              <a:ext cx="494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8028" name="Line 156"/>
            <p:cNvSpPr>
              <a:spLocks noChangeShapeType="1"/>
            </p:cNvSpPr>
            <p:nvPr/>
          </p:nvSpPr>
          <p:spPr bwMode="auto">
            <a:xfrm>
              <a:off x="113" y="2681"/>
              <a:ext cx="494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8029" name="Line 157"/>
            <p:cNvSpPr>
              <a:spLocks noChangeShapeType="1"/>
            </p:cNvSpPr>
            <p:nvPr/>
          </p:nvSpPr>
          <p:spPr bwMode="auto">
            <a:xfrm>
              <a:off x="113" y="2930"/>
              <a:ext cx="494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8030" name="Line 158"/>
            <p:cNvSpPr>
              <a:spLocks noChangeShapeType="1"/>
            </p:cNvSpPr>
            <p:nvPr/>
          </p:nvSpPr>
          <p:spPr bwMode="auto">
            <a:xfrm>
              <a:off x="113" y="3180"/>
              <a:ext cx="494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8031" name="Line 159"/>
            <p:cNvSpPr>
              <a:spLocks noChangeShapeType="1"/>
            </p:cNvSpPr>
            <p:nvPr/>
          </p:nvSpPr>
          <p:spPr bwMode="auto">
            <a:xfrm>
              <a:off x="113" y="3429"/>
              <a:ext cx="494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8032" name="Line 160"/>
            <p:cNvSpPr>
              <a:spLocks noChangeShapeType="1"/>
            </p:cNvSpPr>
            <p:nvPr/>
          </p:nvSpPr>
          <p:spPr bwMode="auto">
            <a:xfrm>
              <a:off x="113" y="3679"/>
              <a:ext cx="494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8033" name="Line 161"/>
            <p:cNvSpPr>
              <a:spLocks noChangeShapeType="1"/>
            </p:cNvSpPr>
            <p:nvPr/>
          </p:nvSpPr>
          <p:spPr bwMode="auto">
            <a:xfrm>
              <a:off x="113" y="3928"/>
              <a:ext cx="494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8034" name="Line 162"/>
            <p:cNvSpPr>
              <a:spLocks noChangeShapeType="1"/>
            </p:cNvSpPr>
            <p:nvPr/>
          </p:nvSpPr>
          <p:spPr bwMode="auto">
            <a:xfrm>
              <a:off x="113" y="4178"/>
              <a:ext cx="494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8035" name="Line 163"/>
            <p:cNvSpPr>
              <a:spLocks noChangeShapeType="1"/>
            </p:cNvSpPr>
            <p:nvPr/>
          </p:nvSpPr>
          <p:spPr bwMode="auto">
            <a:xfrm>
              <a:off x="113" y="981"/>
              <a:ext cx="0" cy="319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8036" name="Line 164"/>
            <p:cNvSpPr>
              <a:spLocks noChangeShapeType="1"/>
            </p:cNvSpPr>
            <p:nvPr/>
          </p:nvSpPr>
          <p:spPr bwMode="auto">
            <a:xfrm>
              <a:off x="2232" y="981"/>
              <a:ext cx="0" cy="319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8037" name="Line 165"/>
            <p:cNvSpPr>
              <a:spLocks noChangeShapeType="1"/>
            </p:cNvSpPr>
            <p:nvPr/>
          </p:nvSpPr>
          <p:spPr bwMode="auto">
            <a:xfrm>
              <a:off x="5057" y="981"/>
              <a:ext cx="0" cy="3197"/>
            </a:xfrm>
            <a:prstGeom prst="line">
              <a:avLst/>
            </a:prstGeom>
            <a:noFill/>
            <a:ln w="127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8038" name="Line 166"/>
            <p:cNvSpPr>
              <a:spLocks noChangeShapeType="1"/>
            </p:cNvSpPr>
            <p:nvPr/>
          </p:nvSpPr>
          <p:spPr bwMode="auto">
            <a:xfrm>
              <a:off x="466" y="1241"/>
              <a:ext cx="0" cy="293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8039" name="Line 167"/>
            <p:cNvSpPr>
              <a:spLocks noChangeShapeType="1"/>
            </p:cNvSpPr>
            <p:nvPr/>
          </p:nvSpPr>
          <p:spPr bwMode="auto">
            <a:xfrm>
              <a:off x="1173" y="1241"/>
              <a:ext cx="0" cy="293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208040" name="Object 168"/>
            <p:cNvGraphicFramePr>
              <a:graphicFrameLocks noChangeAspect="1"/>
            </p:cNvGraphicFramePr>
            <p:nvPr/>
          </p:nvGraphicFramePr>
          <p:xfrm>
            <a:off x="476" y="1253"/>
            <a:ext cx="645" cy="323"/>
          </p:xfrm>
          <a:graphic>
            <a:graphicData uri="http://schemas.openxmlformats.org/presentationml/2006/ole">
              <mc:AlternateContent xmlns:mc="http://schemas.openxmlformats.org/markup-compatibility/2006">
                <mc:Choice xmlns:v="urn:schemas-microsoft-com:vml" Requires="v">
                  <p:oleObj spid="_x0000_s208048" name="公式" r:id="rId4" imgW="457200" imgH="228600" progId="Equation.3">
                    <p:embed/>
                  </p:oleObj>
                </mc:Choice>
                <mc:Fallback>
                  <p:oleObj name="公式" r:id="rId4" imgW="457200" imgH="228600" progId="Equation.3">
                    <p:embed/>
                    <p:pic>
                      <p:nvPicPr>
                        <p:cNvPr id="0" name="Object 16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6" y="1253"/>
                          <a:ext cx="645" cy="323"/>
                        </a:xfrm>
                        <a:prstGeom prst="rect">
                          <a:avLst/>
                        </a:prstGeom>
                        <a:solidFill>
                          <a:srgbClr val="FFFF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8041" name="Object 169"/>
            <p:cNvGraphicFramePr>
              <a:graphicFrameLocks noChangeAspect="1"/>
            </p:cNvGraphicFramePr>
            <p:nvPr/>
          </p:nvGraphicFramePr>
          <p:xfrm>
            <a:off x="2245" y="1298"/>
            <a:ext cx="2676" cy="318"/>
          </p:xfrm>
          <a:graphic>
            <a:graphicData uri="http://schemas.openxmlformats.org/presentationml/2006/ole">
              <mc:AlternateContent xmlns:mc="http://schemas.openxmlformats.org/markup-compatibility/2006">
                <mc:Choice xmlns:v="urn:schemas-microsoft-com:vml" Requires="v">
                  <p:oleObj spid="_x0000_s208049" name="公式" r:id="rId6" imgW="1803240" imgH="228600" progId="Equation.3">
                    <p:embed/>
                  </p:oleObj>
                </mc:Choice>
                <mc:Fallback>
                  <p:oleObj name="公式" r:id="rId6" imgW="1803240" imgH="228600" progId="Equation.3">
                    <p:embed/>
                    <p:pic>
                      <p:nvPicPr>
                        <p:cNvPr id="0" name="Object 16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45" y="1298"/>
                          <a:ext cx="2676" cy="318"/>
                        </a:xfrm>
                        <a:prstGeom prst="rect">
                          <a:avLst/>
                        </a:prstGeom>
                        <a:solidFill>
                          <a:srgbClr val="FFFF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208043" name="Rectangle 171"/>
          <p:cNvSpPr>
            <a:spLocks noChangeArrowheads="1"/>
          </p:cNvSpPr>
          <p:nvPr/>
        </p:nvSpPr>
        <p:spPr bwMode="auto">
          <a:xfrm>
            <a:off x="0" y="0"/>
            <a:ext cx="2843213"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kumimoji="0" lang="en-US" altLang="zh-CN" sz="3200" u="sng">
                <a:solidFill>
                  <a:schemeClr val="tx1"/>
                </a:solidFill>
                <a:effectLst>
                  <a:outerShdw blurRad="38100" dist="38100" dir="2700000" algn="tl">
                    <a:srgbClr val="FFFFFF"/>
                  </a:outerShdw>
                </a:effectLst>
              </a:rPr>
              <a:t>4.3.2  </a:t>
            </a:r>
            <a:r>
              <a:rPr kumimoji="0" lang="zh-CN" altLang="en-US" sz="3200" u="sng">
                <a:solidFill>
                  <a:schemeClr val="tx1"/>
                </a:solidFill>
                <a:effectLst>
                  <a:outerShdw blurRad="38100" dist="38100" dir="2700000" algn="tl">
                    <a:srgbClr val="FFFFFF"/>
                  </a:outerShdw>
                </a:effectLst>
              </a:rPr>
              <a:t>译码器</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207876"/>
                                        </p:tgtEl>
                                        <p:attrNameLst>
                                          <p:attrName>style.visibility</p:attrName>
                                        </p:attrNameLst>
                                      </p:cBhvr>
                                      <p:to>
                                        <p:strVal val="visible"/>
                                      </p:to>
                                    </p:set>
                                    <p:animEffect transition="in" filter="dissolve">
                                      <p:cBhvr>
                                        <p:cTn id="7" dur="1000"/>
                                        <p:tgtEl>
                                          <p:spTgt spid="20787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9" presetClass="entr" presetSubtype="0" fill="hold" grpId="0" nodeType="clickEffect">
                                  <p:stCondLst>
                                    <p:cond delay="0"/>
                                  </p:stCondLst>
                                  <p:childTnLst>
                                    <p:set>
                                      <p:cBhvr>
                                        <p:cTn id="11" dur="1" fill="hold">
                                          <p:stCondLst>
                                            <p:cond delay="0"/>
                                          </p:stCondLst>
                                        </p:cTn>
                                        <p:tgtEl>
                                          <p:spTgt spid="207874"/>
                                        </p:tgtEl>
                                        <p:attrNameLst>
                                          <p:attrName>style.visibility</p:attrName>
                                        </p:attrNameLst>
                                      </p:cBhvr>
                                      <p:to>
                                        <p:strVal val="visible"/>
                                      </p:to>
                                    </p:set>
                                    <p:anim calcmode="lin" valueType="num">
                                      <p:cBhvr>
                                        <p:cTn id="12" dur="1000" fill="hold"/>
                                        <p:tgtEl>
                                          <p:spTgt spid="207874"/>
                                        </p:tgtEl>
                                        <p:attrNameLst>
                                          <p:attrName>ppt_x</p:attrName>
                                        </p:attrNameLst>
                                      </p:cBhvr>
                                      <p:tavLst>
                                        <p:tav tm="0">
                                          <p:val>
                                            <p:strVal val="#ppt_x-.2"/>
                                          </p:val>
                                        </p:tav>
                                        <p:tav tm="100000">
                                          <p:val>
                                            <p:strVal val="#ppt_x"/>
                                          </p:val>
                                        </p:tav>
                                      </p:tavLst>
                                    </p:anim>
                                    <p:anim calcmode="lin" valueType="num">
                                      <p:cBhvr>
                                        <p:cTn id="13" dur="1000" fill="hold"/>
                                        <p:tgtEl>
                                          <p:spTgt spid="207874"/>
                                        </p:tgtEl>
                                        <p:attrNameLst>
                                          <p:attrName>ppt_y</p:attrName>
                                        </p:attrNameLst>
                                      </p:cBhvr>
                                      <p:tavLst>
                                        <p:tav tm="0">
                                          <p:val>
                                            <p:strVal val="#ppt_y"/>
                                          </p:val>
                                        </p:tav>
                                        <p:tav tm="100000">
                                          <p:val>
                                            <p:strVal val="#ppt_y"/>
                                          </p:val>
                                        </p:tav>
                                      </p:tavLst>
                                    </p:anim>
                                    <p:animEffect transition="in" filter="wipe(right)" prLst="gradientSize: 0.1">
                                      <p:cBhvr>
                                        <p:cTn id="14" dur="1000"/>
                                        <p:tgtEl>
                                          <p:spTgt spid="2078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7874"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8900" name="Group 4"/>
          <p:cNvGrpSpPr>
            <a:grpSpLocks/>
          </p:cNvGrpSpPr>
          <p:nvPr/>
        </p:nvGrpSpPr>
        <p:grpSpPr bwMode="auto">
          <a:xfrm>
            <a:off x="611188" y="836613"/>
            <a:ext cx="6732587" cy="4321175"/>
            <a:chOff x="113" y="981"/>
            <a:chExt cx="4944" cy="3197"/>
          </a:xfrm>
        </p:grpSpPr>
        <p:sp>
          <p:nvSpPr>
            <p:cNvPr id="208901" name="Rectangle 5"/>
            <p:cNvSpPr>
              <a:spLocks noChangeArrowheads="1"/>
            </p:cNvSpPr>
            <p:nvPr/>
          </p:nvSpPr>
          <p:spPr bwMode="auto">
            <a:xfrm>
              <a:off x="4704" y="3928"/>
              <a:ext cx="353" cy="25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1</a:t>
              </a:r>
            </a:p>
          </p:txBody>
        </p:sp>
        <p:sp>
          <p:nvSpPr>
            <p:cNvPr id="208902" name="Rectangle 6"/>
            <p:cNvSpPr>
              <a:spLocks noChangeArrowheads="1"/>
            </p:cNvSpPr>
            <p:nvPr/>
          </p:nvSpPr>
          <p:spPr bwMode="auto">
            <a:xfrm>
              <a:off x="4704" y="3679"/>
              <a:ext cx="353" cy="24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1</a:t>
              </a:r>
            </a:p>
          </p:txBody>
        </p:sp>
        <p:sp>
          <p:nvSpPr>
            <p:cNvPr id="208903" name="Rectangle 7"/>
            <p:cNvSpPr>
              <a:spLocks noChangeArrowheads="1"/>
            </p:cNvSpPr>
            <p:nvPr/>
          </p:nvSpPr>
          <p:spPr bwMode="auto">
            <a:xfrm>
              <a:off x="4704" y="3429"/>
              <a:ext cx="353" cy="25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1</a:t>
              </a:r>
            </a:p>
          </p:txBody>
        </p:sp>
        <p:sp>
          <p:nvSpPr>
            <p:cNvPr id="208904" name="Rectangle 8"/>
            <p:cNvSpPr>
              <a:spLocks noChangeArrowheads="1"/>
            </p:cNvSpPr>
            <p:nvPr/>
          </p:nvSpPr>
          <p:spPr bwMode="auto">
            <a:xfrm>
              <a:off x="4704" y="3180"/>
              <a:ext cx="353" cy="24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1</a:t>
              </a:r>
            </a:p>
          </p:txBody>
        </p:sp>
        <p:sp>
          <p:nvSpPr>
            <p:cNvPr id="208905" name="Rectangle 9"/>
            <p:cNvSpPr>
              <a:spLocks noChangeArrowheads="1"/>
            </p:cNvSpPr>
            <p:nvPr/>
          </p:nvSpPr>
          <p:spPr bwMode="auto">
            <a:xfrm>
              <a:off x="4704" y="2930"/>
              <a:ext cx="353" cy="25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1</a:t>
              </a:r>
            </a:p>
          </p:txBody>
        </p:sp>
        <p:sp>
          <p:nvSpPr>
            <p:cNvPr id="208906" name="Rectangle 10"/>
            <p:cNvSpPr>
              <a:spLocks noChangeArrowheads="1"/>
            </p:cNvSpPr>
            <p:nvPr/>
          </p:nvSpPr>
          <p:spPr bwMode="auto">
            <a:xfrm>
              <a:off x="4704" y="2681"/>
              <a:ext cx="353" cy="24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1</a:t>
              </a:r>
            </a:p>
          </p:txBody>
        </p:sp>
        <p:sp>
          <p:nvSpPr>
            <p:cNvPr id="208907" name="Rectangle 11"/>
            <p:cNvSpPr>
              <a:spLocks noChangeArrowheads="1"/>
            </p:cNvSpPr>
            <p:nvPr/>
          </p:nvSpPr>
          <p:spPr bwMode="auto">
            <a:xfrm>
              <a:off x="4704" y="2431"/>
              <a:ext cx="353" cy="25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1</a:t>
              </a:r>
            </a:p>
          </p:txBody>
        </p:sp>
        <p:sp>
          <p:nvSpPr>
            <p:cNvPr id="208908" name="Rectangle 12"/>
            <p:cNvSpPr>
              <a:spLocks noChangeArrowheads="1"/>
            </p:cNvSpPr>
            <p:nvPr/>
          </p:nvSpPr>
          <p:spPr bwMode="auto">
            <a:xfrm>
              <a:off x="4704" y="2182"/>
              <a:ext cx="353" cy="24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0</a:t>
              </a:r>
            </a:p>
          </p:txBody>
        </p:sp>
        <p:sp>
          <p:nvSpPr>
            <p:cNvPr id="208909" name="Rectangle 13"/>
            <p:cNvSpPr>
              <a:spLocks noChangeArrowheads="1"/>
            </p:cNvSpPr>
            <p:nvPr/>
          </p:nvSpPr>
          <p:spPr bwMode="auto">
            <a:xfrm>
              <a:off x="4704" y="1932"/>
              <a:ext cx="353" cy="25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1</a:t>
              </a:r>
            </a:p>
          </p:txBody>
        </p:sp>
        <p:sp>
          <p:nvSpPr>
            <p:cNvPr id="208910" name="Rectangle 14"/>
            <p:cNvSpPr>
              <a:spLocks noChangeArrowheads="1"/>
            </p:cNvSpPr>
            <p:nvPr/>
          </p:nvSpPr>
          <p:spPr bwMode="auto">
            <a:xfrm>
              <a:off x="4704" y="1682"/>
              <a:ext cx="353" cy="25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1</a:t>
              </a:r>
            </a:p>
          </p:txBody>
        </p:sp>
        <p:sp>
          <p:nvSpPr>
            <p:cNvPr id="208911" name="Rectangle 15"/>
            <p:cNvSpPr>
              <a:spLocks noChangeArrowheads="1"/>
            </p:cNvSpPr>
            <p:nvPr/>
          </p:nvSpPr>
          <p:spPr bwMode="auto">
            <a:xfrm>
              <a:off x="4704" y="1241"/>
              <a:ext cx="353" cy="44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endParaRPr kumimoji="0" lang="zh-CN" altLang="zh-CN" sz="2000" b="0" baseline="-25000">
                <a:solidFill>
                  <a:schemeClr val="tx1"/>
                </a:solidFill>
                <a:latin typeface="Arial" charset="0"/>
                <a:ea typeface="宋体" pitchFamily="2" charset="-122"/>
              </a:endParaRPr>
            </a:p>
          </p:txBody>
        </p:sp>
        <p:sp>
          <p:nvSpPr>
            <p:cNvPr id="208912" name="Rectangle 16"/>
            <p:cNvSpPr>
              <a:spLocks noChangeArrowheads="1"/>
            </p:cNvSpPr>
            <p:nvPr/>
          </p:nvSpPr>
          <p:spPr bwMode="auto">
            <a:xfrm>
              <a:off x="4350" y="3928"/>
              <a:ext cx="354" cy="25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1</a:t>
              </a:r>
            </a:p>
          </p:txBody>
        </p:sp>
        <p:sp>
          <p:nvSpPr>
            <p:cNvPr id="208913" name="Rectangle 17"/>
            <p:cNvSpPr>
              <a:spLocks noChangeArrowheads="1"/>
            </p:cNvSpPr>
            <p:nvPr/>
          </p:nvSpPr>
          <p:spPr bwMode="auto">
            <a:xfrm>
              <a:off x="3997" y="3928"/>
              <a:ext cx="353" cy="25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1</a:t>
              </a:r>
            </a:p>
          </p:txBody>
        </p:sp>
        <p:sp>
          <p:nvSpPr>
            <p:cNvPr id="208914" name="Rectangle 18"/>
            <p:cNvSpPr>
              <a:spLocks noChangeArrowheads="1"/>
            </p:cNvSpPr>
            <p:nvPr/>
          </p:nvSpPr>
          <p:spPr bwMode="auto">
            <a:xfrm>
              <a:off x="3645" y="3928"/>
              <a:ext cx="352" cy="25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1</a:t>
              </a:r>
            </a:p>
          </p:txBody>
        </p:sp>
        <p:sp>
          <p:nvSpPr>
            <p:cNvPr id="208915" name="Rectangle 19"/>
            <p:cNvSpPr>
              <a:spLocks noChangeArrowheads="1"/>
            </p:cNvSpPr>
            <p:nvPr/>
          </p:nvSpPr>
          <p:spPr bwMode="auto">
            <a:xfrm>
              <a:off x="3292" y="3928"/>
              <a:ext cx="353" cy="25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1</a:t>
              </a:r>
            </a:p>
          </p:txBody>
        </p:sp>
        <p:sp>
          <p:nvSpPr>
            <p:cNvPr id="208916" name="Rectangle 20"/>
            <p:cNvSpPr>
              <a:spLocks noChangeArrowheads="1"/>
            </p:cNvSpPr>
            <p:nvPr/>
          </p:nvSpPr>
          <p:spPr bwMode="auto">
            <a:xfrm>
              <a:off x="2938" y="3928"/>
              <a:ext cx="354" cy="25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1</a:t>
              </a:r>
            </a:p>
          </p:txBody>
        </p:sp>
        <p:sp>
          <p:nvSpPr>
            <p:cNvPr id="208917" name="Rectangle 21"/>
            <p:cNvSpPr>
              <a:spLocks noChangeArrowheads="1"/>
            </p:cNvSpPr>
            <p:nvPr/>
          </p:nvSpPr>
          <p:spPr bwMode="auto">
            <a:xfrm>
              <a:off x="2585" y="3928"/>
              <a:ext cx="353" cy="25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1</a:t>
              </a:r>
            </a:p>
          </p:txBody>
        </p:sp>
        <p:sp>
          <p:nvSpPr>
            <p:cNvPr id="208918" name="Rectangle 22"/>
            <p:cNvSpPr>
              <a:spLocks noChangeArrowheads="1"/>
            </p:cNvSpPr>
            <p:nvPr/>
          </p:nvSpPr>
          <p:spPr bwMode="auto">
            <a:xfrm>
              <a:off x="2232" y="3928"/>
              <a:ext cx="353" cy="25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0</a:t>
              </a:r>
            </a:p>
          </p:txBody>
        </p:sp>
        <p:sp>
          <p:nvSpPr>
            <p:cNvPr id="208919" name="Rectangle 23"/>
            <p:cNvSpPr>
              <a:spLocks noChangeArrowheads="1"/>
            </p:cNvSpPr>
            <p:nvPr/>
          </p:nvSpPr>
          <p:spPr bwMode="auto">
            <a:xfrm>
              <a:off x="1878" y="3928"/>
              <a:ext cx="354" cy="25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1</a:t>
              </a:r>
            </a:p>
          </p:txBody>
        </p:sp>
        <p:sp>
          <p:nvSpPr>
            <p:cNvPr id="208920" name="Rectangle 24"/>
            <p:cNvSpPr>
              <a:spLocks noChangeArrowheads="1"/>
            </p:cNvSpPr>
            <p:nvPr/>
          </p:nvSpPr>
          <p:spPr bwMode="auto">
            <a:xfrm>
              <a:off x="1525" y="3928"/>
              <a:ext cx="353" cy="25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1</a:t>
              </a:r>
            </a:p>
          </p:txBody>
        </p:sp>
        <p:sp>
          <p:nvSpPr>
            <p:cNvPr id="208921" name="Rectangle 25"/>
            <p:cNvSpPr>
              <a:spLocks noChangeArrowheads="1"/>
            </p:cNvSpPr>
            <p:nvPr/>
          </p:nvSpPr>
          <p:spPr bwMode="auto">
            <a:xfrm>
              <a:off x="1173" y="3928"/>
              <a:ext cx="352" cy="25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1</a:t>
              </a:r>
            </a:p>
          </p:txBody>
        </p:sp>
        <p:sp>
          <p:nvSpPr>
            <p:cNvPr id="208922" name="Rectangle 26"/>
            <p:cNvSpPr>
              <a:spLocks noChangeArrowheads="1"/>
            </p:cNvSpPr>
            <p:nvPr/>
          </p:nvSpPr>
          <p:spPr bwMode="auto">
            <a:xfrm>
              <a:off x="466" y="3928"/>
              <a:ext cx="707" cy="25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spcBef>
                  <a:spcPct val="20000"/>
                </a:spcBef>
              </a:pPr>
              <a:r>
                <a:rPr kumimoji="0" lang="en-US" altLang="zh-CN" sz="2000">
                  <a:solidFill>
                    <a:schemeClr val="tx1"/>
                  </a:solidFill>
                  <a:latin typeface="Arial" charset="0"/>
                  <a:ea typeface="宋体" pitchFamily="2" charset="-122"/>
                </a:rPr>
                <a:t>0</a:t>
              </a:r>
            </a:p>
          </p:txBody>
        </p:sp>
        <p:sp>
          <p:nvSpPr>
            <p:cNvPr id="208923" name="Rectangle 27"/>
            <p:cNvSpPr>
              <a:spLocks noChangeArrowheads="1"/>
            </p:cNvSpPr>
            <p:nvPr/>
          </p:nvSpPr>
          <p:spPr bwMode="auto">
            <a:xfrm>
              <a:off x="113" y="3928"/>
              <a:ext cx="353" cy="25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1</a:t>
              </a:r>
            </a:p>
          </p:txBody>
        </p:sp>
        <p:sp>
          <p:nvSpPr>
            <p:cNvPr id="208924" name="Rectangle 28"/>
            <p:cNvSpPr>
              <a:spLocks noChangeArrowheads="1"/>
            </p:cNvSpPr>
            <p:nvPr/>
          </p:nvSpPr>
          <p:spPr bwMode="auto">
            <a:xfrm>
              <a:off x="4350" y="3679"/>
              <a:ext cx="354" cy="24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1</a:t>
              </a:r>
            </a:p>
          </p:txBody>
        </p:sp>
        <p:sp>
          <p:nvSpPr>
            <p:cNvPr id="208925" name="Rectangle 29"/>
            <p:cNvSpPr>
              <a:spLocks noChangeArrowheads="1"/>
            </p:cNvSpPr>
            <p:nvPr/>
          </p:nvSpPr>
          <p:spPr bwMode="auto">
            <a:xfrm>
              <a:off x="3997" y="3679"/>
              <a:ext cx="353" cy="24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1</a:t>
              </a:r>
            </a:p>
          </p:txBody>
        </p:sp>
        <p:sp>
          <p:nvSpPr>
            <p:cNvPr id="208926" name="Rectangle 30"/>
            <p:cNvSpPr>
              <a:spLocks noChangeArrowheads="1"/>
            </p:cNvSpPr>
            <p:nvPr/>
          </p:nvSpPr>
          <p:spPr bwMode="auto">
            <a:xfrm>
              <a:off x="3645" y="3679"/>
              <a:ext cx="352" cy="24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1</a:t>
              </a:r>
            </a:p>
          </p:txBody>
        </p:sp>
        <p:sp>
          <p:nvSpPr>
            <p:cNvPr id="208927" name="Rectangle 31"/>
            <p:cNvSpPr>
              <a:spLocks noChangeArrowheads="1"/>
            </p:cNvSpPr>
            <p:nvPr/>
          </p:nvSpPr>
          <p:spPr bwMode="auto">
            <a:xfrm>
              <a:off x="3292" y="3679"/>
              <a:ext cx="353" cy="24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1</a:t>
              </a:r>
            </a:p>
          </p:txBody>
        </p:sp>
        <p:sp>
          <p:nvSpPr>
            <p:cNvPr id="208928" name="Rectangle 32"/>
            <p:cNvSpPr>
              <a:spLocks noChangeArrowheads="1"/>
            </p:cNvSpPr>
            <p:nvPr/>
          </p:nvSpPr>
          <p:spPr bwMode="auto">
            <a:xfrm>
              <a:off x="2938" y="3679"/>
              <a:ext cx="354" cy="24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1</a:t>
              </a:r>
            </a:p>
          </p:txBody>
        </p:sp>
        <p:sp>
          <p:nvSpPr>
            <p:cNvPr id="208929" name="Rectangle 33"/>
            <p:cNvSpPr>
              <a:spLocks noChangeArrowheads="1"/>
            </p:cNvSpPr>
            <p:nvPr/>
          </p:nvSpPr>
          <p:spPr bwMode="auto">
            <a:xfrm>
              <a:off x="2585" y="3679"/>
              <a:ext cx="353" cy="24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0</a:t>
              </a:r>
            </a:p>
          </p:txBody>
        </p:sp>
        <p:sp>
          <p:nvSpPr>
            <p:cNvPr id="208930" name="Rectangle 34"/>
            <p:cNvSpPr>
              <a:spLocks noChangeArrowheads="1"/>
            </p:cNvSpPr>
            <p:nvPr/>
          </p:nvSpPr>
          <p:spPr bwMode="auto">
            <a:xfrm>
              <a:off x="2232" y="3679"/>
              <a:ext cx="353" cy="24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1</a:t>
              </a:r>
            </a:p>
          </p:txBody>
        </p:sp>
        <p:sp>
          <p:nvSpPr>
            <p:cNvPr id="208931" name="Rectangle 35"/>
            <p:cNvSpPr>
              <a:spLocks noChangeArrowheads="1"/>
            </p:cNvSpPr>
            <p:nvPr/>
          </p:nvSpPr>
          <p:spPr bwMode="auto">
            <a:xfrm>
              <a:off x="1878" y="3679"/>
              <a:ext cx="354" cy="24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0</a:t>
              </a:r>
            </a:p>
          </p:txBody>
        </p:sp>
        <p:sp>
          <p:nvSpPr>
            <p:cNvPr id="208932" name="Rectangle 36"/>
            <p:cNvSpPr>
              <a:spLocks noChangeArrowheads="1"/>
            </p:cNvSpPr>
            <p:nvPr/>
          </p:nvSpPr>
          <p:spPr bwMode="auto">
            <a:xfrm>
              <a:off x="1525" y="3679"/>
              <a:ext cx="353" cy="24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1</a:t>
              </a:r>
            </a:p>
          </p:txBody>
        </p:sp>
        <p:sp>
          <p:nvSpPr>
            <p:cNvPr id="208933" name="Rectangle 37"/>
            <p:cNvSpPr>
              <a:spLocks noChangeArrowheads="1"/>
            </p:cNvSpPr>
            <p:nvPr/>
          </p:nvSpPr>
          <p:spPr bwMode="auto">
            <a:xfrm>
              <a:off x="1173" y="3679"/>
              <a:ext cx="352" cy="24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1</a:t>
              </a:r>
            </a:p>
          </p:txBody>
        </p:sp>
        <p:sp>
          <p:nvSpPr>
            <p:cNvPr id="208934" name="Rectangle 38"/>
            <p:cNvSpPr>
              <a:spLocks noChangeArrowheads="1"/>
            </p:cNvSpPr>
            <p:nvPr/>
          </p:nvSpPr>
          <p:spPr bwMode="auto">
            <a:xfrm>
              <a:off x="466" y="3679"/>
              <a:ext cx="707" cy="24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spcBef>
                  <a:spcPct val="20000"/>
                </a:spcBef>
              </a:pPr>
              <a:r>
                <a:rPr kumimoji="0" lang="en-US" altLang="zh-CN" sz="2000">
                  <a:solidFill>
                    <a:schemeClr val="tx1"/>
                  </a:solidFill>
                  <a:latin typeface="Arial" charset="0"/>
                  <a:ea typeface="宋体" pitchFamily="2" charset="-122"/>
                </a:rPr>
                <a:t>0</a:t>
              </a:r>
            </a:p>
          </p:txBody>
        </p:sp>
        <p:sp>
          <p:nvSpPr>
            <p:cNvPr id="208935" name="Rectangle 39"/>
            <p:cNvSpPr>
              <a:spLocks noChangeArrowheads="1"/>
            </p:cNvSpPr>
            <p:nvPr/>
          </p:nvSpPr>
          <p:spPr bwMode="auto">
            <a:xfrm>
              <a:off x="113" y="3679"/>
              <a:ext cx="353" cy="24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1</a:t>
              </a:r>
            </a:p>
          </p:txBody>
        </p:sp>
        <p:sp>
          <p:nvSpPr>
            <p:cNvPr id="208936" name="Rectangle 40"/>
            <p:cNvSpPr>
              <a:spLocks noChangeArrowheads="1"/>
            </p:cNvSpPr>
            <p:nvPr/>
          </p:nvSpPr>
          <p:spPr bwMode="auto">
            <a:xfrm>
              <a:off x="4350" y="3429"/>
              <a:ext cx="354" cy="25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1</a:t>
              </a:r>
            </a:p>
          </p:txBody>
        </p:sp>
        <p:sp>
          <p:nvSpPr>
            <p:cNvPr id="208937" name="Rectangle 41"/>
            <p:cNvSpPr>
              <a:spLocks noChangeArrowheads="1"/>
            </p:cNvSpPr>
            <p:nvPr/>
          </p:nvSpPr>
          <p:spPr bwMode="auto">
            <a:xfrm>
              <a:off x="3997" y="3429"/>
              <a:ext cx="353" cy="25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1</a:t>
              </a:r>
            </a:p>
          </p:txBody>
        </p:sp>
        <p:sp>
          <p:nvSpPr>
            <p:cNvPr id="208938" name="Rectangle 42"/>
            <p:cNvSpPr>
              <a:spLocks noChangeArrowheads="1"/>
            </p:cNvSpPr>
            <p:nvPr/>
          </p:nvSpPr>
          <p:spPr bwMode="auto">
            <a:xfrm>
              <a:off x="3645" y="3429"/>
              <a:ext cx="352" cy="25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1</a:t>
              </a:r>
            </a:p>
          </p:txBody>
        </p:sp>
        <p:sp>
          <p:nvSpPr>
            <p:cNvPr id="208939" name="Rectangle 43"/>
            <p:cNvSpPr>
              <a:spLocks noChangeArrowheads="1"/>
            </p:cNvSpPr>
            <p:nvPr/>
          </p:nvSpPr>
          <p:spPr bwMode="auto">
            <a:xfrm>
              <a:off x="3292" y="3429"/>
              <a:ext cx="353" cy="25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1</a:t>
              </a:r>
            </a:p>
          </p:txBody>
        </p:sp>
        <p:sp>
          <p:nvSpPr>
            <p:cNvPr id="208940" name="Rectangle 44"/>
            <p:cNvSpPr>
              <a:spLocks noChangeArrowheads="1"/>
            </p:cNvSpPr>
            <p:nvPr/>
          </p:nvSpPr>
          <p:spPr bwMode="auto">
            <a:xfrm>
              <a:off x="2938" y="3429"/>
              <a:ext cx="354" cy="25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0</a:t>
              </a:r>
            </a:p>
          </p:txBody>
        </p:sp>
        <p:sp>
          <p:nvSpPr>
            <p:cNvPr id="208941" name="Rectangle 45"/>
            <p:cNvSpPr>
              <a:spLocks noChangeArrowheads="1"/>
            </p:cNvSpPr>
            <p:nvPr/>
          </p:nvSpPr>
          <p:spPr bwMode="auto">
            <a:xfrm>
              <a:off x="2585" y="3429"/>
              <a:ext cx="353" cy="25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1</a:t>
              </a:r>
            </a:p>
          </p:txBody>
        </p:sp>
        <p:sp>
          <p:nvSpPr>
            <p:cNvPr id="208942" name="Rectangle 46"/>
            <p:cNvSpPr>
              <a:spLocks noChangeArrowheads="1"/>
            </p:cNvSpPr>
            <p:nvPr/>
          </p:nvSpPr>
          <p:spPr bwMode="auto">
            <a:xfrm>
              <a:off x="2232" y="3429"/>
              <a:ext cx="353" cy="25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1</a:t>
              </a:r>
            </a:p>
          </p:txBody>
        </p:sp>
        <p:sp>
          <p:nvSpPr>
            <p:cNvPr id="208943" name="Rectangle 47"/>
            <p:cNvSpPr>
              <a:spLocks noChangeArrowheads="1"/>
            </p:cNvSpPr>
            <p:nvPr/>
          </p:nvSpPr>
          <p:spPr bwMode="auto">
            <a:xfrm>
              <a:off x="1878" y="3429"/>
              <a:ext cx="354" cy="25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1</a:t>
              </a:r>
            </a:p>
          </p:txBody>
        </p:sp>
        <p:sp>
          <p:nvSpPr>
            <p:cNvPr id="208944" name="Rectangle 48"/>
            <p:cNvSpPr>
              <a:spLocks noChangeArrowheads="1"/>
            </p:cNvSpPr>
            <p:nvPr/>
          </p:nvSpPr>
          <p:spPr bwMode="auto">
            <a:xfrm>
              <a:off x="1525" y="3429"/>
              <a:ext cx="353" cy="25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0</a:t>
              </a:r>
            </a:p>
          </p:txBody>
        </p:sp>
        <p:sp>
          <p:nvSpPr>
            <p:cNvPr id="208945" name="Rectangle 49"/>
            <p:cNvSpPr>
              <a:spLocks noChangeArrowheads="1"/>
            </p:cNvSpPr>
            <p:nvPr/>
          </p:nvSpPr>
          <p:spPr bwMode="auto">
            <a:xfrm>
              <a:off x="1173" y="3429"/>
              <a:ext cx="352" cy="25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1</a:t>
              </a:r>
            </a:p>
          </p:txBody>
        </p:sp>
        <p:sp>
          <p:nvSpPr>
            <p:cNvPr id="208946" name="Rectangle 50"/>
            <p:cNvSpPr>
              <a:spLocks noChangeArrowheads="1"/>
            </p:cNvSpPr>
            <p:nvPr/>
          </p:nvSpPr>
          <p:spPr bwMode="auto">
            <a:xfrm>
              <a:off x="466" y="3429"/>
              <a:ext cx="707" cy="25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spcBef>
                  <a:spcPct val="20000"/>
                </a:spcBef>
              </a:pPr>
              <a:r>
                <a:rPr kumimoji="0" lang="en-US" altLang="zh-CN" sz="2000">
                  <a:solidFill>
                    <a:schemeClr val="tx1"/>
                  </a:solidFill>
                  <a:latin typeface="Arial" charset="0"/>
                  <a:ea typeface="宋体" pitchFamily="2" charset="-122"/>
                </a:rPr>
                <a:t>0</a:t>
              </a:r>
            </a:p>
          </p:txBody>
        </p:sp>
        <p:sp>
          <p:nvSpPr>
            <p:cNvPr id="208947" name="Rectangle 51"/>
            <p:cNvSpPr>
              <a:spLocks noChangeArrowheads="1"/>
            </p:cNvSpPr>
            <p:nvPr/>
          </p:nvSpPr>
          <p:spPr bwMode="auto">
            <a:xfrm>
              <a:off x="113" y="3429"/>
              <a:ext cx="353" cy="25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1</a:t>
              </a:r>
            </a:p>
          </p:txBody>
        </p:sp>
        <p:sp>
          <p:nvSpPr>
            <p:cNvPr id="208948" name="Rectangle 52"/>
            <p:cNvSpPr>
              <a:spLocks noChangeArrowheads="1"/>
            </p:cNvSpPr>
            <p:nvPr/>
          </p:nvSpPr>
          <p:spPr bwMode="auto">
            <a:xfrm>
              <a:off x="4350" y="3180"/>
              <a:ext cx="354" cy="24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1</a:t>
              </a:r>
            </a:p>
          </p:txBody>
        </p:sp>
        <p:sp>
          <p:nvSpPr>
            <p:cNvPr id="208949" name="Rectangle 53"/>
            <p:cNvSpPr>
              <a:spLocks noChangeArrowheads="1"/>
            </p:cNvSpPr>
            <p:nvPr/>
          </p:nvSpPr>
          <p:spPr bwMode="auto">
            <a:xfrm>
              <a:off x="3997" y="3180"/>
              <a:ext cx="353" cy="24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1</a:t>
              </a:r>
            </a:p>
          </p:txBody>
        </p:sp>
        <p:sp>
          <p:nvSpPr>
            <p:cNvPr id="208950" name="Rectangle 54"/>
            <p:cNvSpPr>
              <a:spLocks noChangeArrowheads="1"/>
            </p:cNvSpPr>
            <p:nvPr/>
          </p:nvSpPr>
          <p:spPr bwMode="auto">
            <a:xfrm>
              <a:off x="3645" y="3180"/>
              <a:ext cx="352" cy="24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1</a:t>
              </a:r>
            </a:p>
          </p:txBody>
        </p:sp>
        <p:sp>
          <p:nvSpPr>
            <p:cNvPr id="208951" name="Rectangle 55"/>
            <p:cNvSpPr>
              <a:spLocks noChangeArrowheads="1"/>
            </p:cNvSpPr>
            <p:nvPr/>
          </p:nvSpPr>
          <p:spPr bwMode="auto">
            <a:xfrm>
              <a:off x="3292" y="3180"/>
              <a:ext cx="353" cy="24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0</a:t>
              </a:r>
            </a:p>
          </p:txBody>
        </p:sp>
        <p:sp>
          <p:nvSpPr>
            <p:cNvPr id="208952" name="Rectangle 56"/>
            <p:cNvSpPr>
              <a:spLocks noChangeArrowheads="1"/>
            </p:cNvSpPr>
            <p:nvPr/>
          </p:nvSpPr>
          <p:spPr bwMode="auto">
            <a:xfrm>
              <a:off x="2938" y="3180"/>
              <a:ext cx="354" cy="24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1</a:t>
              </a:r>
            </a:p>
          </p:txBody>
        </p:sp>
        <p:sp>
          <p:nvSpPr>
            <p:cNvPr id="208953" name="Rectangle 57"/>
            <p:cNvSpPr>
              <a:spLocks noChangeArrowheads="1"/>
            </p:cNvSpPr>
            <p:nvPr/>
          </p:nvSpPr>
          <p:spPr bwMode="auto">
            <a:xfrm>
              <a:off x="2585" y="3180"/>
              <a:ext cx="353" cy="24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1</a:t>
              </a:r>
            </a:p>
          </p:txBody>
        </p:sp>
        <p:sp>
          <p:nvSpPr>
            <p:cNvPr id="208954" name="Rectangle 58"/>
            <p:cNvSpPr>
              <a:spLocks noChangeArrowheads="1"/>
            </p:cNvSpPr>
            <p:nvPr/>
          </p:nvSpPr>
          <p:spPr bwMode="auto">
            <a:xfrm>
              <a:off x="2232" y="3180"/>
              <a:ext cx="353" cy="24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1</a:t>
              </a:r>
            </a:p>
          </p:txBody>
        </p:sp>
        <p:sp>
          <p:nvSpPr>
            <p:cNvPr id="208955" name="Rectangle 59"/>
            <p:cNvSpPr>
              <a:spLocks noChangeArrowheads="1"/>
            </p:cNvSpPr>
            <p:nvPr/>
          </p:nvSpPr>
          <p:spPr bwMode="auto">
            <a:xfrm>
              <a:off x="1878" y="3180"/>
              <a:ext cx="354" cy="24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0</a:t>
              </a:r>
            </a:p>
          </p:txBody>
        </p:sp>
        <p:sp>
          <p:nvSpPr>
            <p:cNvPr id="208956" name="Rectangle 60"/>
            <p:cNvSpPr>
              <a:spLocks noChangeArrowheads="1"/>
            </p:cNvSpPr>
            <p:nvPr/>
          </p:nvSpPr>
          <p:spPr bwMode="auto">
            <a:xfrm>
              <a:off x="1525" y="3180"/>
              <a:ext cx="353" cy="24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0</a:t>
              </a:r>
            </a:p>
          </p:txBody>
        </p:sp>
        <p:sp>
          <p:nvSpPr>
            <p:cNvPr id="208957" name="Rectangle 61"/>
            <p:cNvSpPr>
              <a:spLocks noChangeArrowheads="1"/>
            </p:cNvSpPr>
            <p:nvPr/>
          </p:nvSpPr>
          <p:spPr bwMode="auto">
            <a:xfrm>
              <a:off x="1173" y="3180"/>
              <a:ext cx="352" cy="24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1</a:t>
              </a:r>
            </a:p>
          </p:txBody>
        </p:sp>
        <p:sp>
          <p:nvSpPr>
            <p:cNvPr id="208958" name="Rectangle 62"/>
            <p:cNvSpPr>
              <a:spLocks noChangeArrowheads="1"/>
            </p:cNvSpPr>
            <p:nvPr/>
          </p:nvSpPr>
          <p:spPr bwMode="auto">
            <a:xfrm>
              <a:off x="466" y="3180"/>
              <a:ext cx="707" cy="24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spcBef>
                  <a:spcPct val="20000"/>
                </a:spcBef>
              </a:pPr>
              <a:r>
                <a:rPr kumimoji="0" lang="en-US" altLang="zh-CN" sz="2000">
                  <a:solidFill>
                    <a:schemeClr val="tx1"/>
                  </a:solidFill>
                  <a:latin typeface="Arial" charset="0"/>
                  <a:ea typeface="宋体" pitchFamily="2" charset="-122"/>
                </a:rPr>
                <a:t>0</a:t>
              </a:r>
            </a:p>
          </p:txBody>
        </p:sp>
        <p:sp>
          <p:nvSpPr>
            <p:cNvPr id="208959" name="Rectangle 63"/>
            <p:cNvSpPr>
              <a:spLocks noChangeArrowheads="1"/>
            </p:cNvSpPr>
            <p:nvPr/>
          </p:nvSpPr>
          <p:spPr bwMode="auto">
            <a:xfrm>
              <a:off x="113" y="3180"/>
              <a:ext cx="353" cy="24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1</a:t>
              </a:r>
            </a:p>
          </p:txBody>
        </p:sp>
        <p:sp>
          <p:nvSpPr>
            <p:cNvPr id="208960" name="Rectangle 64"/>
            <p:cNvSpPr>
              <a:spLocks noChangeArrowheads="1"/>
            </p:cNvSpPr>
            <p:nvPr/>
          </p:nvSpPr>
          <p:spPr bwMode="auto">
            <a:xfrm>
              <a:off x="4350" y="2930"/>
              <a:ext cx="354" cy="25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1</a:t>
              </a:r>
            </a:p>
          </p:txBody>
        </p:sp>
        <p:sp>
          <p:nvSpPr>
            <p:cNvPr id="208961" name="Rectangle 65"/>
            <p:cNvSpPr>
              <a:spLocks noChangeArrowheads="1"/>
            </p:cNvSpPr>
            <p:nvPr/>
          </p:nvSpPr>
          <p:spPr bwMode="auto">
            <a:xfrm>
              <a:off x="3997" y="2930"/>
              <a:ext cx="353" cy="25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1</a:t>
              </a:r>
            </a:p>
          </p:txBody>
        </p:sp>
        <p:sp>
          <p:nvSpPr>
            <p:cNvPr id="208962" name="Rectangle 66"/>
            <p:cNvSpPr>
              <a:spLocks noChangeArrowheads="1"/>
            </p:cNvSpPr>
            <p:nvPr/>
          </p:nvSpPr>
          <p:spPr bwMode="auto">
            <a:xfrm>
              <a:off x="3645" y="2930"/>
              <a:ext cx="352" cy="25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0</a:t>
              </a:r>
            </a:p>
          </p:txBody>
        </p:sp>
        <p:sp>
          <p:nvSpPr>
            <p:cNvPr id="208963" name="Rectangle 67"/>
            <p:cNvSpPr>
              <a:spLocks noChangeArrowheads="1"/>
            </p:cNvSpPr>
            <p:nvPr/>
          </p:nvSpPr>
          <p:spPr bwMode="auto">
            <a:xfrm>
              <a:off x="3292" y="2930"/>
              <a:ext cx="353" cy="25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1</a:t>
              </a:r>
            </a:p>
          </p:txBody>
        </p:sp>
        <p:sp>
          <p:nvSpPr>
            <p:cNvPr id="208964" name="Rectangle 68"/>
            <p:cNvSpPr>
              <a:spLocks noChangeArrowheads="1"/>
            </p:cNvSpPr>
            <p:nvPr/>
          </p:nvSpPr>
          <p:spPr bwMode="auto">
            <a:xfrm>
              <a:off x="2938" y="2930"/>
              <a:ext cx="354" cy="25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1</a:t>
              </a:r>
            </a:p>
          </p:txBody>
        </p:sp>
        <p:sp>
          <p:nvSpPr>
            <p:cNvPr id="208965" name="Rectangle 69"/>
            <p:cNvSpPr>
              <a:spLocks noChangeArrowheads="1"/>
            </p:cNvSpPr>
            <p:nvPr/>
          </p:nvSpPr>
          <p:spPr bwMode="auto">
            <a:xfrm>
              <a:off x="2585" y="2930"/>
              <a:ext cx="353" cy="25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1</a:t>
              </a:r>
            </a:p>
          </p:txBody>
        </p:sp>
        <p:sp>
          <p:nvSpPr>
            <p:cNvPr id="208966" name="Rectangle 70"/>
            <p:cNvSpPr>
              <a:spLocks noChangeArrowheads="1"/>
            </p:cNvSpPr>
            <p:nvPr/>
          </p:nvSpPr>
          <p:spPr bwMode="auto">
            <a:xfrm>
              <a:off x="2232" y="2930"/>
              <a:ext cx="353" cy="25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1</a:t>
              </a:r>
            </a:p>
          </p:txBody>
        </p:sp>
        <p:sp>
          <p:nvSpPr>
            <p:cNvPr id="208967" name="Rectangle 71"/>
            <p:cNvSpPr>
              <a:spLocks noChangeArrowheads="1"/>
            </p:cNvSpPr>
            <p:nvPr/>
          </p:nvSpPr>
          <p:spPr bwMode="auto">
            <a:xfrm>
              <a:off x="1878" y="2930"/>
              <a:ext cx="354" cy="25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1</a:t>
              </a:r>
            </a:p>
          </p:txBody>
        </p:sp>
        <p:sp>
          <p:nvSpPr>
            <p:cNvPr id="208968" name="Rectangle 72"/>
            <p:cNvSpPr>
              <a:spLocks noChangeArrowheads="1"/>
            </p:cNvSpPr>
            <p:nvPr/>
          </p:nvSpPr>
          <p:spPr bwMode="auto">
            <a:xfrm>
              <a:off x="1525" y="2930"/>
              <a:ext cx="353" cy="25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1</a:t>
              </a:r>
            </a:p>
          </p:txBody>
        </p:sp>
        <p:sp>
          <p:nvSpPr>
            <p:cNvPr id="208969" name="Rectangle 73"/>
            <p:cNvSpPr>
              <a:spLocks noChangeArrowheads="1"/>
            </p:cNvSpPr>
            <p:nvPr/>
          </p:nvSpPr>
          <p:spPr bwMode="auto">
            <a:xfrm>
              <a:off x="1173" y="2930"/>
              <a:ext cx="352" cy="25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0</a:t>
              </a:r>
            </a:p>
          </p:txBody>
        </p:sp>
        <p:sp>
          <p:nvSpPr>
            <p:cNvPr id="208970" name="Rectangle 74"/>
            <p:cNvSpPr>
              <a:spLocks noChangeArrowheads="1"/>
            </p:cNvSpPr>
            <p:nvPr/>
          </p:nvSpPr>
          <p:spPr bwMode="auto">
            <a:xfrm>
              <a:off x="466" y="2930"/>
              <a:ext cx="707" cy="25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spcBef>
                  <a:spcPct val="20000"/>
                </a:spcBef>
              </a:pPr>
              <a:r>
                <a:rPr kumimoji="0" lang="en-US" altLang="zh-CN" sz="2000">
                  <a:solidFill>
                    <a:schemeClr val="tx1"/>
                  </a:solidFill>
                  <a:latin typeface="Arial" charset="0"/>
                  <a:ea typeface="宋体" pitchFamily="2" charset="-122"/>
                </a:rPr>
                <a:t>0</a:t>
              </a:r>
            </a:p>
          </p:txBody>
        </p:sp>
        <p:sp>
          <p:nvSpPr>
            <p:cNvPr id="208971" name="Rectangle 75"/>
            <p:cNvSpPr>
              <a:spLocks noChangeArrowheads="1"/>
            </p:cNvSpPr>
            <p:nvPr/>
          </p:nvSpPr>
          <p:spPr bwMode="auto">
            <a:xfrm>
              <a:off x="113" y="2930"/>
              <a:ext cx="353" cy="25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1</a:t>
              </a:r>
            </a:p>
          </p:txBody>
        </p:sp>
        <p:sp>
          <p:nvSpPr>
            <p:cNvPr id="208972" name="Rectangle 76"/>
            <p:cNvSpPr>
              <a:spLocks noChangeArrowheads="1"/>
            </p:cNvSpPr>
            <p:nvPr/>
          </p:nvSpPr>
          <p:spPr bwMode="auto">
            <a:xfrm>
              <a:off x="4350" y="2681"/>
              <a:ext cx="354" cy="24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1</a:t>
              </a:r>
            </a:p>
          </p:txBody>
        </p:sp>
        <p:sp>
          <p:nvSpPr>
            <p:cNvPr id="208973" name="Rectangle 77"/>
            <p:cNvSpPr>
              <a:spLocks noChangeArrowheads="1"/>
            </p:cNvSpPr>
            <p:nvPr/>
          </p:nvSpPr>
          <p:spPr bwMode="auto">
            <a:xfrm>
              <a:off x="3997" y="2681"/>
              <a:ext cx="353" cy="24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0</a:t>
              </a:r>
            </a:p>
          </p:txBody>
        </p:sp>
        <p:sp>
          <p:nvSpPr>
            <p:cNvPr id="208974" name="Rectangle 78"/>
            <p:cNvSpPr>
              <a:spLocks noChangeArrowheads="1"/>
            </p:cNvSpPr>
            <p:nvPr/>
          </p:nvSpPr>
          <p:spPr bwMode="auto">
            <a:xfrm>
              <a:off x="3645" y="2681"/>
              <a:ext cx="352" cy="24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1</a:t>
              </a:r>
            </a:p>
          </p:txBody>
        </p:sp>
        <p:sp>
          <p:nvSpPr>
            <p:cNvPr id="208975" name="Rectangle 79"/>
            <p:cNvSpPr>
              <a:spLocks noChangeArrowheads="1"/>
            </p:cNvSpPr>
            <p:nvPr/>
          </p:nvSpPr>
          <p:spPr bwMode="auto">
            <a:xfrm>
              <a:off x="3292" y="2681"/>
              <a:ext cx="353" cy="24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1</a:t>
              </a:r>
            </a:p>
          </p:txBody>
        </p:sp>
        <p:sp>
          <p:nvSpPr>
            <p:cNvPr id="208976" name="Rectangle 80"/>
            <p:cNvSpPr>
              <a:spLocks noChangeArrowheads="1"/>
            </p:cNvSpPr>
            <p:nvPr/>
          </p:nvSpPr>
          <p:spPr bwMode="auto">
            <a:xfrm>
              <a:off x="2938" y="2681"/>
              <a:ext cx="354" cy="24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1</a:t>
              </a:r>
            </a:p>
          </p:txBody>
        </p:sp>
        <p:sp>
          <p:nvSpPr>
            <p:cNvPr id="208977" name="Rectangle 81"/>
            <p:cNvSpPr>
              <a:spLocks noChangeArrowheads="1"/>
            </p:cNvSpPr>
            <p:nvPr/>
          </p:nvSpPr>
          <p:spPr bwMode="auto">
            <a:xfrm>
              <a:off x="2585" y="2681"/>
              <a:ext cx="353" cy="24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1</a:t>
              </a:r>
            </a:p>
          </p:txBody>
        </p:sp>
        <p:sp>
          <p:nvSpPr>
            <p:cNvPr id="208978" name="Rectangle 82"/>
            <p:cNvSpPr>
              <a:spLocks noChangeArrowheads="1"/>
            </p:cNvSpPr>
            <p:nvPr/>
          </p:nvSpPr>
          <p:spPr bwMode="auto">
            <a:xfrm>
              <a:off x="2232" y="2681"/>
              <a:ext cx="353" cy="24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1</a:t>
              </a:r>
            </a:p>
          </p:txBody>
        </p:sp>
        <p:sp>
          <p:nvSpPr>
            <p:cNvPr id="208979" name="Rectangle 83"/>
            <p:cNvSpPr>
              <a:spLocks noChangeArrowheads="1"/>
            </p:cNvSpPr>
            <p:nvPr/>
          </p:nvSpPr>
          <p:spPr bwMode="auto">
            <a:xfrm>
              <a:off x="1878" y="2681"/>
              <a:ext cx="354" cy="24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0</a:t>
              </a:r>
            </a:p>
          </p:txBody>
        </p:sp>
        <p:sp>
          <p:nvSpPr>
            <p:cNvPr id="208980" name="Rectangle 84"/>
            <p:cNvSpPr>
              <a:spLocks noChangeArrowheads="1"/>
            </p:cNvSpPr>
            <p:nvPr/>
          </p:nvSpPr>
          <p:spPr bwMode="auto">
            <a:xfrm>
              <a:off x="1525" y="2681"/>
              <a:ext cx="353" cy="24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1</a:t>
              </a:r>
            </a:p>
          </p:txBody>
        </p:sp>
        <p:sp>
          <p:nvSpPr>
            <p:cNvPr id="208981" name="Rectangle 85"/>
            <p:cNvSpPr>
              <a:spLocks noChangeArrowheads="1"/>
            </p:cNvSpPr>
            <p:nvPr/>
          </p:nvSpPr>
          <p:spPr bwMode="auto">
            <a:xfrm>
              <a:off x="1173" y="2681"/>
              <a:ext cx="352" cy="24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0</a:t>
              </a:r>
            </a:p>
          </p:txBody>
        </p:sp>
        <p:sp>
          <p:nvSpPr>
            <p:cNvPr id="208982" name="Rectangle 86"/>
            <p:cNvSpPr>
              <a:spLocks noChangeArrowheads="1"/>
            </p:cNvSpPr>
            <p:nvPr/>
          </p:nvSpPr>
          <p:spPr bwMode="auto">
            <a:xfrm>
              <a:off x="466" y="2681"/>
              <a:ext cx="707" cy="24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spcBef>
                  <a:spcPct val="20000"/>
                </a:spcBef>
              </a:pPr>
              <a:r>
                <a:rPr kumimoji="0" lang="en-US" altLang="zh-CN" sz="2000">
                  <a:solidFill>
                    <a:schemeClr val="tx1"/>
                  </a:solidFill>
                  <a:latin typeface="Arial" charset="0"/>
                  <a:ea typeface="宋体" pitchFamily="2" charset="-122"/>
                </a:rPr>
                <a:t>0</a:t>
              </a:r>
            </a:p>
          </p:txBody>
        </p:sp>
        <p:sp>
          <p:nvSpPr>
            <p:cNvPr id="208983" name="Rectangle 87"/>
            <p:cNvSpPr>
              <a:spLocks noChangeArrowheads="1"/>
            </p:cNvSpPr>
            <p:nvPr/>
          </p:nvSpPr>
          <p:spPr bwMode="auto">
            <a:xfrm>
              <a:off x="113" y="2681"/>
              <a:ext cx="353" cy="24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1</a:t>
              </a:r>
            </a:p>
          </p:txBody>
        </p:sp>
        <p:sp>
          <p:nvSpPr>
            <p:cNvPr id="208984" name="Rectangle 88"/>
            <p:cNvSpPr>
              <a:spLocks noChangeArrowheads="1"/>
            </p:cNvSpPr>
            <p:nvPr/>
          </p:nvSpPr>
          <p:spPr bwMode="auto">
            <a:xfrm>
              <a:off x="4350" y="2431"/>
              <a:ext cx="354" cy="25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0</a:t>
              </a:r>
            </a:p>
          </p:txBody>
        </p:sp>
        <p:sp>
          <p:nvSpPr>
            <p:cNvPr id="208985" name="Rectangle 89"/>
            <p:cNvSpPr>
              <a:spLocks noChangeArrowheads="1"/>
            </p:cNvSpPr>
            <p:nvPr/>
          </p:nvSpPr>
          <p:spPr bwMode="auto">
            <a:xfrm>
              <a:off x="3997" y="2431"/>
              <a:ext cx="353" cy="25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1</a:t>
              </a:r>
            </a:p>
          </p:txBody>
        </p:sp>
        <p:sp>
          <p:nvSpPr>
            <p:cNvPr id="208986" name="Rectangle 90"/>
            <p:cNvSpPr>
              <a:spLocks noChangeArrowheads="1"/>
            </p:cNvSpPr>
            <p:nvPr/>
          </p:nvSpPr>
          <p:spPr bwMode="auto">
            <a:xfrm>
              <a:off x="3645" y="2431"/>
              <a:ext cx="352" cy="25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1</a:t>
              </a:r>
            </a:p>
          </p:txBody>
        </p:sp>
        <p:sp>
          <p:nvSpPr>
            <p:cNvPr id="208987" name="Rectangle 91"/>
            <p:cNvSpPr>
              <a:spLocks noChangeArrowheads="1"/>
            </p:cNvSpPr>
            <p:nvPr/>
          </p:nvSpPr>
          <p:spPr bwMode="auto">
            <a:xfrm>
              <a:off x="3292" y="2431"/>
              <a:ext cx="353" cy="25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1</a:t>
              </a:r>
            </a:p>
          </p:txBody>
        </p:sp>
        <p:sp>
          <p:nvSpPr>
            <p:cNvPr id="208988" name="Rectangle 92"/>
            <p:cNvSpPr>
              <a:spLocks noChangeArrowheads="1"/>
            </p:cNvSpPr>
            <p:nvPr/>
          </p:nvSpPr>
          <p:spPr bwMode="auto">
            <a:xfrm>
              <a:off x="2938" y="2431"/>
              <a:ext cx="354" cy="25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1</a:t>
              </a:r>
            </a:p>
          </p:txBody>
        </p:sp>
        <p:sp>
          <p:nvSpPr>
            <p:cNvPr id="208989" name="Rectangle 93"/>
            <p:cNvSpPr>
              <a:spLocks noChangeArrowheads="1"/>
            </p:cNvSpPr>
            <p:nvPr/>
          </p:nvSpPr>
          <p:spPr bwMode="auto">
            <a:xfrm>
              <a:off x="2585" y="2431"/>
              <a:ext cx="353" cy="25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1</a:t>
              </a:r>
            </a:p>
          </p:txBody>
        </p:sp>
        <p:sp>
          <p:nvSpPr>
            <p:cNvPr id="208990" name="Rectangle 94"/>
            <p:cNvSpPr>
              <a:spLocks noChangeArrowheads="1"/>
            </p:cNvSpPr>
            <p:nvPr/>
          </p:nvSpPr>
          <p:spPr bwMode="auto">
            <a:xfrm>
              <a:off x="2232" y="2431"/>
              <a:ext cx="353" cy="25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1</a:t>
              </a:r>
            </a:p>
          </p:txBody>
        </p:sp>
        <p:sp>
          <p:nvSpPr>
            <p:cNvPr id="208991" name="Rectangle 95"/>
            <p:cNvSpPr>
              <a:spLocks noChangeArrowheads="1"/>
            </p:cNvSpPr>
            <p:nvPr/>
          </p:nvSpPr>
          <p:spPr bwMode="auto">
            <a:xfrm>
              <a:off x="1878" y="2431"/>
              <a:ext cx="354" cy="25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1</a:t>
              </a:r>
            </a:p>
          </p:txBody>
        </p:sp>
        <p:sp>
          <p:nvSpPr>
            <p:cNvPr id="208992" name="Rectangle 96"/>
            <p:cNvSpPr>
              <a:spLocks noChangeArrowheads="1"/>
            </p:cNvSpPr>
            <p:nvPr/>
          </p:nvSpPr>
          <p:spPr bwMode="auto">
            <a:xfrm>
              <a:off x="1525" y="2431"/>
              <a:ext cx="353" cy="25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0</a:t>
              </a:r>
            </a:p>
          </p:txBody>
        </p:sp>
        <p:sp>
          <p:nvSpPr>
            <p:cNvPr id="208993" name="Rectangle 97"/>
            <p:cNvSpPr>
              <a:spLocks noChangeArrowheads="1"/>
            </p:cNvSpPr>
            <p:nvPr/>
          </p:nvSpPr>
          <p:spPr bwMode="auto">
            <a:xfrm>
              <a:off x="1173" y="2431"/>
              <a:ext cx="352" cy="25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0</a:t>
              </a:r>
            </a:p>
          </p:txBody>
        </p:sp>
        <p:sp>
          <p:nvSpPr>
            <p:cNvPr id="208994" name="Rectangle 98"/>
            <p:cNvSpPr>
              <a:spLocks noChangeArrowheads="1"/>
            </p:cNvSpPr>
            <p:nvPr/>
          </p:nvSpPr>
          <p:spPr bwMode="auto">
            <a:xfrm>
              <a:off x="466" y="2431"/>
              <a:ext cx="707" cy="25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spcBef>
                  <a:spcPct val="20000"/>
                </a:spcBef>
              </a:pPr>
              <a:r>
                <a:rPr kumimoji="0" lang="en-US" altLang="zh-CN" sz="2000">
                  <a:solidFill>
                    <a:schemeClr val="tx1"/>
                  </a:solidFill>
                  <a:latin typeface="Arial" charset="0"/>
                  <a:ea typeface="宋体" pitchFamily="2" charset="-122"/>
                </a:rPr>
                <a:t>0</a:t>
              </a:r>
            </a:p>
          </p:txBody>
        </p:sp>
        <p:sp>
          <p:nvSpPr>
            <p:cNvPr id="208995" name="Rectangle 99"/>
            <p:cNvSpPr>
              <a:spLocks noChangeArrowheads="1"/>
            </p:cNvSpPr>
            <p:nvPr/>
          </p:nvSpPr>
          <p:spPr bwMode="auto">
            <a:xfrm>
              <a:off x="113" y="2431"/>
              <a:ext cx="353" cy="25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1</a:t>
              </a:r>
            </a:p>
          </p:txBody>
        </p:sp>
        <p:sp>
          <p:nvSpPr>
            <p:cNvPr id="208996" name="Rectangle 100"/>
            <p:cNvSpPr>
              <a:spLocks noChangeArrowheads="1"/>
            </p:cNvSpPr>
            <p:nvPr/>
          </p:nvSpPr>
          <p:spPr bwMode="auto">
            <a:xfrm>
              <a:off x="4350" y="2182"/>
              <a:ext cx="354" cy="24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1</a:t>
              </a:r>
            </a:p>
          </p:txBody>
        </p:sp>
        <p:sp>
          <p:nvSpPr>
            <p:cNvPr id="208997" name="Rectangle 101"/>
            <p:cNvSpPr>
              <a:spLocks noChangeArrowheads="1"/>
            </p:cNvSpPr>
            <p:nvPr/>
          </p:nvSpPr>
          <p:spPr bwMode="auto">
            <a:xfrm>
              <a:off x="3997" y="2182"/>
              <a:ext cx="353" cy="24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1</a:t>
              </a:r>
            </a:p>
          </p:txBody>
        </p:sp>
        <p:sp>
          <p:nvSpPr>
            <p:cNvPr id="208998" name="Rectangle 102"/>
            <p:cNvSpPr>
              <a:spLocks noChangeArrowheads="1"/>
            </p:cNvSpPr>
            <p:nvPr/>
          </p:nvSpPr>
          <p:spPr bwMode="auto">
            <a:xfrm>
              <a:off x="3645" y="2182"/>
              <a:ext cx="352" cy="24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1</a:t>
              </a:r>
            </a:p>
          </p:txBody>
        </p:sp>
        <p:sp>
          <p:nvSpPr>
            <p:cNvPr id="208999" name="Rectangle 103"/>
            <p:cNvSpPr>
              <a:spLocks noChangeArrowheads="1"/>
            </p:cNvSpPr>
            <p:nvPr/>
          </p:nvSpPr>
          <p:spPr bwMode="auto">
            <a:xfrm>
              <a:off x="3292" y="2182"/>
              <a:ext cx="353" cy="24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1</a:t>
              </a:r>
            </a:p>
          </p:txBody>
        </p:sp>
        <p:sp>
          <p:nvSpPr>
            <p:cNvPr id="209000" name="Rectangle 104"/>
            <p:cNvSpPr>
              <a:spLocks noChangeArrowheads="1"/>
            </p:cNvSpPr>
            <p:nvPr/>
          </p:nvSpPr>
          <p:spPr bwMode="auto">
            <a:xfrm>
              <a:off x="2938" y="2182"/>
              <a:ext cx="354" cy="24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1</a:t>
              </a:r>
            </a:p>
          </p:txBody>
        </p:sp>
        <p:sp>
          <p:nvSpPr>
            <p:cNvPr id="209001" name="Rectangle 105"/>
            <p:cNvSpPr>
              <a:spLocks noChangeArrowheads="1"/>
            </p:cNvSpPr>
            <p:nvPr/>
          </p:nvSpPr>
          <p:spPr bwMode="auto">
            <a:xfrm>
              <a:off x="2585" y="2182"/>
              <a:ext cx="353" cy="24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1</a:t>
              </a:r>
            </a:p>
          </p:txBody>
        </p:sp>
        <p:sp>
          <p:nvSpPr>
            <p:cNvPr id="209002" name="Rectangle 106"/>
            <p:cNvSpPr>
              <a:spLocks noChangeArrowheads="1"/>
            </p:cNvSpPr>
            <p:nvPr/>
          </p:nvSpPr>
          <p:spPr bwMode="auto">
            <a:xfrm>
              <a:off x="2232" y="2182"/>
              <a:ext cx="353" cy="24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1</a:t>
              </a:r>
            </a:p>
          </p:txBody>
        </p:sp>
        <p:sp>
          <p:nvSpPr>
            <p:cNvPr id="209003" name="Rectangle 107"/>
            <p:cNvSpPr>
              <a:spLocks noChangeArrowheads="1"/>
            </p:cNvSpPr>
            <p:nvPr/>
          </p:nvSpPr>
          <p:spPr bwMode="auto">
            <a:xfrm>
              <a:off x="1878" y="2182"/>
              <a:ext cx="354" cy="24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0</a:t>
              </a:r>
            </a:p>
          </p:txBody>
        </p:sp>
        <p:sp>
          <p:nvSpPr>
            <p:cNvPr id="209004" name="Rectangle 108"/>
            <p:cNvSpPr>
              <a:spLocks noChangeArrowheads="1"/>
            </p:cNvSpPr>
            <p:nvPr/>
          </p:nvSpPr>
          <p:spPr bwMode="auto">
            <a:xfrm>
              <a:off x="1525" y="2182"/>
              <a:ext cx="353" cy="24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0</a:t>
              </a:r>
            </a:p>
          </p:txBody>
        </p:sp>
        <p:sp>
          <p:nvSpPr>
            <p:cNvPr id="209005" name="Rectangle 109"/>
            <p:cNvSpPr>
              <a:spLocks noChangeArrowheads="1"/>
            </p:cNvSpPr>
            <p:nvPr/>
          </p:nvSpPr>
          <p:spPr bwMode="auto">
            <a:xfrm>
              <a:off x="1173" y="2182"/>
              <a:ext cx="352" cy="24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0</a:t>
              </a:r>
            </a:p>
          </p:txBody>
        </p:sp>
        <p:sp>
          <p:nvSpPr>
            <p:cNvPr id="209006" name="Rectangle 110"/>
            <p:cNvSpPr>
              <a:spLocks noChangeArrowheads="1"/>
            </p:cNvSpPr>
            <p:nvPr/>
          </p:nvSpPr>
          <p:spPr bwMode="auto">
            <a:xfrm>
              <a:off x="466" y="2182"/>
              <a:ext cx="707" cy="24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spcBef>
                  <a:spcPct val="20000"/>
                </a:spcBef>
              </a:pPr>
              <a:r>
                <a:rPr kumimoji="0" lang="en-US" altLang="zh-CN" sz="2000">
                  <a:solidFill>
                    <a:schemeClr val="tx1"/>
                  </a:solidFill>
                  <a:latin typeface="Arial" charset="0"/>
                  <a:ea typeface="宋体" pitchFamily="2" charset="-122"/>
                </a:rPr>
                <a:t>0</a:t>
              </a:r>
            </a:p>
          </p:txBody>
        </p:sp>
        <p:sp>
          <p:nvSpPr>
            <p:cNvPr id="209007" name="Rectangle 111"/>
            <p:cNvSpPr>
              <a:spLocks noChangeArrowheads="1"/>
            </p:cNvSpPr>
            <p:nvPr/>
          </p:nvSpPr>
          <p:spPr bwMode="auto">
            <a:xfrm>
              <a:off x="113" y="2182"/>
              <a:ext cx="353" cy="24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1</a:t>
              </a:r>
            </a:p>
          </p:txBody>
        </p:sp>
        <p:sp>
          <p:nvSpPr>
            <p:cNvPr id="209008" name="Rectangle 112"/>
            <p:cNvSpPr>
              <a:spLocks noChangeArrowheads="1"/>
            </p:cNvSpPr>
            <p:nvPr/>
          </p:nvSpPr>
          <p:spPr bwMode="auto">
            <a:xfrm>
              <a:off x="4350" y="1932"/>
              <a:ext cx="354" cy="25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1</a:t>
              </a:r>
            </a:p>
          </p:txBody>
        </p:sp>
        <p:sp>
          <p:nvSpPr>
            <p:cNvPr id="209009" name="Rectangle 113"/>
            <p:cNvSpPr>
              <a:spLocks noChangeArrowheads="1"/>
            </p:cNvSpPr>
            <p:nvPr/>
          </p:nvSpPr>
          <p:spPr bwMode="auto">
            <a:xfrm>
              <a:off x="3997" y="1932"/>
              <a:ext cx="353" cy="25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1</a:t>
              </a:r>
            </a:p>
          </p:txBody>
        </p:sp>
        <p:sp>
          <p:nvSpPr>
            <p:cNvPr id="209010" name="Rectangle 114"/>
            <p:cNvSpPr>
              <a:spLocks noChangeArrowheads="1"/>
            </p:cNvSpPr>
            <p:nvPr/>
          </p:nvSpPr>
          <p:spPr bwMode="auto">
            <a:xfrm>
              <a:off x="3645" y="1932"/>
              <a:ext cx="352" cy="25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1</a:t>
              </a:r>
            </a:p>
          </p:txBody>
        </p:sp>
        <p:sp>
          <p:nvSpPr>
            <p:cNvPr id="209011" name="Rectangle 115"/>
            <p:cNvSpPr>
              <a:spLocks noChangeArrowheads="1"/>
            </p:cNvSpPr>
            <p:nvPr/>
          </p:nvSpPr>
          <p:spPr bwMode="auto">
            <a:xfrm>
              <a:off x="3292" y="1932"/>
              <a:ext cx="353" cy="25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1</a:t>
              </a:r>
            </a:p>
          </p:txBody>
        </p:sp>
        <p:sp>
          <p:nvSpPr>
            <p:cNvPr id="209012" name="Rectangle 116"/>
            <p:cNvSpPr>
              <a:spLocks noChangeArrowheads="1"/>
            </p:cNvSpPr>
            <p:nvPr/>
          </p:nvSpPr>
          <p:spPr bwMode="auto">
            <a:xfrm>
              <a:off x="2938" y="1932"/>
              <a:ext cx="354" cy="25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1</a:t>
              </a:r>
            </a:p>
          </p:txBody>
        </p:sp>
        <p:sp>
          <p:nvSpPr>
            <p:cNvPr id="209013" name="Rectangle 117"/>
            <p:cNvSpPr>
              <a:spLocks noChangeArrowheads="1"/>
            </p:cNvSpPr>
            <p:nvPr/>
          </p:nvSpPr>
          <p:spPr bwMode="auto">
            <a:xfrm>
              <a:off x="2585" y="1932"/>
              <a:ext cx="353" cy="25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1</a:t>
              </a:r>
            </a:p>
          </p:txBody>
        </p:sp>
        <p:sp>
          <p:nvSpPr>
            <p:cNvPr id="209014" name="Rectangle 118"/>
            <p:cNvSpPr>
              <a:spLocks noChangeArrowheads="1"/>
            </p:cNvSpPr>
            <p:nvPr/>
          </p:nvSpPr>
          <p:spPr bwMode="auto">
            <a:xfrm>
              <a:off x="2232" y="1932"/>
              <a:ext cx="353" cy="25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1</a:t>
              </a:r>
            </a:p>
          </p:txBody>
        </p:sp>
        <p:sp>
          <p:nvSpPr>
            <p:cNvPr id="209015" name="Rectangle 119"/>
            <p:cNvSpPr>
              <a:spLocks noChangeArrowheads="1"/>
            </p:cNvSpPr>
            <p:nvPr/>
          </p:nvSpPr>
          <p:spPr bwMode="auto">
            <a:xfrm>
              <a:off x="1878" y="1932"/>
              <a:ext cx="354" cy="25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X</a:t>
              </a:r>
            </a:p>
          </p:txBody>
        </p:sp>
        <p:sp>
          <p:nvSpPr>
            <p:cNvPr id="209016" name="Rectangle 120"/>
            <p:cNvSpPr>
              <a:spLocks noChangeArrowheads="1"/>
            </p:cNvSpPr>
            <p:nvPr/>
          </p:nvSpPr>
          <p:spPr bwMode="auto">
            <a:xfrm>
              <a:off x="1525" y="1932"/>
              <a:ext cx="353" cy="25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X</a:t>
              </a:r>
            </a:p>
          </p:txBody>
        </p:sp>
        <p:sp>
          <p:nvSpPr>
            <p:cNvPr id="209017" name="Rectangle 121"/>
            <p:cNvSpPr>
              <a:spLocks noChangeArrowheads="1"/>
            </p:cNvSpPr>
            <p:nvPr/>
          </p:nvSpPr>
          <p:spPr bwMode="auto">
            <a:xfrm>
              <a:off x="1173" y="1932"/>
              <a:ext cx="352" cy="25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X</a:t>
              </a:r>
            </a:p>
          </p:txBody>
        </p:sp>
        <p:sp>
          <p:nvSpPr>
            <p:cNvPr id="209018" name="Rectangle 122"/>
            <p:cNvSpPr>
              <a:spLocks noChangeArrowheads="1"/>
            </p:cNvSpPr>
            <p:nvPr/>
          </p:nvSpPr>
          <p:spPr bwMode="auto">
            <a:xfrm>
              <a:off x="466" y="1932"/>
              <a:ext cx="707" cy="25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spcBef>
                  <a:spcPct val="20000"/>
                </a:spcBef>
              </a:pPr>
              <a:r>
                <a:rPr kumimoji="0" lang="en-US" altLang="zh-CN" sz="2000">
                  <a:solidFill>
                    <a:schemeClr val="tx1"/>
                  </a:solidFill>
                  <a:latin typeface="Arial" charset="0"/>
                  <a:ea typeface="宋体" pitchFamily="2" charset="-122"/>
                </a:rPr>
                <a:t>1</a:t>
              </a:r>
            </a:p>
          </p:txBody>
        </p:sp>
        <p:sp>
          <p:nvSpPr>
            <p:cNvPr id="209019" name="Rectangle 123"/>
            <p:cNvSpPr>
              <a:spLocks noChangeArrowheads="1"/>
            </p:cNvSpPr>
            <p:nvPr/>
          </p:nvSpPr>
          <p:spPr bwMode="auto">
            <a:xfrm>
              <a:off x="113" y="1932"/>
              <a:ext cx="353" cy="25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X</a:t>
              </a:r>
            </a:p>
          </p:txBody>
        </p:sp>
        <p:sp>
          <p:nvSpPr>
            <p:cNvPr id="209020" name="Rectangle 124"/>
            <p:cNvSpPr>
              <a:spLocks noChangeArrowheads="1"/>
            </p:cNvSpPr>
            <p:nvPr/>
          </p:nvSpPr>
          <p:spPr bwMode="auto">
            <a:xfrm>
              <a:off x="4350" y="1682"/>
              <a:ext cx="354" cy="25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1</a:t>
              </a:r>
            </a:p>
          </p:txBody>
        </p:sp>
        <p:sp>
          <p:nvSpPr>
            <p:cNvPr id="209021" name="Rectangle 125"/>
            <p:cNvSpPr>
              <a:spLocks noChangeArrowheads="1"/>
            </p:cNvSpPr>
            <p:nvPr/>
          </p:nvSpPr>
          <p:spPr bwMode="auto">
            <a:xfrm>
              <a:off x="3997" y="1682"/>
              <a:ext cx="353" cy="25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1</a:t>
              </a:r>
            </a:p>
          </p:txBody>
        </p:sp>
        <p:sp>
          <p:nvSpPr>
            <p:cNvPr id="209022" name="Rectangle 126"/>
            <p:cNvSpPr>
              <a:spLocks noChangeArrowheads="1"/>
            </p:cNvSpPr>
            <p:nvPr/>
          </p:nvSpPr>
          <p:spPr bwMode="auto">
            <a:xfrm>
              <a:off x="3645" y="1682"/>
              <a:ext cx="352" cy="25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1</a:t>
              </a:r>
            </a:p>
          </p:txBody>
        </p:sp>
        <p:sp>
          <p:nvSpPr>
            <p:cNvPr id="209023" name="Rectangle 127"/>
            <p:cNvSpPr>
              <a:spLocks noChangeArrowheads="1"/>
            </p:cNvSpPr>
            <p:nvPr/>
          </p:nvSpPr>
          <p:spPr bwMode="auto">
            <a:xfrm>
              <a:off x="3292" y="1682"/>
              <a:ext cx="353" cy="25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1</a:t>
              </a:r>
            </a:p>
          </p:txBody>
        </p:sp>
        <p:sp>
          <p:nvSpPr>
            <p:cNvPr id="209024" name="Rectangle 128"/>
            <p:cNvSpPr>
              <a:spLocks noChangeArrowheads="1"/>
            </p:cNvSpPr>
            <p:nvPr/>
          </p:nvSpPr>
          <p:spPr bwMode="auto">
            <a:xfrm>
              <a:off x="2938" y="1682"/>
              <a:ext cx="354" cy="25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1</a:t>
              </a:r>
            </a:p>
          </p:txBody>
        </p:sp>
        <p:sp>
          <p:nvSpPr>
            <p:cNvPr id="209025" name="Rectangle 129"/>
            <p:cNvSpPr>
              <a:spLocks noChangeArrowheads="1"/>
            </p:cNvSpPr>
            <p:nvPr/>
          </p:nvSpPr>
          <p:spPr bwMode="auto">
            <a:xfrm>
              <a:off x="2585" y="1682"/>
              <a:ext cx="353" cy="25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1</a:t>
              </a:r>
            </a:p>
          </p:txBody>
        </p:sp>
        <p:sp>
          <p:nvSpPr>
            <p:cNvPr id="209026" name="Rectangle 130"/>
            <p:cNvSpPr>
              <a:spLocks noChangeArrowheads="1"/>
            </p:cNvSpPr>
            <p:nvPr/>
          </p:nvSpPr>
          <p:spPr bwMode="auto">
            <a:xfrm>
              <a:off x="2232" y="1682"/>
              <a:ext cx="353" cy="25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1</a:t>
              </a:r>
            </a:p>
          </p:txBody>
        </p:sp>
        <p:sp>
          <p:nvSpPr>
            <p:cNvPr id="209027" name="Rectangle 131"/>
            <p:cNvSpPr>
              <a:spLocks noChangeArrowheads="1"/>
            </p:cNvSpPr>
            <p:nvPr/>
          </p:nvSpPr>
          <p:spPr bwMode="auto">
            <a:xfrm>
              <a:off x="1878" y="1682"/>
              <a:ext cx="354" cy="25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X</a:t>
              </a:r>
            </a:p>
          </p:txBody>
        </p:sp>
        <p:sp>
          <p:nvSpPr>
            <p:cNvPr id="209028" name="Rectangle 132"/>
            <p:cNvSpPr>
              <a:spLocks noChangeArrowheads="1"/>
            </p:cNvSpPr>
            <p:nvPr/>
          </p:nvSpPr>
          <p:spPr bwMode="auto">
            <a:xfrm>
              <a:off x="1525" y="1682"/>
              <a:ext cx="353" cy="25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X</a:t>
              </a:r>
            </a:p>
          </p:txBody>
        </p:sp>
        <p:sp>
          <p:nvSpPr>
            <p:cNvPr id="209029" name="Rectangle 133"/>
            <p:cNvSpPr>
              <a:spLocks noChangeArrowheads="1"/>
            </p:cNvSpPr>
            <p:nvPr/>
          </p:nvSpPr>
          <p:spPr bwMode="auto">
            <a:xfrm>
              <a:off x="1173" y="1682"/>
              <a:ext cx="352" cy="25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X</a:t>
              </a:r>
            </a:p>
          </p:txBody>
        </p:sp>
        <p:sp>
          <p:nvSpPr>
            <p:cNvPr id="209030" name="Rectangle 134"/>
            <p:cNvSpPr>
              <a:spLocks noChangeArrowheads="1"/>
            </p:cNvSpPr>
            <p:nvPr/>
          </p:nvSpPr>
          <p:spPr bwMode="auto">
            <a:xfrm>
              <a:off x="466" y="1682"/>
              <a:ext cx="707" cy="25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spcBef>
                  <a:spcPct val="20000"/>
                </a:spcBef>
              </a:pPr>
              <a:r>
                <a:rPr kumimoji="0" lang="en-US" altLang="zh-CN" sz="2000">
                  <a:solidFill>
                    <a:schemeClr val="tx1"/>
                  </a:solidFill>
                  <a:latin typeface="Arial" charset="0"/>
                  <a:ea typeface="宋体" pitchFamily="2" charset="-122"/>
                </a:rPr>
                <a:t>X</a:t>
              </a:r>
            </a:p>
          </p:txBody>
        </p:sp>
        <p:sp>
          <p:nvSpPr>
            <p:cNvPr id="209031" name="Rectangle 135"/>
            <p:cNvSpPr>
              <a:spLocks noChangeArrowheads="1"/>
            </p:cNvSpPr>
            <p:nvPr/>
          </p:nvSpPr>
          <p:spPr bwMode="auto">
            <a:xfrm>
              <a:off x="113" y="1682"/>
              <a:ext cx="353" cy="25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0</a:t>
              </a:r>
            </a:p>
          </p:txBody>
        </p:sp>
        <p:sp>
          <p:nvSpPr>
            <p:cNvPr id="209032" name="Rectangle 136"/>
            <p:cNvSpPr>
              <a:spLocks noChangeArrowheads="1"/>
            </p:cNvSpPr>
            <p:nvPr/>
          </p:nvSpPr>
          <p:spPr bwMode="auto">
            <a:xfrm>
              <a:off x="4350" y="1241"/>
              <a:ext cx="354" cy="44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endParaRPr kumimoji="0" lang="zh-CN" altLang="zh-CN" sz="2000" b="0" baseline="-25000">
                <a:solidFill>
                  <a:schemeClr val="tx1"/>
                </a:solidFill>
                <a:latin typeface="Arial" charset="0"/>
                <a:ea typeface="宋体" pitchFamily="2" charset="-122"/>
              </a:endParaRPr>
            </a:p>
          </p:txBody>
        </p:sp>
        <p:sp>
          <p:nvSpPr>
            <p:cNvPr id="209033" name="Rectangle 137"/>
            <p:cNvSpPr>
              <a:spLocks noChangeArrowheads="1"/>
            </p:cNvSpPr>
            <p:nvPr/>
          </p:nvSpPr>
          <p:spPr bwMode="auto">
            <a:xfrm>
              <a:off x="3997" y="1241"/>
              <a:ext cx="353" cy="44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endParaRPr kumimoji="0" lang="zh-CN" altLang="zh-CN" sz="2000" b="0" baseline="-25000">
                <a:solidFill>
                  <a:schemeClr val="tx1"/>
                </a:solidFill>
                <a:latin typeface="Arial" charset="0"/>
                <a:ea typeface="宋体" pitchFamily="2" charset="-122"/>
              </a:endParaRPr>
            </a:p>
          </p:txBody>
        </p:sp>
        <p:sp>
          <p:nvSpPr>
            <p:cNvPr id="209034" name="Rectangle 138"/>
            <p:cNvSpPr>
              <a:spLocks noChangeArrowheads="1"/>
            </p:cNvSpPr>
            <p:nvPr/>
          </p:nvSpPr>
          <p:spPr bwMode="auto">
            <a:xfrm>
              <a:off x="3645" y="1241"/>
              <a:ext cx="352" cy="44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endParaRPr kumimoji="0" lang="zh-CN" altLang="zh-CN" sz="2000" b="0" baseline="-25000">
                <a:solidFill>
                  <a:schemeClr val="tx1"/>
                </a:solidFill>
                <a:latin typeface="Arial" charset="0"/>
                <a:ea typeface="宋体" pitchFamily="2" charset="-122"/>
              </a:endParaRPr>
            </a:p>
          </p:txBody>
        </p:sp>
        <p:sp>
          <p:nvSpPr>
            <p:cNvPr id="209035" name="Rectangle 139"/>
            <p:cNvSpPr>
              <a:spLocks noChangeArrowheads="1"/>
            </p:cNvSpPr>
            <p:nvPr/>
          </p:nvSpPr>
          <p:spPr bwMode="auto">
            <a:xfrm>
              <a:off x="3292" y="1241"/>
              <a:ext cx="353" cy="44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endParaRPr kumimoji="0" lang="zh-CN" altLang="zh-CN" sz="2000" b="0" baseline="-25000">
                <a:solidFill>
                  <a:schemeClr val="tx1"/>
                </a:solidFill>
                <a:latin typeface="Arial" charset="0"/>
                <a:ea typeface="宋体" pitchFamily="2" charset="-122"/>
              </a:endParaRPr>
            </a:p>
          </p:txBody>
        </p:sp>
        <p:sp>
          <p:nvSpPr>
            <p:cNvPr id="209036" name="Rectangle 140"/>
            <p:cNvSpPr>
              <a:spLocks noChangeArrowheads="1"/>
            </p:cNvSpPr>
            <p:nvPr/>
          </p:nvSpPr>
          <p:spPr bwMode="auto">
            <a:xfrm>
              <a:off x="2938" y="1241"/>
              <a:ext cx="354" cy="44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endParaRPr kumimoji="0" lang="zh-CN" altLang="zh-CN" sz="2000" b="0" baseline="-25000">
                <a:solidFill>
                  <a:schemeClr val="tx1"/>
                </a:solidFill>
                <a:latin typeface="Arial" charset="0"/>
                <a:ea typeface="宋体" pitchFamily="2" charset="-122"/>
              </a:endParaRPr>
            </a:p>
          </p:txBody>
        </p:sp>
        <p:sp>
          <p:nvSpPr>
            <p:cNvPr id="209037" name="Rectangle 141"/>
            <p:cNvSpPr>
              <a:spLocks noChangeArrowheads="1"/>
            </p:cNvSpPr>
            <p:nvPr/>
          </p:nvSpPr>
          <p:spPr bwMode="auto">
            <a:xfrm>
              <a:off x="2585" y="1241"/>
              <a:ext cx="353" cy="44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endParaRPr kumimoji="0" lang="zh-CN" altLang="zh-CN" sz="2000" b="0" baseline="-25000">
                <a:solidFill>
                  <a:schemeClr val="tx1"/>
                </a:solidFill>
                <a:latin typeface="Arial" charset="0"/>
                <a:ea typeface="宋体" pitchFamily="2" charset="-122"/>
              </a:endParaRPr>
            </a:p>
          </p:txBody>
        </p:sp>
        <p:sp>
          <p:nvSpPr>
            <p:cNvPr id="209038" name="Rectangle 142"/>
            <p:cNvSpPr>
              <a:spLocks noChangeArrowheads="1"/>
            </p:cNvSpPr>
            <p:nvPr/>
          </p:nvSpPr>
          <p:spPr bwMode="auto">
            <a:xfrm>
              <a:off x="2232" y="1241"/>
              <a:ext cx="353" cy="44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endParaRPr kumimoji="0" lang="zh-CN" altLang="zh-CN" sz="2000" b="0" baseline="-25000">
                <a:solidFill>
                  <a:schemeClr val="tx1"/>
                </a:solidFill>
                <a:latin typeface="Arial" charset="0"/>
                <a:ea typeface="宋体" pitchFamily="2" charset="-122"/>
              </a:endParaRPr>
            </a:p>
          </p:txBody>
        </p:sp>
        <p:sp>
          <p:nvSpPr>
            <p:cNvPr id="209039" name="Rectangle 143"/>
            <p:cNvSpPr>
              <a:spLocks noChangeArrowheads="1"/>
            </p:cNvSpPr>
            <p:nvPr/>
          </p:nvSpPr>
          <p:spPr bwMode="auto">
            <a:xfrm>
              <a:off x="1878" y="1241"/>
              <a:ext cx="354" cy="44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A</a:t>
              </a:r>
              <a:r>
                <a:rPr kumimoji="0" lang="en-US" altLang="zh-CN" sz="2000" baseline="-25000">
                  <a:solidFill>
                    <a:schemeClr val="tx1"/>
                  </a:solidFill>
                  <a:latin typeface="Arial" charset="0"/>
                  <a:ea typeface="宋体" pitchFamily="2" charset="-122"/>
                </a:rPr>
                <a:t>0</a:t>
              </a:r>
            </a:p>
          </p:txBody>
        </p:sp>
        <p:sp>
          <p:nvSpPr>
            <p:cNvPr id="209040" name="Rectangle 144"/>
            <p:cNvSpPr>
              <a:spLocks noChangeArrowheads="1"/>
            </p:cNvSpPr>
            <p:nvPr/>
          </p:nvSpPr>
          <p:spPr bwMode="auto">
            <a:xfrm>
              <a:off x="1525" y="1241"/>
              <a:ext cx="353" cy="44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A</a:t>
              </a:r>
              <a:r>
                <a:rPr kumimoji="0" lang="en-US" altLang="zh-CN" sz="2000" baseline="-25000">
                  <a:solidFill>
                    <a:schemeClr val="tx1"/>
                  </a:solidFill>
                  <a:latin typeface="Arial" charset="0"/>
                  <a:ea typeface="宋体" pitchFamily="2" charset="-122"/>
                </a:rPr>
                <a:t>1</a:t>
              </a:r>
            </a:p>
          </p:txBody>
        </p:sp>
        <p:sp>
          <p:nvSpPr>
            <p:cNvPr id="209041" name="Rectangle 145"/>
            <p:cNvSpPr>
              <a:spLocks noChangeArrowheads="1"/>
            </p:cNvSpPr>
            <p:nvPr/>
          </p:nvSpPr>
          <p:spPr bwMode="auto">
            <a:xfrm>
              <a:off x="1173" y="1241"/>
              <a:ext cx="352" cy="44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A</a:t>
              </a:r>
              <a:r>
                <a:rPr kumimoji="0" lang="en-US" altLang="zh-CN" sz="2000" baseline="-25000">
                  <a:solidFill>
                    <a:schemeClr val="tx1"/>
                  </a:solidFill>
                  <a:latin typeface="Arial" charset="0"/>
                  <a:ea typeface="宋体" pitchFamily="2" charset="-122"/>
                </a:rPr>
                <a:t>2</a:t>
              </a:r>
            </a:p>
          </p:txBody>
        </p:sp>
        <p:sp>
          <p:nvSpPr>
            <p:cNvPr id="209042" name="Rectangle 146"/>
            <p:cNvSpPr>
              <a:spLocks noChangeArrowheads="1"/>
            </p:cNvSpPr>
            <p:nvPr/>
          </p:nvSpPr>
          <p:spPr bwMode="auto">
            <a:xfrm>
              <a:off x="466" y="1241"/>
              <a:ext cx="707" cy="44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endParaRPr kumimoji="0" lang="zh-CN" altLang="zh-CN" sz="2400" b="0" baseline="-25000">
                <a:solidFill>
                  <a:schemeClr val="tx1"/>
                </a:solidFill>
                <a:latin typeface="Arial" charset="0"/>
                <a:ea typeface="宋体" pitchFamily="2" charset="-122"/>
              </a:endParaRPr>
            </a:p>
          </p:txBody>
        </p:sp>
        <p:sp>
          <p:nvSpPr>
            <p:cNvPr id="209043" name="Rectangle 147"/>
            <p:cNvSpPr>
              <a:spLocks noChangeArrowheads="1"/>
            </p:cNvSpPr>
            <p:nvPr/>
          </p:nvSpPr>
          <p:spPr bwMode="auto">
            <a:xfrm>
              <a:off x="113" y="1241"/>
              <a:ext cx="353" cy="44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kumimoji="0" lang="en-US" altLang="zh-CN" sz="2000">
                  <a:solidFill>
                    <a:schemeClr val="tx1"/>
                  </a:solidFill>
                  <a:latin typeface="Arial" charset="0"/>
                  <a:ea typeface="宋体" pitchFamily="2" charset="-122"/>
                </a:rPr>
                <a:t>S</a:t>
              </a:r>
              <a:r>
                <a:rPr kumimoji="0" lang="en-US" altLang="zh-CN" sz="2000" baseline="-25000">
                  <a:solidFill>
                    <a:schemeClr val="tx1"/>
                  </a:solidFill>
                  <a:latin typeface="Arial" charset="0"/>
                  <a:ea typeface="宋体" pitchFamily="2" charset="-122"/>
                </a:rPr>
                <a:t>1</a:t>
              </a:r>
            </a:p>
          </p:txBody>
        </p:sp>
        <p:sp>
          <p:nvSpPr>
            <p:cNvPr id="209044" name="Rectangle 148"/>
            <p:cNvSpPr>
              <a:spLocks noChangeArrowheads="1"/>
            </p:cNvSpPr>
            <p:nvPr/>
          </p:nvSpPr>
          <p:spPr bwMode="auto">
            <a:xfrm>
              <a:off x="2232" y="981"/>
              <a:ext cx="2825" cy="26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spcBef>
                  <a:spcPct val="20000"/>
                </a:spcBef>
              </a:pPr>
              <a:r>
                <a:rPr kumimoji="0" lang="zh-CN" altLang="en-US" sz="2000">
                  <a:solidFill>
                    <a:schemeClr val="tx1"/>
                  </a:solidFill>
                  <a:latin typeface="Arial" charset="0"/>
                  <a:ea typeface="宋体" pitchFamily="2" charset="-122"/>
                </a:rPr>
                <a:t>输              出</a:t>
              </a:r>
            </a:p>
          </p:txBody>
        </p:sp>
        <p:sp>
          <p:nvSpPr>
            <p:cNvPr id="209045" name="Rectangle 149"/>
            <p:cNvSpPr>
              <a:spLocks noChangeArrowheads="1"/>
            </p:cNvSpPr>
            <p:nvPr/>
          </p:nvSpPr>
          <p:spPr bwMode="auto">
            <a:xfrm>
              <a:off x="113" y="981"/>
              <a:ext cx="2119" cy="26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spcBef>
                  <a:spcPct val="20000"/>
                </a:spcBef>
              </a:pPr>
              <a:r>
                <a:rPr kumimoji="0" lang="zh-CN" altLang="en-US" sz="2000">
                  <a:solidFill>
                    <a:schemeClr val="tx1"/>
                  </a:solidFill>
                  <a:latin typeface="Arial" charset="0"/>
                  <a:ea typeface="宋体" pitchFamily="2" charset="-122"/>
                </a:rPr>
                <a:t>输          入</a:t>
              </a:r>
            </a:p>
          </p:txBody>
        </p:sp>
        <p:sp>
          <p:nvSpPr>
            <p:cNvPr id="209046" name="Line 150"/>
            <p:cNvSpPr>
              <a:spLocks noChangeShapeType="1"/>
            </p:cNvSpPr>
            <p:nvPr/>
          </p:nvSpPr>
          <p:spPr bwMode="auto">
            <a:xfrm>
              <a:off x="113" y="981"/>
              <a:ext cx="494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9047" name="Line 151"/>
            <p:cNvSpPr>
              <a:spLocks noChangeShapeType="1"/>
            </p:cNvSpPr>
            <p:nvPr/>
          </p:nvSpPr>
          <p:spPr bwMode="auto">
            <a:xfrm>
              <a:off x="113" y="1241"/>
              <a:ext cx="494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9048" name="Line 152"/>
            <p:cNvSpPr>
              <a:spLocks noChangeShapeType="1"/>
            </p:cNvSpPr>
            <p:nvPr/>
          </p:nvSpPr>
          <p:spPr bwMode="auto">
            <a:xfrm>
              <a:off x="113" y="1682"/>
              <a:ext cx="494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9049" name="Line 153"/>
            <p:cNvSpPr>
              <a:spLocks noChangeShapeType="1"/>
            </p:cNvSpPr>
            <p:nvPr/>
          </p:nvSpPr>
          <p:spPr bwMode="auto">
            <a:xfrm>
              <a:off x="113" y="1932"/>
              <a:ext cx="494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9050" name="Line 154"/>
            <p:cNvSpPr>
              <a:spLocks noChangeShapeType="1"/>
            </p:cNvSpPr>
            <p:nvPr/>
          </p:nvSpPr>
          <p:spPr bwMode="auto">
            <a:xfrm>
              <a:off x="113" y="2182"/>
              <a:ext cx="494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9051" name="Line 155"/>
            <p:cNvSpPr>
              <a:spLocks noChangeShapeType="1"/>
            </p:cNvSpPr>
            <p:nvPr/>
          </p:nvSpPr>
          <p:spPr bwMode="auto">
            <a:xfrm>
              <a:off x="113" y="2431"/>
              <a:ext cx="494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9052" name="Line 156"/>
            <p:cNvSpPr>
              <a:spLocks noChangeShapeType="1"/>
            </p:cNvSpPr>
            <p:nvPr/>
          </p:nvSpPr>
          <p:spPr bwMode="auto">
            <a:xfrm>
              <a:off x="113" y="2681"/>
              <a:ext cx="494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9053" name="Line 157"/>
            <p:cNvSpPr>
              <a:spLocks noChangeShapeType="1"/>
            </p:cNvSpPr>
            <p:nvPr/>
          </p:nvSpPr>
          <p:spPr bwMode="auto">
            <a:xfrm>
              <a:off x="113" y="2930"/>
              <a:ext cx="494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9054" name="Line 158"/>
            <p:cNvSpPr>
              <a:spLocks noChangeShapeType="1"/>
            </p:cNvSpPr>
            <p:nvPr/>
          </p:nvSpPr>
          <p:spPr bwMode="auto">
            <a:xfrm>
              <a:off x="113" y="3180"/>
              <a:ext cx="494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9055" name="Line 159"/>
            <p:cNvSpPr>
              <a:spLocks noChangeShapeType="1"/>
            </p:cNvSpPr>
            <p:nvPr/>
          </p:nvSpPr>
          <p:spPr bwMode="auto">
            <a:xfrm>
              <a:off x="113" y="3429"/>
              <a:ext cx="494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9056" name="Line 160"/>
            <p:cNvSpPr>
              <a:spLocks noChangeShapeType="1"/>
            </p:cNvSpPr>
            <p:nvPr/>
          </p:nvSpPr>
          <p:spPr bwMode="auto">
            <a:xfrm>
              <a:off x="113" y="3679"/>
              <a:ext cx="494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9057" name="Line 161"/>
            <p:cNvSpPr>
              <a:spLocks noChangeShapeType="1"/>
            </p:cNvSpPr>
            <p:nvPr/>
          </p:nvSpPr>
          <p:spPr bwMode="auto">
            <a:xfrm>
              <a:off x="113" y="3928"/>
              <a:ext cx="494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9058" name="Line 162"/>
            <p:cNvSpPr>
              <a:spLocks noChangeShapeType="1"/>
            </p:cNvSpPr>
            <p:nvPr/>
          </p:nvSpPr>
          <p:spPr bwMode="auto">
            <a:xfrm>
              <a:off x="113" y="4178"/>
              <a:ext cx="494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9059" name="Line 163"/>
            <p:cNvSpPr>
              <a:spLocks noChangeShapeType="1"/>
            </p:cNvSpPr>
            <p:nvPr/>
          </p:nvSpPr>
          <p:spPr bwMode="auto">
            <a:xfrm>
              <a:off x="113" y="981"/>
              <a:ext cx="0" cy="319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9060" name="Line 164"/>
            <p:cNvSpPr>
              <a:spLocks noChangeShapeType="1"/>
            </p:cNvSpPr>
            <p:nvPr/>
          </p:nvSpPr>
          <p:spPr bwMode="auto">
            <a:xfrm>
              <a:off x="2232" y="981"/>
              <a:ext cx="0" cy="319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9061" name="Line 165"/>
            <p:cNvSpPr>
              <a:spLocks noChangeShapeType="1"/>
            </p:cNvSpPr>
            <p:nvPr/>
          </p:nvSpPr>
          <p:spPr bwMode="auto">
            <a:xfrm>
              <a:off x="5057" y="981"/>
              <a:ext cx="0" cy="3197"/>
            </a:xfrm>
            <a:prstGeom prst="line">
              <a:avLst/>
            </a:prstGeom>
            <a:noFill/>
            <a:ln w="127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9062" name="Line 166"/>
            <p:cNvSpPr>
              <a:spLocks noChangeShapeType="1"/>
            </p:cNvSpPr>
            <p:nvPr/>
          </p:nvSpPr>
          <p:spPr bwMode="auto">
            <a:xfrm>
              <a:off x="466" y="1241"/>
              <a:ext cx="0" cy="293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9063" name="Line 167"/>
            <p:cNvSpPr>
              <a:spLocks noChangeShapeType="1"/>
            </p:cNvSpPr>
            <p:nvPr/>
          </p:nvSpPr>
          <p:spPr bwMode="auto">
            <a:xfrm>
              <a:off x="1173" y="1241"/>
              <a:ext cx="0" cy="293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209064" name="Object 168"/>
            <p:cNvGraphicFramePr>
              <a:graphicFrameLocks noChangeAspect="1"/>
            </p:cNvGraphicFramePr>
            <p:nvPr/>
          </p:nvGraphicFramePr>
          <p:xfrm>
            <a:off x="476" y="1253"/>
            <a:ext cx="645" cy="323"/>
          </p:xfrm>
          <a:graphic>
            <a:graphicData uri="http://schemas.openxmlformats.org/presentationml/2006/ole">
              <mc:AlternateContent xmlns:mc="http://schemas.openxmlformats.org/markup-compatibility/2006">
                <mc:Choice xmlns:v="urn:schemas-microsoft-com:vml" Requires="v">
                  <p:oleObj spid="_x0000_s209080" name="公式" r:id="rId4" imgW="457200" imgH="228600" progId="Equation.3">
                    <p:embed/>
                  </p:oleObj>
                </mc:Choice>
                <mc:Fallback>
                  <p:oleObj name="公式" r:id="rId4" imgW="457200" imgH="228600" progId="Equation.3">
                    <p:embed/>
                    <p:pic>
                      <p:nvPicPr>
                        <p:cNvPr id="0" name="Object 16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6" y="1253"/>
                          <a:ext cx="645" cy="323"/>
                        </a:xfrm>
                        <a:prstGeom prst="rect">
                          <a:avLst/>
                        </a:prstGeom>
                        <a:solidFill>
                          <a:srgbClr val="FFFF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9065" name="Object 169"/>
            <p:cNvGraphicFramePr>
              <a:graphicFrameLocks noChangeAspect="1"/>
            </p:cNvGraphicFramePr>
            <p:nvPr/>
          </p:nvGraphicFramePr>
          <p:xfrm>
            <a:off x="2245" y="1298"/>
            <a:ext cx="2676" cy="318"/>
          </p:xfrm>
          <a:graphic>
            <a:graphicData uri="http://schemas.openxmlformats.org/presentationml/2006/ole">
              <mc:AlternateContent xmlns:mc="http://schemas.openxmlformats.org/markup-compatibility/2006">
                <mc:Choice xmlns:v="urn:schemas-microsoft-com:vml" Requires="v">
                  <p:oleObj spid="_x0000_s209081" name="公式" r:id="rId6" imgW="1803240" imgH="228600" progId="Equation.3">
                    <p:embed/>
                  </p:oleObj>
                </mc:Choice>
                <mc:Fallback>
                  <p:oleObj name="公式" r:id="rId6" imgW="1803240" imgH="228600" progId="Equation.3">
                    <p:embed/>
                    <p:pic>
                      <p:nvPicPr>
                        <p:cNvPr id="0" name="Object 16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45" y="1298"/>
                          <a:ext cx="2676" cy="318"/>
                        </a:xfrm>
                        <a:prstGeom prst="rect">
                          <a:avLst/>
                        </a:prstGeom>
                        <a:solidFill>
                          <a:srgbClr val="FFFF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209066" name="Rectangle 170"/>
          <p:cNvSpPr>
            <a:spLocks noChangeArrowheads="1"/>
          </p:cNvSpPr>
          <p:nvPr/>
        </p:nvSpPr>
        <p:spPr bwMode="auto">
          <a:xfrm>
            <a:off x="0" y="0"/>
            <a:ext cx="2843213"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kumimoji="0" lang="en-US" altLang="zh-CN" sz="3200" u="sng">
                <a:solidFill>
                  <a:schemeClr val="tx1"/>
                </a:solidFill>
                <a:effectLst>
                  <a:outerShdw blurRad="38100" dist="38100" dir="2700000" algn="tl">
                    <a:srgbClr val="FFFFFF"/>
                  </a:outerShdw>
                </a:effectLst>
              </a:rPr>
              <a:t>4.3.2  </a:t>
            </a:r>
            <a:r>
              <a:rPr kumimoji="0" lang="zh-CN" altLang="en-US" sz="3200" u="sng">
                <a:solidFill>
                  <a:schemeClr val="tx1"/>
                </a:solidFill>
                <a:effectLst>
                  <a:outerShdw blurRad="38100" dist="38100" dir="2700000" algn="tl">
                    <a:srgbClr val="FFFFFF"/>
                  </a:outerShdw>
                </a:effectLst>
              </a:rPr>
              <a:t>译码器</a:t>
            </a:r>
          </a:p>
        </p:txBody>
      </p:sp>
      <p:graphicFrame>
        <p:nvGraphicFramePr>
          <p:cNvPr id="209067" name="Object 171"/>
          <p:cNvGraphicFramePr>
            <a:graphicFrameLocks noChangeAspect="1"/>
          </p:cNvGraphicFramePr>
          <p:nvPr>
            <p:ph type="title"/>
          </p:nvPr>
        </p:nvGraphicFramePr>
        <p:xfrm>
          <a:off x="0" y="5805488"/>
          <a:ext cx="9144000" cy="849312"/>
        </p:xfrm>
        <a:graphic>
          <a:graphicData uri="http://schemas.openxmlformats.org/presentationml/2006/ole">
            <mc:AlternateContent xmlns:mc="http://schemas.openxmlformats.org/markup-compatibility/2006">
              <mc:Choice xmlns:v="urn:schemas-microsoft-com:vml" Requires="v">
                <p:oleObj spid="_x0000_s209082" name="公式" r:id="rId8" imgW="4927320" imgH="457200" progId="Equation.3">
                  <p:embed/>
                </p:oleObj>
              </mc:Choice>
              <mc:Fallback>
                <p:oleObj name="公式" r:id="rId8" imgW="4927320" imgH="457200" progId="Equation.3">
                  <p:embed/>
                  <p:pic>
                    <p:nvPicPr>
                      <p:cNvPr id="0" name="Object 17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0" y="5805488"/>
                        <a:ext cx="9144000" cy="849312"/>
                      </a:xfrm>
                      <a:prstGeom prst="rect">
                        <a:avLst/>
                      </a:prstGeom>
                      <a:solidFill>
                        <a:srgbClr val="FFFFFF"/>
                      </a:solidFill>
                      <a:ln w="57150" cmpd="thickThin">
                        <a:solidFill>
                          <a:srgbClr val="FF3399"/>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09069" name="Text Box 173"/>
          <p:cNvSpPr txBox="1">
            <a:spLocks noChangeArrowheads="1"/>
          </p:cNvSpPr>
          <p:nvPr/>
        </p:nvSpPr>
        <p:spPr bwMode="auto">
          <a:xfrm>
            <a:off x="0" y="5229225"/>
            <a:ext cx="727392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a:t>c. </a:t>
            </a:r>
            <a:r>
              <a:rPr lang="zh-CN" altLang="en-US"/>
              <a:t>当译码器工作时，输出端的逻辑式为</a:t>
            </a:r>
          </a:p>
        </p:txBody>
      </p:sp>
      <p:graphicFrame>
        <p:nvGraphicFramePr>
          <p:cNvPr id="209070" name="Object 174"/>
          <p:cNvGraphicFramePr>
            <a:graphicFrameLocks noChangeAspect="1"/>
          </p:cNvGraphicFramePr>
          <p:nvPr/>
        </p:nvGraphicFramePr>
        <p:xfrm>
          <a:off x="7451725" y="3284538"/>
          <a:ext cx="1425575" cy="712787"/>
        </p:xfrm>
        <a:graphic>
          <a:graphicData uri="http://schemas.openxmlformats.org/presentationml/2006/ole">
            <mc:AlternateContent xmlns:mc="http://schemas.openxmlformats.org/markup-compatibility/2006">
              <mc:Choice xmlns:v="urn:schemas-microsoft-com:vml" Requires="v">
                <p:oleObj spid="_x0000_s209083" name="公式" r:id="rId10" imgW="457200" imgH="228600" progId="Equation.3">
                  <p:embed/>
                </p:oleObj>
              </mc:Choice>
              <mc:Fallback>
                <p:oleObj name="公式" r:id="rId10" imgW="457200" imgH="228600" progId="Equation.3">
                  <p:embed/>
                  <p:pic>
                    <p:nvPicPr>
                      <p:cNvPr id="0" name="Object 174"/>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451725" y="3284538"/>
                        <a:ext cx="1425575" cy="712787"/>
                      </a:xfrm>
                      <a:prstGeom prst="rect">
                        <a:avLst/>
                      </a:prstGeom>
                      <a:solidFill>
                        <a:srgbClr val="FFFFFF"/>
                      </a:solidFill>
                      <a:ln w="57150" cmpd="thickThin">
                        <a:solidFill>
                          <a:srgbClr val="FF3399"/>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09071" name="Text Box 175"/>
          <p:cNvSpPr txBox="1">
            <a:spLocks noChangeArrowheads="1"/>
          </p:cNvSpPr>
          <p:nvPr/>
        </p:nvSpPr>
        <p:spPr bwMode="auto">
          <a:xfrm>
            <a:off x="7532688" y="2636838"/>
            <a:ext cx="1611312"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a:t>或写成</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208900"/>
                                        </p:tgtEl>
                                        <p:attrNameLst>
                                          <p:attrName>style.visibility</p:attrName>
                                        </p:attrNameLst>
                                      </p:cBhvr>
                                      <p:to>
                                        <p:strVal val="visible"/>
                                      </p:to>
                                    </p:set>
                                    <p:animEffect transition="in" filter="dissolve">
                                      <p:cBhvr>
                                        <p:cTn id="7" dur="1000"/>
                                        <p:tgtEl>
                                          <p:spTgt spid="20890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9" presetClass="entr" presetSubtype="0" fill="hold" grpId="0" nodeType="clickEffect">
                                  <p:stCondLst>
                                    <p:cond delay="0"/>
                                  </p:stCondLst>
                                  <p:childTnLst>
                                    <p:set>
                                      <p:cBhvr>
                                        <p:cTn id="11" dur="1" fill="hold">
                                          <p:stCondLst>
                                            <p:cond delay="0"/>
                                          </p:stCondLst>
                                        </p:cTn>
                                        <p:tgtEl>
                                          <p:spTgt spid="209069"/>
                                        </p:tgtEl>
                                        <p:attrNameLst>
                                          <p:attrName>style.visibility</p:attrName>
                                        </p:attrNameLst>
                                      </p:cBhvr>
                                      <p:to>
                                        <p:strVal val="visible"/>
                                      </p:to>
                                    </p:set>
                                    <p:anim calcmode="lin" valueType="num">
                                      <p:cBhvr>
                                        <p:cTn id="12" dur="1000" fill="hold"/>
                                        <p:tgtEl>
                                          <p:spTgt spid="209069"/>
                                        </p:tgtEl>
                                        <p:attrNameLst>
                                          <p:attrName>ppt_x</p:attrName>
                                        </p:attrNameLst>
                                      </p:cBhvr>
                                      <p:tavLst>
                                        <p:tav tm="0">
                                          <p:val>
                                            <p:strVal val="#ppt_x-.2"/>
                                          </p:val>
                                        </p:tav>
                                        <p:tav tm="100000">
                                          <p:val>
                                            <p:strVal val="#ppt_x"/>
                                          </p:val>
                                        </p:tav>
                                      </p:tavLst>
                                    </p:anim>
                                    <p:anim calcmode="lin" valueType="num">
                                      <p:cBhvr>
                                        <p:cTn id="13" dur="1000" fill="hold"/>
                                        <p:tgtEl>
                                          <p:spTgt spid="209069"/>
                                        </p:tgtEl>
                                        <p:attrNameLst>
                                          <p:attrName>ppt_y</p:attrName>
                                        </p:attrNameLst>
                                      </p:cBhvr>
                                      <p:tavLst>
                                        <p:tav tm="0">
                                          <p:val>
                                            <p:strVal val="#ppt_y"/>
                                          </p:val>
                                        </p:tav>
                                        <p:tav tm="100000">
                                          <p:val>
                                            <p:strVal val="#ppt_y"/>
                                          </p:val>
                                        </p:tav>
                                      </p:tavLst>
                                    </p:anim>
                                    <p:animEffect transition="in" filter="wipe(right)" prLst="gradientSize: 0.1">
                                      <p:cBhvr>
                                        <p:cTn id="14" dur="1000"/>
                                        <p:tgtEl>
                                          <p:spTgt spid="209069"/>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9" presetClass="entr" presetSubtype="0" fill="hold" nodeType="clickEffect">
                                  <p:stCondLst>
                                    <p:cond delay="0"/>
                                  </p:stCondLst>
                                  <p:childTnLst>
                                    <p:set>
                                      <p:cBhvr>
                                        <p:cTn id="18" dur="1" fill="hold">
                                          <p:stCondLst>
                                            <p:cond delay="0"/>
                                          </p:stCondLst>
                                        </p:cTn>
                                        <p:tgtEl>
                                          <p:spTgt spid="209067"/>
                                        </p:tgtEl>
                                        <p:attrNameLst>
                                          <p:attrName>style.visibility</p:attrName>
                                        </p:attrNameLst>
                                      </p:cBhvr>
                                      <p:to>
                                        <p:strVal val="visible"/>
                                      </p:to>
                                    </p:set>
                                    <p:animEffect transition="in" filter="dissolve">
                                      <p:cBhvr>
                                        <p:cTn id="19" dur="1000"/>
                                        <p:tgtEl>
                                          <p:spTgt spid="209067"/>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4" presetClass="entr" presetSubtype="16" fill="hold" grpId="0" nodeType="clickEffect">
                                  <p:stCondLst>
                                    <p:cond delay="0"/>
                                  </p:stCondLst>
                                  <p:childTnLst>
                                    <p:set>
                                      <p:cBhvr>
                                        <p:cTn id="23" dur="1" fill="hold">
                                          <p:stCondLst>
                                            <p:cond delay="0"/>
                                          </p:stCondLst>
                                        </p:cTn>
                                        <p:tgtEl>
                                          <p:spTgt spid="209071"/>
                                        </p:tgtEl>
                                        <p:attrNameLst>
                                          <p:attrName>style.visibility</p:attrName>
                                        </p:attrNameLst>
                                      </p:cBhvr>
                                      <p:to>
                                        <p:strVal val="visible"/>
                                      </p:to>
                                    </p:set>
                                    <p:animEffect transition="in" filter="box(in)">
                                      <p:cBhvr>
                                        <p:cTn id="24" dur="1000"/>
                                        <p:tgtEl>
                                          <p:spTgt spid="209071"/>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23" presetClass="entr" presetSubtype="16" fill="hold" nodeType="clickEffect">
                                  <p:stCondLst>
                                    <p:cond delay="0"/>
                                  </p:stCondLst>
                                  <p:childTnLst>
                                    <p:set>
                                      <p:cBhvr>
                                        <p:cTn id="28" dur="1" fill="hold">
                                          <p:stCondLst>
                                            <p:cond delay="0"/>
                                          </p:stCondLst>
                                        </p:cTn>
                                        <p:tgtEl>
                                          <p:spTgt spid="209070"/>
                                        </p:tgtEl>
                                        <p:attrNameLst>
                                          <p:attrName>style.visibility</p:attrName>
                                        </p:attrNameLst>
                                      </p:cBhvr>
                                      <p:to>
                                        <p:strVal val="visible"/>
                                      </p:to>
                                    </p:set>
                                    <p:anim calcmode="lin" valueType="num">
                                      <p:cBhvr>
                                        <p:cTn id="29" dur="1000" fill="hold"/>
                                        <p:tgtEl>
                                          <p:spTgt spid="209070"/>
                                        </p:tgtEl>
                                        <p:attrNameLst>
                                          <p:attrName>ppt_w</p:attrName>
                                        </p:attrNameLst>
                                      </p:cBhvr>
                                      <p:tavLst>
                                        <p:tav tm="0">
                                          <p:val>
                                            <p:fltVal val="0"/>
                                          </p:val>
                                        </p:tav>
                                        <p:tav tm="100000">
                                          <p:val>
                                            <p:strVal val="#ppt_w"/>
                                          </p:val>
                                        </p:tav>
                                      </p:tavLst>
                                    </p:anim>
                                    <p:anim calcmode="lin" valueType="num">
                                      <p:cBhvr>
                                        <p:cTn id="30" dur="1000" fill="hold"/>
                                        <p:tgtEl>
                                          <p:spTgt spid="209070"/>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9069" grpId="0"/>
      <p:bldP spid="209071" grpId="0" autoUpdateAnimBg="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92" name="Text Box 8"/>
          <p:cNvSpPr txBox="1">
            <a:spLocks noChangeArrowheads="1"/>
          </p:cNvSpPr>
          <p:nvPr/>
        </p:nvSpPr>
        <p:spPr bwMode="auto">
          <a:xfrm>
            <a:off x="250825" y="692150"/>
            <a:ext cx="8642350" cy="13731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a:t>        </a:t>
            </a:r>
            <a:r>
              <a:rPr lang="zh-CN" altLang="en-US"/>
              <a:t>由上面分析可知，输出端的逻辑式是以输入的三个变量最小项取反的形式，故这种译码器也叫最小项译码器。</a:t>
            </a:r>
          </a:p>
        </p:txBody>
      </p:sp>
      <p:graphicFrame>
        <p:nvGraphicFramePr>
          <p:cNvPr id="67593" name="Object 9"/>
          <p:cNvGraphicFramePr>
            <a:graphicFrameLocks noChangeAspect="1"/>
          </p:cNvGraphicFramePr>
          <p:nvPr/>
        </p:nvGraphicFramePr>
        <p:xfrm>
          <a:off x="250825" y="2276475"/>
          <a:ext cx="8713788" cy="1781175"/>
        </p:xfrm>
        <a:graphic>
          <a:graphicData uri="http://schemas.openxmlformats.org/presentationml/2006/ole">
            <mc:AlternateContent xmlns:mc="http://schemas.openxmlformats.org/markup-compatibility/2006">
              <mc:Choice xmlns:v="urn:schemas-microsoft-com:vml" Requires="v">
                <p:oleObj spid="_x0000_s67609" name="公式" r:id="rId4" imgW="4597200" imgH="939600" progId="Equation.3">
                  <p:embed/>
                </p:oleObj>
              </mc:Choice>
              <mc:Fallback>
                <p:oleObj name="公式" r:id="rId4" imgW="4597200" imgH="939600" progId="Equation.3">
                  <p:embed/>
                  <p:pic>
                    <p:nvPicPr>
                      <p:cNvPr id="0" name="Object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0825" y="2276475"/>
                        <a:ext cx="8713788" cy="1781175"/>
                      </a:xfrm>
                      <a:prstGeom prst="rect">
                        <a:avLst/>
                      </a:prstGeom>
                      <a:solidFill>
                        <a:srgbClr val="FFFFFF"/>
                      </a:solidFill>
                      <a:ln w="57150" cmpd="thickThin">
                        <a:solidFill>
                          <a:srgbClr val="FF3399"/>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7595" name="Rectangle 11"/>
          <p:cNvSpPr>
            <a:spLocks noChangeArrowheads="1"/>
          </p:cNvSpPr>
          <p:nvPr/>
        </p:nvSpPr>
        <p:spPr bwMode="auto">
          <a:xfrm>
            <a:off x="0" y="0"/>
            <a:ext cx="2843213"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kumimoji="0" lang="en-US" altLang="zh-CN" sz="3200" u="sng">
                <a:solidFill>
                  <a:schemeClr val="tx1"/>
                </a:solidFill>
                <a:effectLst>
                  <a:outerShdw blurRad="38100" dist="38100" dir="2700000" algn="tl">
                    <a:srgbClr val="FFFFFF"/>
                  </a:outerShdw>
                </a:effectLst>
              </a:rPr>
              <a:t>4.3.2  </a:t>
            </a:r>
            <a:r>
              <a:rPr kumimoji="0" lang="zh-CN" altLang="en-US" sz="3200" u="sng">
                <a:solidFill>
                  <a:schemeClr val="tx1"/>
                </a:solidFill>
                <a:effectLst>
                  <a:outerShdw blurRad="38100" dist="38100" dir="2700000" algn="tl">
                    <a:srgbClr val="FFFFFF"/>
                  </a:outerShdw>
                </a:effectLst>
              </a:rPr>
              <a:t>译码器</a:t>
            </a:r>
          </a:p>
        </p:txBody>
      </p:sp>
      <p:grpSp>
        <p:nvGrpSpPr>
          <p:cNvPr id="67603" name="Group 19"/>
          <p:cNvGrpSpPr>
            <a:grpSpLocks/>
          </p:cNvGrpSpPr>
          <p:nvPr/>
        </p:nvGrpSpPr>
        <p:grpSpPr bwMode="auto">
          <a:xfrm>
            <a:off x="1835150" y="4384675"/>
            <a:ext cx="4032250" cy="2473325"/>
            <a:chOff x="2154" y="1117"/>
            <a:chExt cx="2540" cy="1558"/>
          </a:xfrm>
        </p:grpSpPr>
        <p:pic>
          <p:nvPicPr>
            <p:cNvPr id="67604" name="Picture 20" descr="4-3-10"/>
            <p:cNvPicPr>
              <a:picLocks noChangeAspect="1" noChangeArrowheads="1"/>
            </p:cNvPicPr>
            <p:nvPr/>
          </p:nvPicPr>
          <p:blipFill>
            <a:blip r:embed="rId6" cstate="print">
              <a:extLst>
                <a:ext uri="{28A0092B-C50C-407E-A947-70E740481C1C}">
                  <a14:useLocalDpi xmlns:a14="http://schemas.microsoft.com/office/drawing/2010/main" val="0"/>
                </a:ext>
              </a:extLst>
            </a:blip>
            <a:srcRect l="55556" t="30429" r="5055" b="21989"/>
            <a:stretch>
              <a:fillRect/>
            </a:stretch>
          </p:blipFill>
          <p:spPr bwMode="auto">
            <a:xfrm>
              <a:off x="2381" y="1117"/>
              <a:ext cx="2041" cy="1203"/>
            </a:xfrm>
            <a:prstGeom prst="rect">
              <a:avLst/>
            </a:prstGeom>
            <a:noFill/>
            <a:ln w="57150" cmpd="thickThin">
              <a:solidFill>
                <a:srgbClr val="FF3399"/>
              </a:solidFill>
              <a:miter lim="800000"/>
              <a:headEnd/>
              <a:tailEnd/>
            </a:ln>
            <a:extLst>
              <a:ext uri="{909E8E84-426E-40DD-AFC4-6F175D3DCCD1}">
                <a14:hiddenFill xmlns:a14="http://schemas.microsoft.com/office/drawing/2010/main">
                  <a:solidFill>
                    <a:srgbClr val="FFFFFF"/>
                  </a:solidFill>
                </a14:hiddenFill>
              </a:ext>
            </a:extLst>
          </p:spPr>
        </p:pic>
        <p:sp>
          <p:nvSpPr>
            <p:cNvPr id="67605" name="Rectangle 21"/>
            <p:cNvSpPr>
              <a:spLocks noChangeArrowheads="1"/>
            </p:cNvSpPr>
            <p:nvPr/>
          </p:nvSpPr>
          <p:spPr bwMode="auto">
            <a:xfrm>
              <a:off x="3606" y="1570"/>
              <a:ext cx="227" cy="22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606" name="Text Box 22"/>
            <p:cNvSpPr txBox="1">
              <a:spLocks noChangeArrowheads="1"/>
            </p:cNvSpPr>
            <p:nvPr/>
          </p:nvSpPr>
          <p:spPr bwMode="auto">
            <a:xfrm>
              <a:off x="2154" y="2387"/>
              <a:ext cx="254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400"/>
                <a:t>图</a:t>
              </a:r>
              <a:r>
                <a:rPr lang="en-US" altLang="zh-CN" sz="2400"/>
                <a:t>4.3.9 74HC138</a:t>
              </a:r>
              <a:r>
                <a:rPr lang="zh-CN" altLang="en-US" sz="2400"/>
                <a:t>的逻辑符号</a:t>
              </a:r>
            </a:p>
          </p:txBody>
        </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67592"/>
                                        </p:tgtEl>
                                        <p:attrNameLst>
                                          <p:attrName>style.visibility</p:attrName>
                                        </p:attrNameLst>
                                      </p:cBhvr>
                                      <p:to>
                                        <p:strVal val="visible"/>
                                      </p:to>
                                    </p:set>
                                    <p:animEffect transition="in" filter="box(in)">
                                      <p:cBhvr>
                                        <p:cTn id="7" dur="1000"/>
                                        <p:tgtEl>
                                          <p:spTgt spid="6759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67593"/>
                                        </p:tgtEl>
                                        <p:attrNameLst>
                                          <p:attrName>style.visibility</p:attrName>
                                        </p:attrNameLst>
                                      </p:cBhvr>
                                      <p:to>
                                        <p:strVal val="visible"/>
                                      </p:to>
                                    </p:set>
                                    <p:animEffect transition="in" filter="fade">
                                      <p:cBhvr>
                                        <p:cTn id="12" dur="1000"/>
                                        <p:tgtEl>
                                          <p:spTgt spid="6759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nodeType="clickEffect">
                                  <p:stCondLst>
                                    <p:cond delay="0"/>
                                  </p:stCondLst>
                                  <p:childTnLst>
                                    <p:set>
                                      <p:cBhvr>
                                        <p:cTn id="16" dur="1" fill="hold">
                                          <p:stCondLst>
                                            <p:cond delay="0"/>
                                          </p:stCondLst>
                                        </p:cTn>
                                        <p:tgtEl>
                                          <p:spTgt spid="67603"/>
                                        </p:tgtEl>
                                        <p:attrNameLst>
                                          <p:attrName>style.visibility</p:attrName>
                                        </p:attrNameLst>
                                      </p:cBhvr>
                                      <p:to>
                                        <p:strVal val="visible"/>
                                      </p:to>
                                    </p:set>
                                    <p:animEffect transition="in" filter="dissolve">
                                      <p:cBhvr>
                                        <p:cTn id="17" dur="1000"/>
                                        <p:tgtEl>
                                          <p:spTgt spid="676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592" grpId="0" autoUpdateAnimBg="0"/>
    </p:bldLst>
  </p:timing>
</p:sld>
</file>

<file path=ppt/slides/slide4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a:xfrm>
            <a:off x="250825" y="549275"/>
            <a:ext cx="8893175" cy="1366838"/>
          </a:xfrm>
        </p:spPr>
        <p:txBody>
          <a:bodyPr/>
          <a:lstStyle/>
          <a:p>
            <a:pPr algn="l"/>
            <a:r>
              <a:rPr lang="zh-CN" altLang="en-US" sz="2800" b="1">
                <a:solidFill>
                  <a:srgbClr val="FFFFFF"/>
                </a:solidFill>
                <a:ea typeface="楷体_GB2312" pitchFamily="49" charset="-122"/>
              </a:rPr>
              <a:t>例</a:t>
            </a:r>
            <a:r>
              <a:rPr lang="en-US" altLang="zh-CN" sz="2800" b="1">
                <a:solidFill>
                  <a:srgbClr val="FFFFFF"/>
                </a:solidFill>
                <a:ea typeface="楷体_GB2312" pitchFamily="49" charset="-122"/>
              </a:rPr>
              <a:t>3.3.2 </a:t>
            </a:r>
            <a:r>
              <a:rPr lang="zh-CN" altLang="en-US" sz="2800" b="1">
                <a:solidFill>
                  <a:srgbClr val="FFFFFF"/>
                </a:solidFill>
                <a:ea typeface="楷体_GB2312" pitchFamily="49" charset="-122"/>
              </a:rPr>
              <a:t>试用两片</a:t>
            </a:r>
            <a:r>
              <a:rPr lang="en-US" altLang="zh-CN" sz="2800" b="1">
                <a:solidFill>
                  <a:srgbClr val="FFFFFF"/>
                </a:solidFill>
                <a:ea typeface="楷体_GB2312" pitchFamily="49" charset="-122"/>
              </a:rPr>
              <a:t>3</a:t>
            </a:r>
            <a:r>
              <a:rPr lang="zh-CN" altLang="en-US" sz="2800" b="1">
                <a:solidFill>
                  <a:srgbClr val="FFFFFF"/>
                </a:solidFill>
                <a:ea typeface="楷体_GB2312" pitchFamily="49" charset="-122"/>
              </a:rPr>
              <a:t>线－</a:t>
            </a:r>
            <a:r>
              <a:rPr lang="en-US" altLang="zh-CN" sz="2800" b="1">
                <a:solidFill>
                  <a:srgbClr val="FFFFFF"/>
                </a:solidFill>
                <a:ea typeface="楷体_GB2312" pitchFamily="49" charset="-122"/>
              </a:rPr>
              <a:t>8</a:t>
            </a:r>
            <a:r>
              <a:rPr lang="zh-CN" altLang="en-US" sz="2800" b="1">
                <a:solidFill>
                  <a:srgbClr val="FFFFFF"/>
                </a:solidFill>
                <a:ea typeface="楷体_GB2312" pitchFamily="49" charset="-122"/>
              </a:rPr>
              <a:t>线译码器</a:t>
            </a:r>
            <a:r>
              <a:rPr lang="en-US" altLang="zh-CN" sz="2800" b="1">
                <a:solidFill>
                  <a:srgbClr val="FFFFFF"/>
                </a:solidFill>
                <a:ea typeface="楷体_GB2312" pitchFamily="49" charset="-122"/>
              </a:rPr>
              <a:t>74HC138</a:t>
            </a:r>
            <a:r>
              <a:rPr lang="zh-CN" altLang="en-US" sz="2800" b="1">
                <a:solidFill>
                  <a:srgbClr val="FFFFFF"/>
                </a:solidFill>
                <a:ea typeface="楷体_GB2312" pitchFamily="49" charset="-122"/>
              </a:rPr>
              <a:t>组成</a:t>
            </a:r>
            <a:r>
              <a:rPr lang="en-US" altLang="zh-CN" sz="2800" b="1">
                <a:solidFill>
                  <a:srgbClr val="FFFFFF"/>
                </a:solidFill>
                <a:ea typeface="楷体_GB2312" pitchFamily="49" charset="-122"/>
              </a:rPr>
              <a:t>4</a:t>
            </a:r>
            <a:r>
              <a:rPr lang="zh-CN" altLang="en-US" sz="2800" b="1">
                <a:solidFill>
                  <a:srgbClr val="FFFFFF"/>
                </a:solidFill>
                <a:ea typeface="楷体_GB2312" pitchFamily="49" charset="-122"/>
              </a:rPr>
              <a:t>线－</a:t>
            </a:r>
            <a:r>
              <a:rPr lang="en-US" altLang="zh-CN" sz="2800" b="1">
                <a:solidFill>
                  <a:srgbClr val="FFFFFF"/>
                </a:solidFill>
                <a:ea typeface="楷体_GB2312" pitchFamily="49" charset="-122"/>
              </a:rPr>
              <a:t>16</a:t>
            </a:r>
            <a:r>
              <a:rPr lang="zh-CN" altLang="en-US" sz="2800" b="1">
                <a:solidFill>
                  <a:srgbClr val="FFFFFF"/>
                </a:solidFill>
                <a:ea typeface="楷体_GB2312" pitchFamily="49" charset="-122"/>
              </a:rPr>
              <a:t>线译码器，将输出的</a:t>
            </a:r>
            <a:r>
              <a:rPr lang="en-US" altLang="zh-CN" sz="2800" b="1">
                <a:solidFill>
                  <a:srgbClr val="FFFFFF"/>
                </a:solidFill>
                <a:ea typeface="楷体_GB2312" pitchFamily="49" charset="-122"/>
              </a:rPr>
              <a:t>4</a:t>
            </a:r>
            <a:r>
              <a:rPr lang="zh-CN" altLang="en-US" sz="2800" b="1">
                <a:solidFill>
                  <a:srgbClr val="FFFFFF"/>
                </a:solidFill>
                <a:ea typeface="楷体_GB2312" pitchFamily="49" charset="-122"/>
              </a:rPr>
              <a:t>位二进制代码</a:t>
            </a:r>
            <a:r>
              <a:rPr lang="en-US" altLang="zh-CN" sz="2800" b="1" i="1">
                <a:solidFill>
                  <a:srgbClr val="FFFFFF"/>
                </a:solidFill>
                <a:ea typeface="楷体_GB2312" pitchFamily="49" charset="-122"/>
              </a:rPr>
              <a:t>D</a:t>
            </a:r>
            <a:r>
              <a:rPr lang="en-US" altLang="zh-CN" sz="2800" b="1" baseline="-25000">
                <a:solidFill>
                  <a:srgbClr val="FFFFFF"/>
                </a:solidFill>
                <a:ea typeface="楷体_GB2312" pitchFamily="49" charset="-122"/>
              </a:rPr>
              <a:t>3 </a:t>
            </a:r>
            <a:r>
              <a:rPr lang="en-US" altLang="zh-CN" sz="2800" b="1" i="1">
                <a:solidFill>
                  <a:srgbClr val="FFFFFF"/>
                </a:solidFill>
                <a:ea typeface="楷体_GB2312" pitchFamily="49" charset="-122"/>
              </a:rPr>
              <a:t>D</a:t>
            </a:r>
            <a:r>
              <a:rPr lang="en-US" altLang="zh-CN" sz="2800" b="1" baseline="-25000">
                <a:solidFill>
                  <a:srgbClr val="FFFFFF"/>
                </a:solidFill>
                <a:ea typeface="楷体_GB2312" pitchFamily="49" charset="-122"/>
              </a:rPr>
              <a:t>2 </a:t>
            </a:r>
            <a:r>
              <a:rPr lang="en-US" altLang="zh-CN" sz="2800" b="1" i="1">
                <a:solidFill>
                  <a:srgbClr val="FFFFFF"/>
                </a:solidFill>
                <a:ea typeface="楷体_GB2312" pitchFamily="49" charset="-122"/>
              </a:rPr>
              <a:t>D</a:t>
            </a:r>
            <a:r>
              <a:rPr lang="en-US" altLang="zh-CN" sz="2800" b="1" baseline="-25000">
                <a:solidFill>
                  <a:srgbClr val="FFFFFF"/>
                </a:solidFill>
                <a:ea typeface="楷体_GB2312" pitchFamily="49" charset="-122"/>
              </a:rPr>
              <a:t>1 </a:t>
            </a:r>
            <a:r>
              <a:rPr lang="en-US" altLang="zh-CN" sz="2800" b="1" i="1">
                <a:solidFill>
                  <a:srgbClr val="FFFFFF"/>
                </a:solidFill>
                <a:ea typeface="楷体_GB2312" pitchFamily="49" charset="-122"/>
              </a:rPr>
              <a:t>D</a:t>
            </a:r>
            <a:r>
              <a:rPr lang="en-US" altLang="zh-CN" sz="2800" b="1" baseline="-25000">
                <a:solidFill>
                  <a:srgbClr val="FFFFFF"/>
                </a:solidFill>
                <a:ea typeface="楷体_GB2312" pitchFamily="49" charset="-122"/>
              </a:rPr>
              <a:t>0</a:t>
            </a:r>
            <a:r>
              <a:rPr lang="zh-CN" altLang="en-US" sz="2800" b="1">
                <a:solidFill>
                  <a:srgbClr val="FFFFFF"/>
                </a:solidFill>
                <a:ea typeface="楷体_GB2312" pitchFamily="49" charset="-122"/>
              </a:rPr>
              <a:t>译成</a:t>
            </a:r>
            <a:r>
              <a:rPr lang="en-US" altLang="zh-CN" sz="2800" b="1">
                <a:solidFill>
                  <a:srgbClr val="FFFFFF"/>
                </a:solidFill>
                <a:ea typeface="楷体_GB2312" pitchFamily="49" charset="-122"/>
              </a:rPr>
              <a:t>16</a:t>
            </a:r>
            <a:r>
              <a:rPr lang="zh-CN" altLang="en-US" sz="2800" b="1">
                <a:solidFill>
                  <a:srgbClr val="FFFFFF"/>
                </a:solidFill>
                <a:ea typeface="楷体_GB2312" pitchFamily="49" charset="-122"/>
              </a:rPr>
              <a:t>个独立的低电平信号</a:t>
            </a:r>
            <a:r>
              <a:rPr lang="en-US" altLang="zh-CN" sz="2800" b="1" i="1">
                <a:solidFill>
                  <a:srgbClr val="FFFFFF"/>
                </a:solidFill>
                <a:ea typeface="楷体_GB2312" pitchFamily="49" charset="-122"/>
              </a:rPr>
              <a:t>Z</a:t>
            </a:r>
            <a:r>
              <a:rPr lang="en-US" altLang="zh-CN" sz="2800" b="1" i="1">
                <a:solidFill>
                  <a:srgbClr val="FFFFFF"/>
                </a:solidFill>
                <a:ea typeface="楷体_GB2312" pitchFamily="49" charset="-122"/>
                <a:sym typeface="Symbol" pitchFamily="18" charset="2"/>
              </a:rPr>
              <a:t></a:t>
            </a:r>
            <a:r>
              <a:rPr lang="en-US" altLang="zh-CN" sz="2800" b="1" baseline="-25000">
                <a:solidFill>
                  <a:srgbClr val="FFFFFF"/>
                </a:solidFill>
                <a:ea typeface="楷体_GB2312" pitchFamily="49" charset="-122"/>
              </a:rPr>
              <a:t>0</a:t>
            </a:r>
            <a:r>
              <a:rPr lang="zh-CN" altLang="en-US" sz="2800" b="1" i="1">
                <a:solidFill>
                  <a:srgbClr val="FFFFFF"/>
                </a:solidFill>
                <a:ea typeface="楷体_GB2312" pitchFamily="49" charset="-122"/>
              </a:rPr>
              <a:t>～ </a:t>
            </a:r>
            <a:r>
              <a:rPr lang="en-US" altLang="zh-CN" sz="2800" b="1" i="1">
                <a:solidFill>
                  <a:srgbClr val="FFFFFF"/>
                </a:solidFill>
                <a:ea typeface="楷体_GB2312" pitchFamily="49" charset="-122"/>
              </a:rPr>
              <a:t>Z</a:t>
            </a:r>
            <a:r>
              <a:rPr lang="en-US" altLang="zh-CN" sz="2800" b="1" i="1">
                <a:solidFill>
                  <a:srgbClr val="FFFFFF"/>
                </a:solidFill>
                <a:ea typeface="楷体_GB2312" pitchFamily="49" charset="-122"/>
                <a:sym typeface="Symbol" pitchFamily="18" charset="2"/>
              </a:rPr>
              <a:t></a:t>
            </a:r>
            <a:r>
              <a:rPr lang="en-US" altLang="zh-CN" sz="2800" b="1" baseline="-25000">
                <a:solidFill>
                  <a:srgbClr val="FFFFFF"/>
                </a:solidFill>
                <a:ea typeface="楷体_GB2312" pitchFamily="49" charset="-122"/>
              </a:rPr>
              <a:t>15</a:t>
            </a:r>
          </a:p>
        </p:txBody>
      </p:sp>
      <p:sp>
        <p:nvSpPr>
          <p:cNvPr id="68616" name="Text Box 8"/>
          <p:cNvSpPr txBox="1">
            <a:spLocks noChangeArrowheads="1"/>
          </p:cNvSpPr>
          <p:nvPr/>
        </p:nvSpPr>
        <p:spPr bwMode="auto">
          <a:xfrm>
            <a:off x="250825" y="1916113"/>
            <a:ext cx="8569325" cy="180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a:t>解：由于</a:t>
            </a:r>
            <a:r>
              <a:rPr lang="en-US" altLang="zh-CN"/>
              <a:t>74HC138</a:t>
            </a:r>
            <a:r>
              <a:rPr lang="zh-CN" altLang="en-US"/>
              <a:t>为</a:t>
            </a:r>
            <a:r>
              <a:rPr lang="en-US" altLang="zh-CN"/>
              <a:t>3</a:t>
            </a:r>
            <a:r>
              <a:rPr lang="zh-CN" altLang="en-US"/>
              <a:t>线－</a:t>
            </a:r>
            <a:r>
              <a:rPr lang="en-US" altLang="zh-CN"/>
              <a:t>8</a:t>
            </a:r>
            <a:r>
              <a:rPr lang="zh-CN" altLang="en-US"/>
              <a:t>线译码器，要构成</a:t>
            </a:r>
            <a:r>
              <a:rPr lang="en-US" altLang="zh-CN"/>
              <a:t>4</a:t>
            </a:r>
            <a:r>
              <a:rPr lang="zh-CN" altLang="en-US"/>
              <a:t>线－</a:t>
            </a:r>
            <a:r>
              <a:rPr lang="en-US" altLang="zh-CN"/>
              <a:t>16</a:t>
            </a:r>
            <a:r>
              <a:rPr lang="zh-CN" altLang="en-US"/>
              <a:t>线译码器，需要</a:t>
            </a:r>
            <a:r>
              <a:rPr lang="en-US" altLang="zh-CN"/>
              <a:t>4</a:t>
            </a:r>
            <a:r>
              <a:rPr lang="zh-CN" altLang="en-US"/>
              <a:t>个输入地址线，故要除了</a:t>
            </a:r>
            <a:r>
              <a:rPr lang="en-US" altLang="zh-CN"/>
              <a:t>74HC138</a:t>
            </a:r>
            <a:r>
              <a:rPr lang="zh-CN" altLang="en-US"/>
              <a:t>的</a:t>
            </a:r>
            <a:r>
              <a:rPr lang="en-US" altLang="zh-CN"/>
              <a:t>3</a:t>
            </a:r>
            <a:r>
              <a:rPr lang="zh-CN" altLang="en-US"/>
              <a:t>个输入端外，还要利用附加控制端，根据</a:t>
            </a:r>
            <a:r>
              <a:rPr lang="en-US" altLang="zh-CN"/>
              <a:t>74HC138</a:t>
            </a:r>
            <a:r>
              <a:rPr lang="zh-CN" altLang="en-US"/>
              <a:t>功能表</a:t>
            </a:r>
            <a:r>
              <a:rPr lang="en-US" altLang="zh-CN"/>
              <a:t>,</a:t>
            </a:r>
            <a:r>
              <a:rPr lang="zh-CN" altLang="en-US"/>
              <a:t>利用</a:t>
            </a:r>
            <a:r>
              <a:rPr lang="en-US" altLang="zh-CN"/>
              <a:t>S</a:t>
            </a:r>
            <a:r>
              <a:rPr lang="en-US" altLang="zh-CN" baseline="-25000"/>
              <a:t>1</a:t>
            </a:r>
            <a:r>
              <a:rPr lang="zh-CN" altLang="en-US"/>
              <a:t>和</a:t>
            </a:r>
            <a:r>
              <a:rPr lang="en-US" altLang="zh-CN"/>
              <a:t>S</a:t>
            </a:r>
            <a:r>
              <a:rPr lang="en-US" altLang="zh-CN">
                <a:sym typeface="Symbol" pitchFamily="18" charset="2"/>
              </a:rPr>
              <a:t></a:t>
            </a:r>
            <a:r>
              <a:rPr lang="en-US" altLang="zh-CN" baseline="-25000"/>
              <a:t>2</a:t>
            </a:r>
            <a:r>
              <a:rPr lang="zh-CN" altLang="en-US"/>
              <a:t>及</a:t>
            </a:r>
            <a:r>
              <a:rPr lang="en-US" altLang="zh-CN"/>
              <a:t>S</a:t>
            </a:r>
            <a:r>
              <a:rPr lang="en-US" altLang="zh-CN">
                <a:sym typeface="Symbol" pitchFamily="18" charset="2"/>
              </a:rPr>
              <a:t></a:t>
            </a:r>
            <a:r>
              <a:rPr lang="en-US" altLang="zh-CN" baseline="-25000"/>
              <a:t>3</a:t>
            </a:r>
          </a:p>
        </p:txBody>
      </p:sp>
      <p:sp>
        <p:nvSpPr>
          <p:cNvPr id="68620" name="Rectangle 12"/>
          <p:cNvSpPr>
            <a:spLocks noChangeArrowheads="1"/>
          </p:cNvSpPr>
          <p:nvPr/>
        </p:nvSpPr>
        <p:spPr bwMode="auto">
          <a:xfrm>
            <a:off x="0" y="0"/>
            <a:ext cx="2843213"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kumimoji="0" lang="en-US" altLang="zh-CN" sz="3200" u="sng">
                <a:solidFill>
                  <a:schemeClr val="tx1"/>
                </a:solidFill>
                <a:effectLst>
                  <a:outerShdw blurRad="38100" dist="38100" dir="2700000" algn="tl">
                    <a:srgbClr val="FFFFFF"/>
                  </a:outerShdw>
                </a:effectLst>
              </a:rPr>
              <a:t>4.3.2  </a:t>
            </a:r>
            <a:r>
              <a:rPr kumimoji="0" lang="zh-CN" altLang="en-US" sz="3200" u="sng">
                <a:solidFill>
                  <a:schemeClr val="tx1"/>
                </a:solidFill>
                <a:effectLst>
                  <a:outerShdw blurRad="38100" dist="38100" dir="2700000" algn="tl">
                    <a:srgbClr val="FFFFFF"/>
                  </a:outerShdw>
                </a:effectLst>
              </a:rPr>
              <a:t>译码器</a:t>
            </a:r>
          </a:p>
        </p:txBody>
      </p:sp>
      <p:graphicFrame>
        <p:nvGraphicFramePr>
          <p:cNvPr id="68621" name="Object 13"/>
          <p:cNvGraphicFramePr>
            <a:graphicFrameLocks noChangeAspect="1"/>
          </p:cNvGraphicFramePr>
          <p:nvPr/>
        </p:nvGraphicFramePr>
        <p:xfrm>
          <a:off x="2195513" y="3860800"/>
          <a:ext cx="3889375" cy="2717800"/>
        </p:xfrm>
        <a:graphic>
          <a:graphicData uri="http://schemas.openxmlformats.org/presentationml/2006/ole">
            <mc:AlternateContent xmlns:mc="http://schemas.openxmlformats.org/markup-compatibility/2006">
              <mc:Choice xmlns:v="urn:schemas-microsoft-com:vml" Requires="v">
                <p:oleObj spid="_x0000_s68624" name="Visio" r:id="rId4" imgW="2069287" imgH="1332586" progId="Visio.Drawing.11">
                  <p:embed/>
                </p:oleObj>
              </mc:Choice>
              <mc:Fallback>
                <p:oleObj name="Visio" r:id="rId4" imgW="2069287" imgH="1332586" progId="Visio.Drawing.11">
                  <p:embed/>
                  <p:pic>
                    <p:nvPicPr>
                      <p:cNvPr id="0" name="Object 13"/>
                      <p:cNvPicPr>
                        <a:picLocks noChangeAspect="1" noChangeArrowheads="1"/>
                      </p:cNvPicPr>
                      <p:nvPr/>
                    </p:nvPicPr>
                    <p:blipFill>
                      <a:blip r:embed="rId5">
                        <a:extLst>
                          <a:ext uri="{28A0092B-C50C-407E-A947-70E740481C1C}">
                            <a14:useLocalDpi xmlns:a14="http://schemas.microsoft.com/office/drawing/2010/main" val="0"/>
                          </a:ext>
                        </a:extLst>
                      </a:blip>
                      <a:srcRect l="6262" r="7915"/>
                      <a:stretch>
                        <a:fillRect/>
                      </a:stretch>
                    </p:blipFill>
                    <p:spPr bwMode="auto">
                      <a:xfrm>
                        <a:off x="2195513" y="3860800"/>
                        <a:ext cx="3889375" cy="2717800"/>
                      </a:xfrm>
                      <a:prstGeom prst="rect">
                        <a:avLst/>
                      </a:prstGeom>
                      <a:solidFill>
                        <a:srgbClr val="FFFFFF"/>
                      </a:solidFill>
                      <a:ln w="57150" cmpd="thickThin">
                        <a:solidFill>
                          <a:srgbClr val="FF33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68610"/>
                                        </p:tgtEl>
                                        <p:attrNameLst>
                                          <p:attrName>style.visibility</p:attrName>
                                        </p:attrNameLst>
                                      </p:cBhvr>
                                      <p:to>
                                        <p:strVal val="visible"/>
                                      </p:to>
                                    </p:set>
                                    <p:animEffect transition="in" filter="box(in)">
                                      <p:cBhvr>
                                        <p:cTn id="7" dur="1000"/>
                                        <p:tgtEl>
                                          <p:spTgt spid="6861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8616"/>
                                        </p:tgtEl>
                                        <p:attrNameLst>
                                          <p:attrName>style.visibility</p:attrName>
                                        </p:attrNameLst>
                                      </p:cBhvr>
                                      <p:to>
                                        <p:strVal val="visible"/>
                                      </p:to>
                                    </p:set>
                                    <p:animEffect transition="in" filter="wipe(left)">
                                      <p:cBhvr>
                                        <p:cTn id="12" dur="1000"/>
                                        <p:tgtEl>
                                          <p:spTgt spid="6861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nodeType="clickEffect">
                                  <p:stCondLst>
                                    <p:cond delay="0"/>
                                  </p:stCondLst>
                                  <p:childTnLst>
                                    <p:set>
                                      <p:cBhvr>
                                        <p:cTn id="16" dur="1" fill="hold">
                                          <p:stCondLst>
                                            <p:cond delay="0"/>
                                          </p:stCondLst>
                                        </p:cTn>
                                        <p:tgtEl>
                                          <p:spTgt spid="68621"/>
                                        </p:tgtEl>
                                        <p:attrNameLst>
                                          <p:attrName>style.visibility</p:attrName>
                                        </p:attrNameLst>
                                      </p:cBhvr>
                                      <p:to>
                                        <p:strVal val="visible"/>
                                      </p:to>
                                    </p:set>
                                    <p:animEffect transition="in" filter="dissolve">
                                      <p:cBhvr>
                                        <p:cTn id="17" dur="1000"/>
                                        <p:tgtEl>
                                          <p:spTgt spid="686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610" grpId="0" autoUpdateAnimBg="0"/>
      <p:bldP spid="68616" grpId="0" autoUpdateAnimBg="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Rectangle 2"/>
          <p:cNvSpPr>
            <a:spLocks noGrp="1" noChangeArrowheads="1"/>
          </p:cNvSpPr>
          <p:nvPr>
            <p:ph type="title"/>
          </p:nvPr>
        </p:nvSpPr>
        <p:spPr>
          <a:xfrm>
            <a:off x="250825" y="1052513"/>
            <a:ext cx="4752975" cy="649287"/>
          </a:xfrm>
        </p:spPr>
        <p:txBody>
          <a:bodyPr/>
          <a:lstStyle/>
          <a:p>
            <a:pPr algn="l"/>
            <a:r>
              <a:rPr lang="zh-CN" altLang="en-US" sz="2800" b="1">
                <a:solidFill>
                  <a:srgbClr val="FFFFFF"/>
                </a:solidFill>
                <a:ea typeface="楷体_GB2312" pitchFamily="49" charset="-122"/>
              </a:rPr>
              <a:t>实现的电路如图</a:t>
            </a:r>
            <a:r>
              <a:rPr lang="en-US" altLang="zh-CN" sz="2800" b="1">
                <a:solidFill>
                  <a:srgbClr val="FFFFFF"/>
                </a:solidFill>
                <a:ea typeface="楷体_GB2312" pitchFamily="49" charset="-122"/>
              </a:rPr>
              <a:t>4.3.10</a:t>
            </a:r>
            <a:r>
              <a:rPr lang="zh-CN" altLang="en-US" sz="2800" b="1">
                <a:solidFill>
                  <a:srgbClr val="FFFFFF"/>
                </a:solidFill>
                <a:ea typeface="楷体_GB2312" pitchFamily="49" charset="-122"/>
              </a:rPr>
              <a:t>所示</a:t>
            </a:r>
          </a:p>
        </p:txBody>
      </p:sp>
      <p:sp>
        <p:nvSpPr>
          <p:cNvPr id="209936" name="Rectangle 16"/>
          <p:cNvSpPr>
            <a:spLocks noChangeArrowheads="1"/>
          </p:cNvSpPr>
          <p:nvPr/>
        </p:nvSpPr>
        <p:spPr bwMode="auto">
          <a:xfrm>
            <a:off x="0" y="0"/>
            <a:ext cx="2843213"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kumimoji="0" lang="en-US" altLang="zh-CN" sz="3200" u="sng">
                <a:solidFill>
                  <a:schemeClr val="tx1"/>
                </a:solidFill>
                <a:effectLst>
                  <a:outerShdw blurRad="38100" dist="38100" dir="2700000" algn="tl">
                    <a:srgbClr val="FFFFFF"/>
                  </a:outerShdw>
                </a:effectLst>
              </a:rPr>
              <a:t>4.3.2  </a:t>
            </a:r>
            <a:r>
              <a:rPr kumimoji="0" lang="zh-CN" altLang="en-US" sz="3200" u="sng">
                <a:solidFill>
                  <a:schemeClr val="tx1"/>
                </a:solidFill>
                <a:effectLst>
                  <a:outerShdw blurRad="38100" dist="38100" dir="2700000" algn="tl">
                    <a:srgbClr val="FFFFFF"/>
                  </a:outerShdw>
                </a:effectLst>
              </a:rPr>
              <a:t>译码器</a:t>
            </a:r>
          </a:p>
        </p:txBody>
      </p:sp>
      <p:grpSp>
        <p:nvGrpSpPr>
          <p:cNvPr id="209939" name="Group 19"/>
          <p:cNvGrpSpPr>
            <a:grpSpLocks/>
          </p:cNvGrpSpPr>
          <p:nvPr/>
        </p:nvGrpSpPr>
        <p:grpSpPr bwMode="auto">
          <a:xfrm>
            <a:off x="179388" y="2033588"/>
            <a:ext cx="7416800" cy="3479800"/>
            <a:chOff x="113" y="1281"/>
            <a:chExt cx="4672" cy="2192"/>
          </a:xfrm>
        </p:grpSpPr>
        <p:pic>
          <p:nvPicPr>
            <p:cNvPr id="209924" name="Picture 4" descr="4-3-10"/>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8" y="1281"/>
              <a:ext cx="4627" cy="2192"/>
            </a:xfrm>
            <a:prstGeom prst="rect">
              <a:avLst/>
            </a:prstGeom>
            <a:noFill/>
            <a:ln w="57150" cmpd="thickThin">
              <a:solidFill>
                <a:srgbClr val="FF3399"/>
              </a:solidFill>
              <a:miter lim="800000"/>
              <a:headEnd/>
              <a:tailEnd/>
            </a:ln>
            <a:extLst>
              <a:ext uri="{909E8E84-426E-40DD-AFC4-6F175D3DCCD1}">
                <a14:hiddenFill xmlns:a14="http://schemas.microsoft.com/office/drawing/2010/main">
                  <a:solidFill>
                    <a:srgbClr val="FFFFFF"/>
                  </a:solidFill>
                </a14:hiddenFill>
              </a:ext>
            </a:extLst>
          </p:spPr>
        </p:pic>
        <p:sp>
          <p:nvSpPr>
            <p:cNvPr id="209938" name="Rectangle 18"/>
            <p:cNvSpPr>
              <a:spLocks noChangeArrowheads="1"/>
            </p:cNvSpPr>
            <p:nvPr/>
          </p:nvSpPr>
          <p:spPr bwMode="auto">
            <a:xfrm>
              <a:off x="113" y="3113"/>
              <a:ext cx="789"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0" lang="zh-CN" altLang="en-US" sz="2400">
                  <a:solidFill>
                    <a:schemeClr val="tx1"/>
                  </a:solidFill>
                </a:rPr>
                <a:t>图</a:t>
              </a:r>
              <a:r>
                <a:rPr kumimoji="0" lang="en-US" altLang="zh-CN" sz="2400">
                  <a:solidFill>
                    <a:schemeClr val="tx1"/>
                  </a:solidFill>
                </a:rPr>
                <a:t>4.3.10</a:t>
              </a:r>
            </a:p>
          </p:txBody>
        </p:sp>
      </p:grpSp>
      <p:grpSp>
        <p:nvGrpSpPr>
          <p:cNvPr id="209925" name="Group 5"/>
          <p:cNvGrpSpPr>
            <a:grpSpLocks/>
          </p:cNvGrpSpPr>
          <p:nvPr/>
        </p:nvGrpSpPr>
        <p:grpSpPr bwMode="auto">
          <a:xfrm>
            <a:off x="1258888" y="2133600"/>
            <a:ext cx="4824412" cy="1114425"/>
            <a:chOff x="930" y="1140"/>
            <a:chExt cx="3039" cy="702"/>
          </a:xfrm>
        </p:grpSpPr>
        <p:sp>
          <p:nvSpPr>
            <p:cNvPr id="209926" name="Line 6"/>
            <p:cNvSpPr>
              <a:spLocks noChangeShapeType="1"/>
            </p:cNvSpPr>
            <p:nvPr/>
          </p:nvSpPr>
          <p:spPr bwMode="auto">
            <a:xfrm>
              <a:off x="930" y="1140"/>
              <a:ext cx="3039" cy="11"/>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9927" name="Line 7"/>
            <p:cNvSpPr>
              <a:spLocks noChangeShapeType="1"/>
            </p:cNvSpPr>
            <p:nvPr/>
          </p:nvSpPr>
          <p:spPr bwMode="auto">
            <a:xfrm>
              <a:off x="3945" y="1162"/>
              <a:ext cx="0" cy="68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9928" name="Line 8"/>
            <p:cNvSpPr>
              <a:spLocks noChangeShapeType="1"/>
            </p:cNvSpPr>
            <p:nvPr/>
          </p:nvSpPr>
          <p:spPr bwMode="auto">
            <a:xfrm>
              <a:off x="2392" y="1162"/>
              <a:ext cx="0" cy="635"/>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9929" name="Line 9"/>
            <p:cNvSpPr>
              <a:spLocks noChangeShapeType="1"/>
            </p:cNvSpPr>
            <p:nvPr/>
          </p:nvSpPr>
          <p:spPr bwMode="auto">
            <a:xfrm>
              <a:off x="2381" y="1661"/>
              <a:ext cx="272" cy="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9930" name="Line 10"/>
            <p:cNvSpPr>
              <a:spLocks noChangeShapeType="1"/>
            </p:cNvSpPr>
            <p:nvPr/>
          </p:nvSpPr>
          <p:spPr bwMode="auto">
            <a:xfrm>
              <a:off x="2642" y="1661"/>
              <a:ext cx="0" cy="136"/>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09935" name="Oval 15"/>
          <p:cNvSpPr>
            <a:spLocks noChangeArrowheads="1"/>
          </p:cNvSpPr>
          <p:nvPr/>
        </p:nvSpPr>
        <p:spPr bwMode="auto">
          <a:xfrm>
            <a:off x="684213" y="2060575"/>
            <a:ext cx="504825" cy="360363"/>
          </a:xfrm>
          <a:prstGeom prst="ellipse">
            <a:avLst/>
          </a:prstGeom>
          <a:solidFill>
            <a:srgbClr val="FF0000">
              <a:alpha val="21001"/>
            </a:srgb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9934" name="AutoShape 14"/>
          <p:cNvSpPr>
            <a:spLocks noChangeArrowheads="1"/>
          </p:cNvSpPr>
          <p:nvPr/>
        </p:nvSpPr>
        <p:spPr bwMode="auto">
          <a:xfrm>
            <a:off x="4643438" y="476250"/>
            <a:ext cx="3960812" cy="1081088"/>
          </a:xfrm>
          <a:prstGeom prst="wedgeEllipseCallout">
            <a:avLst>
              <a:gd name="adj1" fmla="val -75532"/>
              <a:gd name="adj2" fmla="val 193759"/>
            </a:avLst>
          </a:prstGeom>
          <a:solidFill>
            <a:srgbClr val="FFFF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kumimoji="0" lang="en-US" altLang="zh-CN" sz="2400">
                <a:solidFill>
                  <a:schemeClr val="tx1"/>
                </a:solidFill>
              </a:rPr>
              <a:t>D</a:t>
            </a:r>
            <a:r>
              <a:rPr kumimoji="0" lang="en-US" altLang="zh-CN" sz="2400" baseline="-25000">
                <a:solidFill>
                  <a:schemeClr val="tx1"/>
                </a:solidFill>
              </a:rPr>
              <a:t>3</a:t>
            </a:r>
            <a:r>
              <a:rPr kumimoji="0" lang="en-US" altLang="zh-CN" sz="2400">
                <a:solidFill>
                  <a:schemeClr val="tx1"/>
                </a:solidFill>
              </a:rPr>
              <a:t>=0</a:t>
            </a:r>
            <a:r>
              <a:rPr kumimoji="0" lang="zh-CN" altLang="en-US" sz="2400">
                <a:solidFill>
                  <a:schemeClr val="tx1"/>
                </a:solidFill>
              </a:rPr>
              <a:t>（</a:t>
            </a:r>
            <a:r>
              <a:rPr kumimoji="0" lang="en-US" altLang="zh-CN" sz="2400">
                <a:solidFill>
                  <a:schemeClr val="tx1"/>
                </a:solidFill>
              </a:rPr>
              <a:t>1</a:t>
            </a:r>
            <a:r>
              <a:rPr kumimoji="0" lang="zh-CN" altLang="en-US" sz="2400">
                <a:solidFill>
                  <a:schemeClr val="tx1"/>
                </a:solidFill>
              </a:rPr>
              <a:t>）片工作，（</a:t>
            </a:r>
            <a:r>
              <a:rPr kumimoji="0" lang="en-US" altLang="zh-CN" sz="2400">
                <a:solidFill>
                  <a:schemeClr val="tx1"/>
                </a:solidFill>
              </a:rPr>
              <a:t>2</a:t>
            </a:r>
            <a:r>
              <a:rPr kumimoji="0" lang="zh-CN" altLang="en-US" sz="2400">
                <a:solidFill>
                  <a:schemeClr val="tx1"/>
                </a:solidFill>
              </a:rPr>
              <a:t>）片不工作</a:t>
            </a:r>
          </a:p>
        </p:txBody>
      </p:sp>
      <p:sp>
        <p:nvSpPr>
          <p:cNvPr id="209933" name="AutoShape 13"/>
          <p:cNvSpPr>
            <a:spLocks noChangeArrowheads="1"/>
          </p:cNvSpPr>
          <p:nvPr/>
        </p:nvSpPr>
        <p:spPr bwMode="auto">
          <a:xfrm>
            <a:off x="3995738" y="5489575"/>
            <a:ext cx="3529012" cy="1035050"/>
          </a:xfrm>
          <a:prstGeom prst="wedgeEllipseCallout">
            <a:avLst>
              <a:gd name="adj1" fmla="val 12167"/>
              <a:gd name="adj2" fmla="val -229139"/>
            </a:avLst>
          </a:prstGeom>
          <a:solidFill>
            <a:srgbClr val="FFFF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kumimoji="0" lang="en-US" altLang="zh-CN" sz="2400">
                <a:solidFill>
                  <a:schemeClr val="tx1"/>
                </a:solidFill>
              </a:rPr>
              <a:t>D</a:t>
            </a:r>
            <a:r>
              <a:rPr kumimoji="0" lang="en-US" altLang="zh-CN" sz="2400" baseline="-25000">
                <a:solidFill>
                  <a:schemeClr val="tx1"/>
                </a:solidFill>
              </a:rPr>
              <a:t>3</a:t>
            </a:r>
            <a:r>
              <a:rPr kumimoji="0" lang="en-US" altLang="zh-CN" sz="2400">
                <a:solidFill>
                  <a:schemeClr val="tx1"/>
                </a:solidFill>
              </a:rPr>
              <a:t>=1</a:t>
            </a:r>
            <a:r>
              <a:rPr kumimoji="0" lang="zh-CN" altLang="en-US" sz="2400">
                <a:solidFill>
                  <a:schemeClr val="tx1"/>
                </a:solidFill>
              </a:rPr>
              <a:t>（</a:t>
            </a:r>
            <a:r>
              <a:rPr kumimoji="0" lang="en-US" altLang="zh-CN" sz="2400">
                <a:solidFill>
                  <a:schemeClr val="tx1"/>
                </a:solidFill>
              </a:rPr>
              <a:t>1</a:t>
            </a:r>
            <a:r>
              <a:rPr kumimoji="0" lang="zh-CN" altLang="en-US" sz="2400">
                <a:solidFill>
                  <a:schemeClr val="tx1"/>
                </a:solidFill>
              </a:rPr>
              <a:t>）片不工作，（</a:t>
            </a:r>
            <a:r>
              <a:rPr kumimoji="0" lang="en-US" altLang="zh-CN" sz="2400">
                <a:solidFill>
                  <a:schemeClr val="tx1"/>
                </a:solidFill>
              </a:rPr>
              <a:t>2</a:t>
            </a:r>
            <a:r>
              <a:rPr kumimoji="0" lang="zh-CN" altLang="en-US" sz="2400">
                <a:solidFill>
                  <a:schemeClr val="tx1"/>
                </a:solidFill>
              </a:rPr>
              <a:t>）片工作</a:t>
            </a:r>
          </a:p>
        </p:txBody>
      </p:sp>
      <p:grpSp>
        <p:nvGrpSpPr>
          <p:cNvPr id="209937" name="Group 17"/>
          <p:cNvGrpSpPr>
            <a:grpSpLocks/>
          </p:cNvGrpSpPr>
          <p:nvPr/>
        </p:nvGrpSpPr>
        <p:grpSpPr bwMode="auto">
          <a:xfrm>
            <a:off x="323850" y="6138863"/>
            <a:ext cx="2016125" cy="719137"/>
            <a:chOff x="158" y="3867"/>
            <a:chExt cx="1270" cy="453"/>
          </a:xfrm>
        </p:grpSpPr>
        <p:sp>
          <p:nvSpPr>
            <p:cNvPr id="209931" name="AutoShape 11"/>
            <p:cNvSpPr>
              <a:spLocks noChangeArrowheads="1"/>
            </p:cNvSpPr>
            <p:nvPr/>
          </p:nvSpPr>
          <p:spPr bwMode="auto">
            <a:xfrm>
              <a:off x="158" y="3867"/>
              <a:ext cx="1270" cy="453"/>
            </a:xfrm>
            <a:prstGeom prst="wedgeEllipseCallout">
              <a:avLst>
                <a:gd name="adj1" fmla="val 87009"/>
                <a:gd name="adj2" fmla="val -153755"/>
              </a:avLst>
            </a:prstGeom>
            <a:solidFill>
              <a:srgbClr val="FFFF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kumimoji="0" lang="zh-CN" altLang="zh-CN" b="0">
                <a:solidFill>
                  <a:schemeClr val="tx1"/>
                </a:solidFill>
                <a:latin typeface="Arial" charset="0"/>
              </a:endParaRPr>
            </a:p>
          </p:txBody>
        </p:sp>
        <p:graphicFrame>
          <p:nvGraphicFramePr>
            <p:cNvPr id="209932" name="Object 12"/>
            <p:cNvGraphicFramePr>
              <a:graphicFrameLocks noChangeAspect="1"/>
            </p:cNvGraphicFramePr>
            <p:nvPr/>
          </p:nvGraphicFramePr>
          <p:xfrm>
            <a:off x="385" y="3921"/>
            <a:ext cx="771" cy="365"/>
          </p:xfrm>
          <a:graphic>
            <a:graphicData uri="http://schemas.openxmlformats.org/presentationml/2006/ole">
              <mc:AlternateContent xmlns:mc="http://schemas.openxmlformats.org/markup-compatibility/2006">
                <mc:Choice xmlns:v="urn:schemas-microsoft-com:vml" Requires="v">
                  <p:oleObj spid="_x0000_s209942" name="公式" r:id="rId5" imgW="482400" imgH="228600" progId="Equation.3">
                    <p:embed/>
                  </p:oleObj>
                </mc:Choice>
                <mc:Fallback>
                  <p:oleObj name="公式" r:id="rId5" imgW="482400" imgH="228600" progId="Equation.3">
                    <p:embed/>
                    <p:pic>
                      <p:nvPicPr>
                        <p:cNvPr id="0" name="Object 1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5" y="3921"/>
                          <a:ext cx="771"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9" presetClass="entr" presetSubtype="0" fill="hold" grpId="0" nodeType="clickEffect">
                                  <p:stCondLst>
                                    <p:cond delay="0"/>
                                  </p:stCondLst>
                                  <p:childTnLst>
                                    <p:set>
                                      <p:cBhvr>
                                        <p:cTn id="6" dur="1" fill="hold">
                                          <p:stCondLst>
                                            <p:cond delay="0"/>
                                          </p:stCondLst>
                                        </p:cTn>
                                        <p:tgtEl>
                                          <p:spTgt spid="209922"/>
                                        </p:tgtEl>
                                        <p:attrNameLst>
                                          <p:attrName>style.visibility</p:attrName>
                                        </p:attrNameLst>
                                      </p:cBhvr>
                                      <p:to>
                                        <p:strVal val="visible"/>
                                      </p:to>
                                    </p:set>
                                    <p:anim calcmode="lin" valueType="num">
                                      <p:cBhvr>
                                        <p:cTn id="7" dur="1000" fill="hold"/>
                                        <p:tgtEl>
                                          <p:spTgt spid="209922"/>
                                        </p:tgtEl>
                                        <p:attrNameLst>
                                          <p:attrName>ppt_x</p:attrName>
                                        </p:attrNameLst>
                                      </p:cBhvr>
                                      <p:tavLst>
                                        <p:tav tm="0">
                                          <p:val>
                                            <p:strVal val="#ppt_x-.2"/>
                                          </p:val>
                                        </p:tav>
                                        <p:tav tm="100000">
                                          <p:val>
                                            <p:strVal val="#ppt_x"/>
                                          </p:val>
                                        </p:tav>
                                      </p:tavLst>
                                    </p:anim>
                                    <p:anim calcmode="lin" valueType="num">
                                      <p:cBhvr>
                                        <p:cTn id="8" dur="1000" fill="hold"/>
                                        <p:tgtEl>
                                          <p:spTgt spid="209922"/>
                                        </p:tgtEl>
                                        <p:attrNameLst>
                                          <p:attrName>ppt_y</p:attrName>
                                        </p:attrNameLst>
                                      </p:cBhvr>
                                      <p:tavLst>
                                        <p:tav tm="0">
                                          <p:val>
                                            <p:strVal val="#ppt_y"/>
                                          </p:val>
                                        </p:tav>
                                        <p:tav tm="100000">
                                          <p:val>
                                            <p:strVal val="#ppt_y"/>
                                          </p:val>
                                        </p:tav>
                                      </p:tavLst>
                                    </p:anim>
                                    <p:animEffect transition="in" filter="wipe(right)" prLst="gradientSize: 0.1">
                                      <p:cBhvr>
                                        <p:cTn id="9" dur="1000"/>
                                        <p:tgtEl>
                                          <p:spTgt spid="209922"/>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9" presetClass="entr" presetSubtype="0" fill="hold" nodeType="clickEffect">
                                  <p:stCondLst>
                                    <p:cond delay="0"/>
                                  </p:stCondLst>
                                  <p:childTnLst>
                                    <p:set>
                                      <p:cBhvr>
                                        <p:cTn id="13" dur="1" fill="hold">
                                          <p:stCondLst>
                                            <p:cond delay="0"/>
                                          </p:stCondLst>
                                        </p:cTn>
                                        <p:tgtEl>
                                          <p:spTgt spid="209939"/>
                                        </p:tgtEl>
                                        <p:attrNameLst>
                                          <p:attrName>style.visibility</p:attrName>
                                        </p:attrNameLst>
                                      </p:cBhvr>
                                      <p:to>
                                        <p:strVal val="visible"/>
                                      </p:to>
                                    </p:set>
                                    <p:animEffect transition="in" filter="dissolve">
                                      <p:cBhvr>
                                        <p:cTn id="14" dur="1000"/>
                                        <p:tgtEl>
                                          <p:spTgt spid="209939"/>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209935"/>
                                        </p:tgtEl>
                                        <p:attrNameLst>
                                          <p:attrName>style.visibility</p:attrName>
                                        </p:attrNameLst>
                                      </p:cBhvr>
                                      <p:to>
                                        <p:strVal val="visible"/>
                                      </p:to>
                                    </p:set>
                                    <p:animEffect transition="in" filter="fade">
                                      <p:cBhvr>
                                        <p:cTn id="19" dur="1000"/>
                                        <p:tgtEl>
                                          <p:spTgt spid="209935"/>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10" presetClass="entr" presetSubtype="0" fill="hold" nodeType="clickEffect">
                                  <p:stCondLst>
                                    <p:cond delay="0"/>
                                  </p:stCondLst>
                                  <p:childTnLst>
                                    <p:set>
                                      <p:cBhvr>
                                        <p:cTn id="23" dur="1" fill="hold">
                                          <p:stCondLst>
                                            <p:cond delay="0"/>
                                          </p:stCondLst>
                                        </p:cTn>
                                        <p:tgtEl>
                                          <p:spTgt spid="209925"/>
                                        </p:tgtEl>
                                        <p:attrNameLst>
                                          <p:attrName>style.visibility</p:attrName>
                                        </p:attrNameLst>
                                      </p:cBhvr>
                                      <p:to>
                                        <p:strVal val="visible"/>
                                      </p:to>
                                    </p:set>
                                    <p:animEffect transition="in" filter="fade">
                                      <p:cBhvr>
                                        <p:cTn id="24" dur="1000"/>
                                        <p:tgtEl>
                                          <p:spTgt spid="209925"/>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09934"/>
                                        </p:tgtEl>
                                        <p:attrNameLst>
                                          <p:attrName>style.visibility</p:attrName>
                                        </p:attrNameLst>
                                      </p:cBhvr>
                                      <p:to>
                                        <p:strVal val="visible"/>
                                      </p:to>
                                    </p:set>
                                    <p:animEffect transition="in" filter="fade">
                                      <p:cBhvr>
                                        <p:cTn id="29" dur="1000"/>
                                        <p:tgtEl>
                                          <p:spTgt spid="209934"/>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209933"/>
                                        </p:tgtEl>
                                        <p:attrNameLst>
                                          <p:attrName>style.visibility</p:attrName>
                                        </p:attrNameLst>
                                      </p:cBhvr>
                                      <p:to>
                                        <p:strVal val="visible"/>
                                      </p:to>
                                    </p:set>
                                    <p:animEffect transition="in" filter="fade">
                                      <p:cBhvr>
                                        <p:cTn id="34" dur="1000"/>
                                        <p:tgtEl>
                                          <p:spTgt spid="209933"/>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10" presetClass="entr" presetSubtype="0" fill="hold" nodeType="clickEffect">
                                  <p:stCondLst>
                                    <p:cond delay="0"/>
                                  </p:stCondLst>
                                  <p:childTnLst>
                                    <p:set>
                                      <p:cBhvr>
                                        <p:cTn id="38" dur="1" fill="hold">
                                          <p:stCondLst>
                                            <p:cond delay="0"/>
                                          </p:stCondLst>
                                        </p:cTn>
                                        <p:tgtEl>
                                          <p:spTgt spid="209937"/>
                                        </p:tgtEl>
                                        <p:attrNameLst>
                                          <p:attrName>style.visibility</p:attrName>
                                        </p:attrNameLst>
                                      </p:cBhvr>
                                      <p:to>
                                        <p:strVal val="visible"/>
                                      </p:to>
                                    </p:set>
                                    <p:animEffect transition="in" filter="fade">
                                      <p:cBhvr>
                                        <p:cTn id="39" dur="1000"/>
                                        <p:tgtEl>
                                          <p:spTgt spid="2099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9922" grpId="0"/>
      <p:bldP spid="209935" grpId="0" animBg="1"/>
      <p:bldP spid="209934" grpId="0" animBg="1"/>
      <p:bldP spid="209933" grpId="0" animBg="1"/>
    </p:bldLst>
  </p:timing>
</p:sld>
</file>

<file path=ppt/slides/slide4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9638" name="Text Box 6"/>
          <p:cNvSpPr txBox="1">
            <a:spLocks noChangeArrowheads="1"/>
          </p:cNvSpPr>
          <p:nvPr/>
        </p:nvSpPr>
        <p:spPr bwMode="auto">
          <a:xfrm>
            <a:off x="228600" y="1196975"/>
            <a:ext cx="4127500" cy="2654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a:t>        </a:t>
            </a:r>
            <a:r>
              <a:rPr lang="zh-CN" altLang="en-US"/>
              <a:t>二－十进制译码器就是将</a:t>
            </a:r>
            <a:r>
              <a:rPr lang="en-US" altLang="zh-CN"/>
              <a:t>10</a:t>
            </a:r>
            <a:r>
              <a:rPr lang="zh-CN" altLang="en-US"/>
              <a:t>个</a:t>
            </a:r>
            <a:r>
              <a:rPr lang="en-US" altLang="zh-CN"/>
              <a:t>BCD</a:t>
            </a:r>
            <a:r>
              <a:rPr lang="zh-CN" altLang="en-US"/>
              <a:t>代码译成</a:t>
            </a:r>
            <a:r>
              <a:rPr lang="en-US" altLang="zh-CN"/>
              <a:t>10</a:t>
            </a:r>
            <a:r>
              <a:rPr lang="zh-CN" altLang="en-US"/>
              <a:t>个高低电平的输出信号，</a:t>
            </a:r>
            <a:r>
              <a:rPr kumimoji="0" lang="en-US" altLang="zh-CN"/>
              <a:t>BCD</a:t>
            </a:r>
            <a:r>
              <a:rPr kumimoji="0" lang="zh-CN" altLang="en-US"/>
              <a:t>码以外的伪码（</a:t>
            </a:r>
            <a:r>
              <a:rPr kumimoji="0" lang="en-US" altLang="zh-CN"/>
              <a:t>1010</a:t>
            </a:r>
            <a:r>
              <a:rPr kumimoji="0" lang="zh-CN" altLang="en-US"/>
              <a:t>～</a:t>
            </a:r>
            <a:r>
              <a:rPr kumimoji="0" lang="en-US" altLang="zh-CN"/>
              <a:t>1111</a:t>
            </a:r>
            <a:r>
              <a:rPr kumimoji="0" lang="zh-CN" altLang="en-US"/>
              <a:t>），输出均无低电平信号产生</a:t>
            </a:r>
            <a:r>
              <a:rPr lang="zh-CN" altLang="en-US"/>
              <a:t>。</a:t>
            </a:r>
          </a:p>
        </p:txBody>
      </p:sp>
      <p:sp>
        <p:nvSpPr>
          <p:cNvPr id="69640" name="Text Box 8"/>
          <p:cNvSpPr txBox="1">
            <a:spLocks noChangeArrowheads="1"/>
          </p:cNvSpPr>
          <p:nvPr/>
        </p:nvSpPr>
        <p:spPr bwMode="auto">
          <a:xfrm>
            <a:off x="250825" y="3860800"/>
            <a:ext cx="4103688" cy="13731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a:t>        74HC42</a:t>
            </a:r>
            <a:r>
              <a:rPr lang="zh-CN" altLang="en-US"/>
              <a:t>即为二－十进制的译码器，其内部逻辑图如图</a:t>
            </a:r>
            <a:r>
              <a:rPr lang="en-US" altLang="zh-CN"/>
              <a:t>4.3.11</a:t>
            </a:r>
            <a:r>
              <a:rPr lang="zh-CN" altLang="en-US"/>
              <a:t>所示，</a:t>
            </a:r>
          </a:p>
        </p:txBody>
      </p:sp>
      <p:sp>
        <p:nvSpPr>
          <p:cNvPr id="69644" name="Rectangle 12"/>
          <p:cNvSpPr>
            <a:spLocks noGrp="1" noChangeArrowheads="1"/>
          </p:cNvSpPr>
          <p:nvPr>
            <p:ph type="title"/>
          </p:nvPr>
        </p:nvSpPr>
        <p:spPr>
          <a:xfrm>
            <a:off x="250825" y="620713"/>
            <a:ext cx="4248150" cy="576262"/>
          </a:xfrm>
        </p:spPr>
        <p:txBody>
          <a:bodyPr/>
          <a:lstStyle/>
          <a:p>
            <a:pPr algn="l"/>
            <a:r>
              <a:rPr lang="zh-CN" altLang="en-US" sz="2800" b="1" u="sng">
                <a:solidFill>
                  <a:srgbClr val="FFFFFF"/>
                </a:solidFill>
                <a:ea typeface="楷体_GB2312" pitchFamily="49" charset="-122"/>
              </a:rPr>
              <a:t>二  、二－十进制译码器</a:t>
            </a:r>
          </a:p>
        </p:txBody>
      </p:sp>
      <p:sp>
        <p:nvSpPr>
          <p:cNvPr id="69645" name="Rectangle 13"/>
          <p:cNvSpPr>
            <a:spLocks noChangeArrowheads="1"/>
          </p:cNvSpPr>
          <p:nvPr/>
        </p:nvSpPr>
        <p:spPr bwMode="auto">
          <a:xfrm>
            <a:off x="0" y="0"/>
            <a:ext cx="2843213"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kumimoji="0" lang="en-US" altLang="zh-CN" sz="3200" u="sng">
                <a:solidFill>
                  <a:schemeClr val="tx1"/>
                </a:solidFill>
                <a:effectLst>
                  <a:outerShdw blurRad="38100" dist="38100" dir="2700000" algn="tl">
                    <a:srgbClr val="FFFFFF"/>
                  </a:outerShdw>
                </a:effectLst>
              </a:rPr>
              <a:t>4.3.2  </a:t>
            </a:r>
            <a:r>
              <a:rPr kumimoji="0" lang="zh-CN" altLang="en-US" sz="3200" u="sng">
                <a:solidFill>
                  <a:schemeClr val="tx1"/>
                </a:solidFill>
                <a:effectLst>
                  <a:outerShdw blurRad="38100" dist="38100" dir="2700000" algn="tl">
                    <a:srgbClr val="FFFFFF"/>
                  </a:outerShdw>
                </a:effectLst>
              </a:rPr>
              <a:t>译码器</a:t>
            </a:r>
          </a:p>
        </p:txBody>
      </p:sp>
      <p:grpSp>
        <p:nvGrpSpPr>
          <p:cNvPr id="69650" name="Group 18"/>
          <p:cNvGrpSpPr>
            <a:grpSpLocks/>
          </p:cNvGrpSpPr>
          <p:nvPr/>
        </p:nvGrpSpPr>
        <p:grpSpPr bwMode="auto">
          <a:xfrm>
            <a:off x="4500563" y="692150"/>
            <a:ext cx="4484687" cy="5343525"/>
            <a:chOff x="2744" y="119"/>
            <a:chExt cx="2825" cy="3366"/>
          </a:xfrm>
        </p:grpSpPr>
        <p:pic>
          <p:nvPicPr>
            <p:cNvPr id="69648" name="Picture 16" descr="4-3-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44" y="119"/>
              <a:ext cx="2825" cy="3356"/>
            </a:xfrm>
            <a:prstGeom prst="rect">
              <a:avLst/>
            </a:prstGeom>
            <a:noFill/>
            <a:ln w="57150" cmpd="thickThin">
              <a:solidFill>
                <a:srgbClr val="FF3399"/>
              </a:solidFill>
              <a:miter lim="800000"/>
              <a:headEnd/>
              <a:tailEnd/>
            </a:ln>
            <a:extLst>
              <a:ext uri="{909E8E84-426E-40DD-AFC4-6F175D3DCCD1}">
                <a14:hiddenFill xmlns:a14="http://schemas.microsoft.com/office/drawing/2010/main">
                  <a:solidFill>
                    <a:srgbClr val="FFFFFF"/>
                  </a:solidFill>
                </a14:hiddenFill>
              </a:ext>
            </a:extLst>
          </p:spPr>
        </p:pic>
        <p:sp>
          <p:nvSpPr>
            <p:cNvPr id="69649" name="Rectangle 17"/>
            <p:cNvSpPr>
              <a:spLocks noChangeArrowheads="1"/>
            </p:cNvSpPr>
            <p:nvPr/>
          </p:nvSpPr>
          <p:spPr bwMode="auto">
            <a:xfrm>
              <a:off x="2744" y="3158"/>
              <a:ext cx="901"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solidFill>
                    <a:schemeClr val="tx1"/>
                  </a:solidFill>
                </a:rPr>
                <a:t>图</a:t>
              </a:r>
              <a:r>
                <a:rPr lang="en-US" altLang="zh-CN">
                  <a:solidFill>
                    <a:schemeClr val="tx1"/>
                  </a:solidFill>
                </a:rPr>
                <a:t>4.3.11</a:t>
              </a:r>
            </a:p>
          </p:txBody>
        </p:sp>
      </p:grpSp>
      <p:sp>
        <p:nvSpPr>
          <p:cNvPr id="69651" name="Rectangle 19"/>
          <p:cNvSpPr>
            <a:spLocks noChangeArrowheads="1"/>
          </p:cNvSpPr>
          <p:nvPr/>
        </p:nvSpPr>
        <p:spPr bwMode="auto">
          <a:xfrm>
            <a:off x="250825" y="5229225"/>
            <a:ext cx="30416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t>其输出端逻辑式为</a:t>
            </a:r>
          </a:p>
        </p:txBody>
      </p:sp>
      <p:graphicFrame>
        <p:nvGraphicFramePr>
          <p:cNvPr id="69652" name="Object 20"/>
          <p:cNvGraphicFramePr>
            <a:graphicFrameLocks noChangeAspect="1"/>
          </p:cNvGraphicFramePr>
          <p:nvPr/>
        </p:nvGraphicFramePr>
        <p:xfrm>
          <a:off x="395288" y="6021388"/>
          <a:ext cx="3744912" cy="554037"/>
        </p:xfrm>
        <a:graphic>
          <a:graphicData uri="http://schemas.openxmlformats.org/presentationml/2006/ole">
            <mc:AlternateContent xmlns:mc="http://schemas.openxmlformats.org/markup-compatibility/2006">
              <mc:Choice xmlns:v="urn:schemas-microsoft-com:vml" Requires="v">
                <p:oleObj spid="_x0000_s69655" name="公式" r:id="rId5" imgW="1168200" imgH="228600" progId="Equation.3">
                  <p:embed/>
                </p:oleObj>
              </mc:Choice>
              <mc:Fallback>
                <p:oleObj name="公式" r:id="rId5" imgW="1168200" imgH="228600" progId="Equation.3">
                  <p:embed/>
                  <p:pic>
                    <p:nvPicPr>
                      <p:cNvPr id="0" name="Object 2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5288" y="6021388"/>
                        <a:ext cx="3744912" cy="554037"/>
                      </a:xfrm>
                      <a:prstGeom prst="rect">
                        <a:avLst/>
                      </a:prstGeom>
                      <a:solidFill>
                        <a:srgbClr val="FFFFFF"/>
                      </a:solidFill>
                      <a:ln w="57150" cmpd="thickThin">
                        <a:solidFill>
                          <a:srgbClr val="FF3399"/>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69638"/>
                                        </p:tgtEl>
                                        <p:attrNameLst>
                                          <p:attrName>style.visibility</p:attrName>
                                        </p:attrNameLst>
                                      </p:cBhvr>
                                      <p:to>
                                        <p:strVal val="visible"/>
                                      </p:to>
                                    </p:set>
                                    <p:anim calcmode="lin" valueType="num">
                                      <p:cBhvr additive="base">
                                        <p:cTn id="7" dur="500" fill="hold"/>
                                        <p:tgtEl>
                                          <p:spTgt spid="69638"/>
                                        </p:tgtEl>
                                        <p:attrNameLst>
                                          <p:attrName>ppt_x</p:attrName>
                                        </p:attrNameLst>
                                      </p:cBhvr>
                                      <p:tavLst>
                                        <p:tav tm="0">
                                          <p:val>
                                            <p:strVal val="1+#ppt_w/2"/>
                                          </p:val>
                                        </p:tav>
                                        <p:tav tm="100000">
                                          <p:val>
                                            <p:strVal val="#ppt_x"/>
                                          </p:val>
                                        </p:tav>
                                      </p:tavLst>
                                    </p:anim>
                                    <p:anim calcmode="lin" valueType="num">
                                      <p:cBhvr additive="base">
                                        <p:cTn id="8" dur="500" fill="hold"/>
                                        <p:tgtEl>
                                          <p:spTgt spid="69638"/>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69640"/>
                                        </p:tgtEl>
                                        <p:attrNameLst>
                                          <p:attrName>style.visibility</p:attrName>
                                        </p:attrNameLst>
                                      </p:cBhvr>
                                      <p:to>
                                        <p:strVal val="visible"/>
                                      </p:to>
                                    </p:set>
                                    <p:anim calcmode="lin" valueType="num">
                                      <p:cBhvr additive="base">
                                        <p:cTn id="13" dur="500" fill="hold"/>
                                        <p:tgtEl>
                                          <p:spTgt spid="69640"/>
                                        </p:tgtEl>
                                        <p:attrNameLst>
                                          <p:attrName>ppt_x</p:attrName>
                                        </p:attrNameLst>
                                      </p:cBhvr>
                                      <p:tavLst>
                                        <p:tav tm="0">
                                          <p:val>
                                            <p:strVal val="0-#ppt_w/2"/>
                                          </p:val>
                                        </p:tav>
                                        <p:tav tm="100000">
                                          <p:val>
                                            <p:strVal val="#ppt_x"/>
                                          </p:val>
                                        </p:tav>
                                      </p:tavLst>
                                    </p:anim>
                                    <p:anim calcmode="lin" valueType="num">
                                      <p:cBhvr additive="base">
                                        <p:cTn id="14" dur="500" fill="hold"/>
                                        <p:tgtEl>
                                          <p:spTgt spid="6964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638" grpId="0" autoUpdateAnimBg="0"/>
      <p:bldP spid="69640" grpId="0" autoUpdateAnimBg="0"/>
    </p:bldLst>
  </p:timing>
</p:sld>
</file>

<file path=ppt/slides/slide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179388" y="692150"/>
            <a:ext cx="5562600" cy="609600"/>
          </a:xfrm>
          <a:noFill/>
          <a:ln/>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9525">
                <a:solidFill>
                  <a:srgbClr val="66FF66"/>
                </a:solidFill>
                <a:miter lim="800000"/>
                <a:headEnd/>
                <a:tailEnd/>
              </a14:hiddenLine>
            </a:ext>
          </a:extLst>
        </p:spPr>
        <p:txBody>
          <a:bodyPr/>
          <a:lstStyle/>
          <a:p>
            <a:pPr algn="l"/>
            <a:r>
              <a:rPr lang="zh-CN" altLang="en-US" sz="2800" b="1">
                <a:solidFill>
                  <a:srgbClr val="FFFFFF"/>
                </a:solidFill>
                <a:ea typeface="楷体_GB2312" pitchFamily="49" charset="-122"/>
              </a:rPr>
              <a:t>其输出输入的逻辑关系可表述为</a:t>
            </a:r>
          </a:p>
        </p:txBody>
      </p:sp>
      <p:graphicFrame>
        <p:nvGraphicFramePr>
          <p:cNvPr id="10254" name="Object 14"/>
          <p:cNvGraphicFramePr>
            <a:graphicFrameLocks noChangeAspect="1"/>
          </p:cNvGraphicFramePr>
          <p:nvPr/>
        </p:nvGraphicFramePr>
        <p:xfrm>
          <a:off x="468313" y="1412875"/>
          <a:ext cx="3500437" cy="2122488"/>
        </p:xfrm>
        <a:graphic>
          <a:graphicData uri="http://schemas.openxmlformats.org/presentationml/2006/ole">
            <mc:AlternateContent xmlns:mc="http://schemas.openxmlformats.org/markup-compatibility/2006">
              <mc:Choice xmlns:v="urn:schemas-microsoft-com:vml" Requires="v">
                <p:oleObj spid="_x0000_s10268" name="公式" r:id="rId4" imgW="1549080" imgH="939600" progId="Equation.3">
                  <p:embed/>
                </p:oleObj>
              </mc:Choice>
              <mc:Fallback>
                <p:oleObj name="公式" r:id="rId4" imgW="1549080" imgH="939600" progId="Equation.3">
                  <p:embed/>
                  <p:pic>
                    <p:nvPicPr>
                      <p:cNvPr id="0" name="Object 1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8313" y="1412875"/>
                        <a:ext cx="3500437" cy="2122488"/>
                      </a:xfrm>
                      <a:prstGeom prst="rect">
                        <a:avLst/>
                      </a:prstGeom>
                      <a:solidFill>
                        <a:srgbClr val="FFFFFF"/>
                      </a:solidFill>
                      <a:ln w="57150" cmpd="thickThin">
                        <a:solidFill>
                          <a:srgbClr val="FF3399"/>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257" name="Text Box 17"/>
          <p:cNvSpPr txBox="1">
            <a:spLocks noChangeArrowheads="1"/>
          </p:cNvSpPr>
          <p:nvPr/>
        </p:nvSpPr>
        <p:spPr bwMode="auto">
          <a:xfrm>
            <a:off x="323850" y="4365625"/>
            <a:ext cx="6867525" cy="2227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a:t>        </a:t>
            </a:r>
            <a:r>
              <a:rPr lang="zh-CN" altLang="en-US"/>
              <a:t>在电路结构上信号的流向是单向性的，没有从输出端到输入端的反馈。电路的基本组成单元是逻辑门电路，不含记忆元件。但由于门电路有延时，故组合逻辑电路也有延迟时间。</a:t>
            </a:r>
          </a:p>
        </p:txBody>
      </p:sp>
      <p:graphicFrame>
        <p:nvGraphicFramePr>
          <p:cNvPr id="10258" name="Object 18"/>
          <p:cNvGraphicFramePr>
            <a:graphicFrameLocks noChangeAspect="1"/>
          </p:cNvGraphicFramePr>
          <p:nvPr/>
        </p:nvGraphicFramePr>
        <p:xfrm>
          <a:off x="4427538" y="1412875"/>
          <a:ext cx="4175125" cy="1895475"/>
        </p:xfrm>
        <a:graphic>
          <a:graphicData uri="http://schemas.openxmlformats.org/presentationml/2006/ole">
            <mc:AlternateContent xmlns:mc="http://schemas.openxmlformats.org/markup-compatibility/2006">
              <mc:Choice xmlns:v="urn:schemas-microsoft-com:vml" Requires="v">
                <p:oleObj spid="_x0000_s10269" name="Visio" r:id="rId6" imgW="2008937" imgH="910438" progId="Visio.Drawing.11">
                  <p:embed/>
                </p:oleObj>
              </mc:Choice>
              <mc:Fallback>
                <p:oleObj name="Visio" r:id="rId6" imgW="2008937" imgH="910438" progId="Visio.Drawing.11">
                  <p:embed/>
                  <p:pic>
                    <p:nvPicPr>
                      <p:cNvPr id="0" name="Object 1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27538" y="1412875"/>
                        <a:ext cx="4175125" cy="1895475"/>
                      </a:xfrm>
                      <a:prstGeom prst="rect">
                        <a:avLst/>
                      </a:prstGeom>
                      <a:solidFill>
                        <a:srgbClr val="FFFFFF"/>
                      </a:solidFill>
                      <a:ln w="57150" cmpd="thickThin">
                        <a:solidFill>
                          <a:srgbClr val="FF3399"/>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259" name="Rectangle 19"/>
          <p:cNvSpPr>
            <a:spLocks noChangeArrowheads="1"/>
          </p:cNvSpPr>
          <p:nvPr/>
        </p:nvSpPr>
        <p:spPr bwMode="auto">
          <a:xfrm>
            <a:off x="0" y="188913"/>
            <a:ext cx="19812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kumimoji="0" lang="en-US" altLang="zh-CN" sz="3200" u="sng">
                <a:solidFill>
                  <a:schemeClr val="tx2"/>
                </a:solidFill>
                <a:effectLst>
                  <a:outerShdw blurRad="38100" dist="38100" dir="2700000" algn="tl">
                    <a:srgbClr val="FFFFFF"/>
                  </a:outerShdw>
                </a:effectLst>
              </a:rPr>
              <a:t>4.1 </a:t>
            </a:r>
            <a:r>
              <a:rPr kumimoji="0" lang="zh-CN" altLang="en-US" sz="3200" u="sng">
                <a:solidFill>
                  <a:schemeClr val="tx2"/>
                </a:solidFill>
                <a:effectLst>
                  <a:outerShdw blurRad="38100" dist="38100" dir="2700000" algn="tl">
                    <a:srgbClr val="FFFFFF"/>
                  </a:outerShdw>
                </a:effectLst>
              </a:rPr>
              <a:t>概述</a:t>
            </a:r>
            <a:r>
              <a:rPr kumimoji="0" lang="zh-CN" altLang="en-US" sz="3200" b="0" u="sng">
                <a:solidFill>
                  <a:schemeClr val="tx2"/>
                </a:solidFill>
                <a:effectLst>
                  <a:outerShdw blurRad="38100" dist="38100" dir="2700000" algn="tl">
                    <a:srgbClr val="FFFFFF"/>
                  </a:outerShdw>
                </a:effectLst>
              </a:rPr>
              <a:t> </a:t>
            </a:r>
          </a:p>
        </p:txBody>
      </p:sp>
      <p:graphicFrame>
        <p:nvGraphicFramePr>
          <p:cNvPr id="10260" name="Object 20"/>
          <p:cNvGraphicFramePr>
            <a:graphicFrameLocks noChangeAspect="1"/>
          </p:cNvGraphicFramePr>
          <p:nvPr/>
        </p:nvGraphicFramePr>
        <p:xfrm>
          <a:off x="611188" y="3716338"/>
          <a:ext cx="1800225" cy="568325"/>
        </p:xfrm>
        <a:graphic>
          <a:graphicData uri="http://schemas.openxmlformats.org/presentationml/2006/ole">
            <mc:AlternateContent xmlns:mc="http://schemas.openxmlformats.org/markup-compatibility/2006">
              <mc:Choice xmlns:v="urn:schemas-microsoft-com:vml" Requires="v">
                <p:oleObj spid="_x0000_s10270" name="公式" r:id="rId8" imgW="647640" imgH="203040" progId="Equation.3">
                  <p:embed/>
                </p:oleObj>
              </mc:Choice>
              <mc:Fallback>
                <p:oleObj name="公式" r:id="rId8" imgW="647640" imgH="203040" progId="Equation.3">
                  <p:embed/>
                  <p:pic>
                    <p:nvPicPr>
                      <p:cNvPr id="0" name="Object 2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11188" y="3716338"/>
                        <a:ext cx="1800225" cy="568325"/>
                      </a:xfrm>
                      <a:prstGeom prst="rect">
                        <a:avLst/>
                      </a:prstGeom>
                      <a:solidFill>
                        <a:srgbClr val="FFFFFF"/>
                      </a:solidFill>
                      <a:ln w="57150" cmpd="thickThin">
                        <a:solidFill>
                          <a:srgbClr val="FF3399"/>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ransition>
    <p:checke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9" presetClass="entr" presetSubtype="0" fill="hold" grpId="0" nodeType="clickEffect">
                                  <p:stCondLst>
                                    <p:cond delay="0"/>
                                  </p:stCondLst>
                                  <p:childTnLst>
                                    <p:set>
                                      <p:cBhvr>
                                        <p:cTn id="6" dur="1" fill="hold">
                                          <p:stCondLst>
                                            <p:cond delay="0"/>
                                          </p:stCondLst>
                                        </p:cTn>
                                        <p:tgtEl>
                                          <p:spTgt spid="10242"/>
                                        </p:tgtEl>
                                        <p:attrNameLst>
                                          <p:attrName>style.visibility</p:attrName>
                                        </p:attrNameLst>
                                      </p:cBhvr>
                                      <p:to>
                                        <p:strVal val="visible"/>
                                      </p:to>
                                    </p:set>
                                    <p:anim calcmode="lin" valueType="num">
                                      <p:cBhvr>
                                        <p:cTn id="7" dur="1000" fill="hold"/>
                                        <p:tgtEl>
                                          <p:spTgt spid="10242"/>
                                        </p:tgtEl>
                                        <p:attrNameLst>
                                          <p:attrName>ppt_x</p:attrName>
                                        </p:attrNameLst>
                                      </p:cBhvr>
                                      <p:tavLst>
                                        <p:tav tm="0">
                                          <p:val>
                                            <p:strVal val="#ppt_x-.2"/>
                                          </p:val>
                                        </p:tav>
                                        <p:tav tm="100000">
                                          <p:val>
                                            <p:strVal val="#ppt_x"/>
                                          </p:val>
                                        </p:tav>
                                      </p:tavLst>
                                    </p:anim>
                                    <p:anim calcmode="lin" valueType="num">
                                      <p:cBhvr>
                                        <p:cTn id="8" dur="1000" fill="hold"/>
                                        <p:tgtEl>
                                          <p:spTgt spid="10242"/>
                                        </p:tgtEl>
                                        <p:attrNameLst>
                                          <p:attrName>ppt_y</p:attrName>
                                        </p:attrNameLst>
                                      </p:cBhvr>
                                      <p:tavLst>
                                        <p:tav tm="0">
                                          <p:val>
                                            <p:strVal val="#ppt_y"/>
                                          </p:val>
                                        </p:tav>
                                        <p:tav tm="100000">
                                          <p:val>
                                            <p:strVal val="#ppt_y"/>
                                          </p:val>
                                        </p:tav>
                                      </p:tavLst>
                                    </p:anim>
                                    <p:animEffect transition="in" filter="wipe(right)" prLst="gradientSize: 0.1">
                                      <p:cBhvr>
                                        <p:cTn id="9" dur="1000"/>
                                        <p:tgtEl>
                                          <p:spTgt spid="10242"/>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9" presetClass="entr" presetSubtype="0" fill="hold" nodeType="clickEffect">
                                  <p:stCondLst>
                                    <p:cond delay="0"/>
                                  </p:stCondLst>
                                  <p:childTnLst>
                                    <p:set>
                                      <p:cBhvr>
                                        <p:cTn id="13" dur="1" fill="hold">
                                          <p:stCondLst>
                                            <p:cond delay="0"/>
                                          </p:stCondLst>
                                        </p:cTn>
                                        <p:tgtEl>
                                          <p:spTgt spid="10258"/>
                                        </p:tgtEl>
                                        <p:attrNameLst>
                                          <p:attrName>style.visibility</p:attrName>
                                        </p:attrNameLst>
                                      </p:cBhvr>
                                      <p:to>
                                        <p:strVal val="visible"/>
                                      </p:to>
                                    </p:set>
                                    <p:animEffect transition="in" filter="dissolve">
                                      <p:cBhvr>
                                        <p:cTn id="14" dur="1000"/>
                                        <p:tgtEl>
                                          <p:spTgt spid="10258"/>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10" presetClass="entr" presetSubtype="0" fill="hold" nodeType="clickEffect">
                                  <p:stCondLst>
                                    <p:cond delay="0"/>
                                  </p:stCondLst>
                                  <p:childTnLst>
                                    <p:set>
                                      <p:cBhvr>
                                        <p:cTn id="18" dur="1" fill="hold">
                                          <p:stCondLst>
                                            <p:cond delay="0"/>
                                          </p:stCondLst>
                                        </p:cTn>
                                        <p:tgtEl>
                                          <p:spTgt spid="10254"/>
                                        </p:tgtEl>
                                        <p:attrNameLst>
                                          <p:attrName>style.visibility</p:attrName>
                                        </p:attrNameLst>
                                      </p:cBhvr>
                                      <p:to>
                                        <p:strVal val="visible"/>
                                      </p:to>
                                    </p:set>
                                    <p:animEffect transition="in" filter="fade">
                                      <p:cBhvr>
                                        <p:cTn id="19" dur="1000"/>
                                        <p:tgtEl>
                                          <p:spTgt spid="10254"/>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10" presetClass="entr" presetSubtype="0" fill="hold" nodeType="clickEffect">
                                  <p:stCondLst>
                                    <p:cond delay="0"/>
                                  </p:stCondLst>
                                  <p:childTnLst>
                                    <p:set>
                                      <p:cBhvr>
                                        <p:cTn id="23" dur="1" fill="hold">
                                          <p:stCondLst>
                                            <p:cond delay="0"/>
                                          </p:stCondLst>
                                        </p:cTn>
                                        <p:tgtEl>
                                          <p:spTgt spid="10260"/>
                                        </p:tgtEl>
                                        <p:attrNameLst>
                                          <p:attrName>style.visibility</p:attrName>
                                        </p:attrNameLst>
                                      </p:cBhvr>
                                      <p:to>
                                        <p:strVal val="visible"/>
                                      </p:to>
                                    </p:set>
                                    <p:animEffect transition="in" filter="fade">
                                      <p:cBhvr>
                                        <p:cTn id="24" dur="500"/>
                                        <p:tgtEl>
                                          <p:spTgt spid="10260"/>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4" presetClass="entr" presetSubtype="16" fill="hold" grpId="0" nodeType="clickEffect">
                                  <p:stCondLst>
                                    <p:cond delay="0"/>
                                  </p:stCondLst>
                                  <p:childTnLst>
                                    <p:set>
                                      <p:cBhvr>
                                        <p:cTn id="28" dur="1" fill="hold">
                                          <p:stCondLst>
                                            <p:cond delay="0"/>
                                          </p:stCondLst>
                                        </p:cTn>
                                        <p:tgtEl>
                                          <p:spTgt spid="10257"/>
                                        </p:tgtEl>
                                        <p:attrNameLst>
                                          <p:attrName>style.visibility</p:attrName>
                                        </p:attrNameLst>
                                      </p:cBhvr>
                                      <p:to>
                                        <p:strVal val="visible"/>
                                      </p:to>
                                    </p:set>
                                    <p:animEffect transition="in" filter="box(in)">
                                      <p:cBhvr>
                                        <p:cTn id="29" dur="1000"/>
                                        <p:tgtEl>
                                          <p:spTgt spid="102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2" grpId="0" autoUpdateAnimBg="0"/>
      <p:bldP spid="10257" grpId="0" autoUpdateAnimBg="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53" name="Rectangle 9"/>
          <p:cNvSpPr>
            <a:spLocks noChangeArrowheads="1"/>
          </p:cNvSpPr>
          <p:nvPr/>
        </p:nvSpPr>
        <p:spPr bwMode="auto">
          <a:xfrm>
            <a:off x="0" y="0"/>
            <a:ext cx="2843213"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kumimoji="0" lang="en-US" altLang="zh-CN" sz="3200" u="sng">
                <a:solidFill>
                  <a:schemeClr val="tx1"/>
                </a:solidFill>
                <a:effectLst>
                  <a:outerShdw blurRad="38100" dist="38100" dir="2700000" algn="tl">
                    <a:srgbClr val="FFFFFF"/>
                  </a:outerShdw>
                </a:effectLst>
              </a:rPr>
              <a:t>4.3.2  </a:t>
            </a:r>
            <a:r>
              <a:rPr kumimoji="0" lang="zh-CN" altLang="en-US" sz="3200" u="sng">
                <a:solidFill>
                  <a:schemeClr val="tx1"/>
                </a:solidFill>
                <a:effectLst>
                  <a:outerShdw blurRad="38100" dist="38100" dir="2700000" algn="tl">
                    <a:srgbClr val="FFFFFF"/>
                  </a:outerShdw>
                </a:effectLst>
              </a:rPr>
              <a:t>译码器</a:t>
            </a:r>
          </a:p>
        </p:txBody>
      </p:sp>
      <p:sp>
        <p:nvSpPr>
          <p:cNvPr id="210956" name="Rectangle 12"/>
          <p:cNvSpPr>
            <a:spLocks noGrp="1" noChangeArrowheads="1"/>
          </p:cNvSpPr>
          <p:nvPr>
            <p:ph type="title"/>
          </p:nvPr>
        </p:nvSpPr>
        <p:spPr>
          <a:xfrm>
            <a:off x="179388" y="549275"/>
            <a:ext cx="5473700" cy="576263"/>
          </a:xfrm>
        </p:spPr>
        <p:txBody>
          <a:bodyPr/>
          <a:lstStyle/>
          <a:p>
            <a:pPr algn="l"/>
            <a:r>
              <a:rPr lang="zh-CN" altLang="en-US" sz="2800" b="1" u="sng">
                <a:solidFill>
                  <a:srgbClr val="FFFFFF"/>
                </a:solidFill>
                <a:ea typeface="楷体_GB2312" pitchFamily="49" charset="-122"/>
              </a:rPr>
              <a:t>三、用译码器设计组合逻辑电路</a:t>
            </a:r>
          </a:p>
        </p:txBody>
      </p:sp>
      <p:sp>
        <p:nvSpPr>
          <p:cNvPr id="210958" name="Rectangle 14"/>
          <p:cNvSpPr>
            <a:spLocks noChangeArrowheads="1"/>
          </p:cNvSpPr>
          <p:nvPr/>
        </p:nvSpPr>
        <p:spPr bwMode="auto">
          <a:xfrm>
            <a:off x="250825" y="1052513"/>
            <a:ext cx="19685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20000"/>
              </a:spcBef>
            </a:pPr>
            <a:r>
              <a:rPr kumimoji="0" lang="en-US" altLang="zh-CN" u="sng"/>
              <a:t>1. </a:t>
            </a:r>
            <a:r>
              <a:rPr kumimoji="0" lang="zh-CN" altLang="en-US" u="sng"/>
              <a:t>基本原理</a:t>
            </a:r>
          </a:p>
        </p:txBody>
      </p:sp>
      <p:sp>
        <p:nvSpPr>
          <p:cNvPr id="210962" name="Text Box 18"/>
          <p:cNvSpPr txBox="1">
            <a:spLocks noChangeArrowheads="1"/>
          </p:cNvSpPr>
          <p:nvPr/>
        </p:nvSpPr>
        <p:spPr bwMode="auto">
          <a:xfrm>
            <a:off x="179388" y="1484313"/>
            <a:ext cx="8605837" cy="1373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a:latin typeface="楷体_GB2312" pitchFamily="49" charset="-122"/>
              </a:rPr>
              <a:t>    </a:t>
            </a:r>
            <a:r>
              <a:rPr lang="zh-CN" altLang="en-US">
                <a:latin typeface="楷体_GB2312" pitchFamily="49" charset="-122"/>
              </a:rPr>
              <a:t>由于译码器的输出为最小项取反，而逻辑函数可以写成最小项之和的形式，故可以利用附加的门电路和译码器实现逻辑函数。</a:t>
            </a:r>
          </a:p>
        </p:txBody>
      </p:sp>
      <p:sp>
        <p:nvSpPr>
          <p:cNvPr id="210965" name="Rectangle 21"/>
          <p:cNvSpPr>
            <a:spLocks noChangeArrowheads="1"/>
          </p:cNvSpPr>
          <p:nvPr/>
        </p:nvSpPr>
        <p:spPr bwMode="auto">
          <a:xfrm>
            <a:off x="250825" y="2781300"/>
            <a:ext cx="1871663" cy="647700"/>
          </a:xfrm>
          <a:prstGeom prst="rect">
            <a:avLst/>
          </a:prstGeom>
          <a:noFill/>
          <a:ln>
            <a:noFill/>
          </a:ln>
          <a:effectLst/>
          <a:extLst>
            <a:ext uri="{909E8E84-426E-40DD-AFC4-6F175D3DCCD1}">
              <a14:hiddenFill xmlns:a14="http://schemas.microsoft.com/office/drawing/2010/main">
                <a:solidFill>
                  <a:srgbClr val="0066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kumimoji="0" lang="en-US" altLang="zh-CN" u="sng"/>
              <a:t>2. </a:t>
            </a:r>
            <a:r>
              <a:rPr kumimoji="0" lang="zh-CN" altLang="en-US" u="sng"/>
              <a:t>举例</a:t>
            </a:r>
          </a:p>
        </p:txBody>
      </p:sp>
      <p:sp>
        <p:nvSpPr>
          <p:cNvPr id="210966" name="Rectangle 22"/>
          <p:cNvSpPr>
            <a:spLocks noChangeArrowheads="1"/>
          </p:cNvSpPr>
          <p:nvPr/>
        </p:nvSpPr>
        <p:spPr bwMode="auto">
          <a:xfrm>
            <a:off x="250825" y="3357563"/>
            <a:ext cx="8642350"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20000"/>
              </a:spcBef>
            </a:pPr>
            <a:r>
              <a:rPr kumimoji="0" lang="zh-CN" altLang="en-US"/>
              <a:t>例</a:t>
            </a:r>
            <a:r>
              <a:rPr kumimoji="0" lang="en-US" altLang="zh-CN"/>
              <a:t>4.3.1 </a:t>
            </a:r>
            <a:r>
              <a:rPr kumimoji="0" lang="zh-CN" altLang="en-US"/>
              <a:t>利用</a:t>
            </a:r>
            <a:r>
              <a:rPr kumimoji="0" lang="en-US" altLang="zh-CN"/>
              <a:t>74HC138</a:t>
            </a:r>
            <a:r>
              <a:rPr kumimoji="0" lang="zh-CN" altLang="en-US"/>
              <a:t>设计一个多输出的组合逻辑电路，输出逻辑函数式为：</a:t>
            </a:r>
          </a:p>
        </p:txBody>
      </p:sp>
      <p:graphicFrame>
        <p:nvGraphicFramePr>
          <p:cNvPr id="210967" name="Object 23"/>
          <p:cNvGraphicFramePr>
            <a:graphicFrameLocks noChangeAspect="1"/>
          </p:cNvGraphicFramePr>
          <p:nvPr/>
        </p:nvGraphicFramePr>
        <p:xfrm>
          <a:off x="1979613" y="4508500"/>
          <a:ext cx="3600450" cy="2073275"/>
        </p:xfrm>
        <a:graphic>
          <a:graphicData uri="http://schemas.openxmlformats.org/presentationml/2006/ole">
            <mc:AlternateContent xmlns:mc="http://schemas.openxmlformats.org/markup-compatibility/2006">
              <mc:Choice xmlns:v="urn:schemas-microsoft-com:vml" Requires="v">
                <p:oleObj spid="_x0000_s210970" name="公式" r:id="rId4" imgW="1587240" imgH="914400" progId="Equation.3">
                  <p:embed/>
                </p:oleObj>
              </mc:Choice>
              <mc:Fallback>
                <p:oleObj name="公式" r:id="rId4" imgW="1587240" imgH="914400" progId="Equation.3">
                  <p:embed/>
                  <p:pic>
                    <p:nvPicPr>
                      <p:cNvPr id="0" name="Object 2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79613" y="4508500"/>
                        <a:ext cx="3600450" cy="2073275"/>
                      </a:xfrm>
                      <a:prstGeom prst="rect">
                        <a:avLst/>
                      </a:prstGeom>
                      <a:solidFill>
                        <a:srgbClr val="FFFFFF"/>
                      </a:solidFill>
                      <a:ln w="57150" cmpd="thickThin">
                        <a:solidFill>
                          <a:srgbClr val="FF3399"/>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10956"/>
                                        </p:tgtEl>
                                        <p:attrNameLst>
                                          <p:attrName>style.visibility</p:attrName>
                                        </p:attrNameLst>
                                      </p:cBhvr>
                                      <p:to>
                                        <p:strVal val="visible"/>
                                      </p:to>
                                    </p:set>
                                    <p:animEffect transition="in" filter="box(in)">
                                      <p:cBhvr>
                                        <p:cTn id="7" dur="1000"/>
                                        <p:tgtEl>
                                          <p:spTgt spid="21095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9" presetClass="entr" presetSubtype="0" fill="hold" grpId="0" nodeType="clickEffect">
                                  <p:stCondLst>
                                    <p:cond delay="0"/>
                                  </p:stCondLst>
                                  <p:childTnLst>
                                    <p:set>
                                      <p:cBhvr>
                                        <p:cTn id="11" dur="1" fill="hold">
                                          <p:stCondLst>
                                            <p:cond delay="0"/>
                                          </p:stCondLst>
                                        </p:cTn>
                                        <p:tgtEl>
                                          <p:spTgt spid="210958"/>
                                        </p:tgtEl>
                                        <p:attrNameLst>
                                          <p:attrName>style.visibility</p:attrName>
                                        </p:attrNameLst>
                                      </p:cBhvr>
                                      <p:to>
                                        <p:strVal val="visible"/>
                                      </p:to>
                                    </p:set>
                                    <p:anim calcmode="lin" valueType="num">
                                      <p:cBhvr>
                                        <p:cTn id="12" dur="1000" fill="hold"/>
                                        <p:tgtEl>
                                          <p:spTgt spid="210958"/>
                                        </p:tgtEl>
                                        <p:attrNameLst>
                                          <p:attrName>ppt_x</p:attrName>
                                        </p:attrNameLst>
                                      </p:cBhvr>
                                      <p:tavLst>
                                        <p:tav tm="0">
                                          <p:val>
                                            <p:strVal val="#ppt_x-.2"/>
                                          </p:val>
                                        </p:tav>
                                        <p:tav tm="100000">
                                          <p:val>
                                            <p:strVal val="#ppt_x"/>
                                          </p:val>
                                        </p:tav>
                                      </p:tavLst>
                                    </p:anim>
                                    <p:anim calcmode="lin" valueType="num">
                                      <p:cBhvr>
                                        <p:cTn id="13" dur="1000" fill="hold"/>
                                        <p:tgtEl>
                                          <p:spTgt spid="210958"/>
                                        </p:tgtEl>
                                        <p:attrNameLst>
                                          <p:attrName>ppt_y</p:attrName>
                                        </p:attrNameLst>
                                      </p:cBhvr>
                                      <p:tavLst>
                                        <p:tav tm="0">
                                          <p:val>
                                            <p:strVal val="#ppt_y"/>
                                          </p:val>
                                        </p:tav>
                                        <p:tav tm="100000">
                                          <p:val>
                                            <p:strVal val="#ppt_y"/>
                                          </p:val>
                                        </p:tav>
                                      </p:tavLst>
                                    </p:anim>
                                    <p:animEffect transition="in" filter="wipe(right)" prLst="gradientSize: 0.1">
                                      <p:cBhvr>
                                        <p:cTn id="14" dur="1000"/>
                                        <p:tgtEl>
                                          <p:spTgt spid="210958"/>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16" presetClass="entr" presetSubtype="26" fill="hold" grpId="0" nodeType="clickEffect">
                                  <p:stCondLst>
                                    <p:cond delay="0"/>
                                  </p:stCondLst>
                                  <p:childTnLst>
                                    <p:set>
                                      <p:cBhvr>
                                        <p:cTn id="18" dur="1" fill="hold">
                                          <p:stCondLst>
                                            <p:cond delay="0"/>
                                          </p:stCondLst>
                                        </p:cTn>
                                        <p:tgtEl>
                                          <p:spTgt spid="210962"/>
                                        </p:tgtEl>
                                        <p:attrNameLst>
                                          <p:attrName>style.visibility</p:attrName>
                                        </p:attrNameLst>
                                      </p:cBhvr>
                                      <p:to>
                                        <p:strVal val="visible"/>
                                      </p:to>
                                    </p:set>
                                    <p:animEffect transition="in" filter="barn(inHorizontal)">
                                      <p:cBhvr>
                                        <p:cTn id="19" dur="1000"/>
                                        <p:tgtEl>
                                          <p:spTgt spid="210962"/>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29" presetClass="entr" presetSubtype="0" fill="hold" grpId="0" nodeType="clickEffect">
                                  <p:stCondLst>
                                    <p:cond delay="0"/>
                                  </p:stCondLst>
                                  <p:childTnLst>
                                    <p:set>
                                      <p:cBhvr>
                                        <p:cTn id="23" dur="1" fill="hold">
                                          <p:stCondLst>
                                            <p:cond delay="0"/>
                                          </p:stCondLst>
                                        </p:cTn>
                                        <p:tgtEl>
                                          <p:spTgt spid="210965"/>
                                        </p:tgtEl>
                                        <p:attrNameLst>
                                          <p:attrName>style.visibility</p:attrName>
                                        </p:attrNameLst>
                                      </p:cBhvr>
                                      <p:to>
                                        <p:strVal val="visible"/>
                                      </p:to>
                                    </p:set>
                                    <p:anim calcmode="lin" valueType="num">
                                      <p:cBhvr>
                                        <p:cTn id="24" dur="1000" fill="hold"/>
                                        <p:tgtEl>
                                          <p:spTgt spid="210965"/>
                                        </p:tgtEl>
                                        <p:attrNameLst>
                                          <p:attrName>ppt_x</p:attrName>
                                        </p:attrNameLst>
                                      </p:cBhvr>
                                      <p:tavLst>
                                        <p:tav tm="0">
                                          <p:val>
                                            <p:strVal val="#ppt_x-.2"/>
                                          </p:val>
                                        </p:tav>
                                        <p:tav tm="100000">
                                          <p:val>
                                            <p:strVal val="#ppt_x"/>
                                          </p:val>
                                        </p:tav>
                                      </p:tavLst>
                                    </p:anim>
                                    <p:anim calcmode="lin" valueType="num">
                                      <p:cBhvr>
                                        <p:cTn id="25" dur="1000" fill="hold"/>
                                        <p:tgtEl>
                                          <p:spTgt spid="210965"/>
                                        </p:tgtEl>
                                        <p:attrNameLst>
                                          <p:attrName>ppt_y</p:attrName>
                                        </p:attrNameLst>
                                      </p:cBhvr>
                                      <p:tavLst>
                                        <p:tav tm="0">
                                          <p:val>
                                            <p:strVal val="#ppt_y"/>
                                          </p:val>
                                        </p:tav>
                                        <p:tav tm="100000">
                                          <p:val>
                                            <p:strVal val="#ppt_y"/>
                                          </p:val>
                                        </p:tav>
                                      </p:tavLst>
                                    </p:anim>
                                    <p:animEffect transition="in" filter="wipe(right)" prLst="gradientSize: 0.1">
                                      <p:cBhvr>
                                        <p:cTn id="26" dur="1000"/>
                                        <p:tgtEl>
                                          <p:spTgt spid="210965"/>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20" presetClass="entr" presetSubtype="0" fill="hold" grpId="0" nodeType="clickEffect">
                                  <p:stCondLst>
                                    <p:cond delay="0"/>
                                  </p:stCondLst>
                                  <p:childTnLst>
                                    <p:set>
                                      <p:cBhvr>
                                        <p:cTn id="30" dur="1" fill="hold">
                                          <p:stCondLst>
                                            <p:cond delay="0"/>
                                          </p:stCondLst>
                                        </p:cTn>
                                        <p:tgtEl>
                                          <p:spTgt spid="210966"/>
                                        </p:tgtEl>
                                        <p:attrNameLst>
                                          <p:attrName>style.visibility</p:attrName>
                                        </p:attrNameLst>
                                      </p:cBhvr>
                                      <p:to>
                                        <p:strVal val="visible"/>
                                      </p:to>
                                    </p:set>
                                    <p:animEffect transition="in" filter="wedge">
                                      <p:cBhvr>
                                        <p:cTn id="31" dur="1000"/>
                                        <p:tgtEl>
                                          <p:spTgt spid="210966"/>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9" presetClass="entr" presetSubtype="0" fill="hold" nodeType="clickEffect">
                                  <p:stCondLst>
                                    <p:cond delay="0"/>
                                  </p:stCondLst>
                                  <p:childTnLst>
                                    <p:set>
                                      <p:cBhvr>
                                        <p:cTn id="35" dur="1" fill="hold">
                                          <p:stCondLst>
                                            <p:cond delay="0"/>
                                          </p:stCondLst>
                                        </p:cTn>
                                        <p:tgtEl>
                                          <p:spTgt spid="210967"/>
                                        </p:tgtEl>
                                        <p:attrNameLst>
                                          <p:attrName>style.visibility</p:attrName>
                                        </p:attrNameLst>
                                      </p:cBhvr>
                                      <p:to>
                                        <p:strVal val="visible"/>
                                      </p:to>
                                    </p:set>
                                    <p:animEffect transition="in" filter="dissolve">
                                      <p:cBhvr>
                                        <p:cTn id="36" dur="1000"/>
                                        <p:tgtEl>
                                          <p:spTgt spid="2109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0956" grpId="0"/>
      <p:bldP spid="210958" grpId="0"/>
      <p:bldP spid="210962" grpId="0" autoUpdateAnimBg="0"/>
      <p:bldP spid="210965" grpId="0"/>
      <p:bldP spid="210966"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0" name="Rectangle 2"/>
          <p:cNvSpPr>
            <a:spLocks noGrp="1" noChangeArrowheads="1"/>
          </p:cNvSpPr>
          <p:nvPr>
            <p:ph type="title"/>
          </p:nvPr>
        </p:nvSpPr>
        <p:spPr>
          <a:xfrm>
            <a:off x="250825" y="620713"/>
            <a:ext cx="8569325" cy="792162"/>
          </a:xfrm>
        </p:spPr>
        <p:txBody>
          <a:bodyPr/>
          <a:lstStyle/>
          <a:p>
            <a:pPr algn="l"/>
            <a:r>
              <a:rPr lang="zh-CN" altLang="en-US" sz="2800" b="1">
                <a:solidFill>
                  <a:srgbClr val="FFFFFF"/>
                </a:solidFill>
                <a:ea typeface="楷体_GB2312" pitchFamily="49" charset="-122"/>
              </a:rPr>
              <a:t>解：先将要输出的逻辑函数化成最小项之和的形式，即</a:t>
            </a:r>
          </a:p>
        </p:txBody>
      </p:sp>
      <p:graphicFrame>
        <p:nvGraphicFramePr>
          <p:cNvPr id="211972" name="Object 4"/>
          <p:cNvGraphicFramePr>
            <a:graphicFrameLocks noChangeAspect="1"/>
          </p:cNvGraphicFramePr>
          <p:nvPr/>
        </p:nvGraphicFramePr>
        <p:xfrm>
          <a:off x="1476375" y="1268413"/>
          <a:ext cx="5976938" cy="2127250"/>
        </p:xfrm>
        <a:graphic>
          <a:graphicData uri="http://schemas.openxmlformats.org/presentationml/2006/ole">
            <mc:AlternateContent xmlns:mc="http://schemas.openxmlformats.org/markup-compatibility/2006">
              <mc:Choice xmlns:v="urn:schemas-microsoft-com:vml" Requires="v">
                <p:oleObj spid="_x0000_s211981" name="公式" r:id="rId4" imgW="2819160" imgH="914400" progId="Equation.3">
                  <p:embed/>
                </p:oleObj>
              </mc:Choice>
              <mc:Fallback>
                <p:oleObj name="公式" r:id="rId4" imgW="2819160" imgH="914400" progId="Equation.3">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76375" y="1268413"/>
                        <a:ext cx="5976938" cy="2127250"/>
                      </a:xfrm>
                      <a:prstGeom prst="rect">
                        <a:avLst/>
                      </a:prstGeom>
                      <a:solidFill>
                        <a:srgbClr val="FFFFFF"/>
                      </a:solidFill>
                      <a:ln w="57150" cmpd="thickThin">
                        <a:solidFill>
                          <a:srgbClr val="FF3399"/>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11973" name="Rectangle 5"/>
          <p:cNvSpPr>
            <a:spLocks noChangeArrowheads="1"/>
          </p:cNvSpPr>
          <p:nvPr/>
        </p:nvSpPr>
        <p:spPr bwMode="auto">
          <a:xfrm>
            <a:off x="0" y="0"/>
            <a:ext cx="2843213"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kumimoji="0" lang="en-US" altLang="zh-CN" sz="3200" u="sng">
                <a:solidFill>
                  <a:schemeClr val="tx1"/>
                </a:solidFill>
                <a:effectLst>
                  <a:outerShdw blurRad="38100" dist="38100" dir="2700000" algn="tl">
                    <a:srgbClr val="FFFFFF"/>
                  </a:outerShdw>
                </a:effectLst>
              </a:rPr>
              <a:t>4.3.2  </a:t>
            </a:r>
            <a:r>
              <a:rPr kumimoji="0" lang="zh-CN" altLang="en-US" sz="3200" u="sng">
                <a:solidFill>
                  <a:schemeClr val="tx1"/>
                </a:solidFill>
                <a:effectLst>
                  <a:outerShdw blurRad="38100" dist="38100" dir="2700000" algn="tl">
                    <a:srgbClr val="FFFFFF"/>
                  </a:outerShdw>
                </a:effectLst>
              </a:rPr>
              <a:t>译码器</a:t>
            </a:r>
          </a:p>
        </p:txBody>
      </p:sp>
      <p:sp>
        <p:nvSpPr>
          <p:cNvPr id="211975" name="Text Box 7"/>
          <p:cNvSpPr txBox="1">
            <a:spLocks noChangeArrowheads="1"/>
          </p:cNvSpPr>
          <p:nvPr/>
        </p:nvSpPr>
        <p:spPr bwMode="auto">
          <a:xfrm>
            <a:off x="250825" y="3500438"/>
            <a:ext cx="8353425"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a:t>将要实现的输出逻辑函数的最小项之和的形式两次取反，即</a:t>
            </a:r>
          </a:p>
        </p:txBody>
      </p:sp>
      <p:graphicFrame>
        <p:nvGraphicFramePr>
          <p:cNvPr id="211976" name="Object 8"/>
          <p:cNvGraphicFramePr>
            <a:graphicFrameLocks noChangeAspect="1"/>
          </p:cNvGraphicFramePr>
          <p:nvPr/>
        </p:nvGraphicFramePr>
        <p:xfrm>
          <a:off x="900113" y="4581525"/>
          <a:ext cx="5834062" cy="2012950"/>
        </p:xfrm>
        <a:graphic>
          <a:graphicData uri="http://schemas.openxmlformats.org/presentationml/2006/ole">
            <mc:AlternateContent xmlns:mc="http://schemas.openxmlformats.org/markup-compatibility/2006">
              <mc:Choice xmlns:v="urn:schemas-microsoft-com:vml" Requires="v">
                <p:oleObj spid="_x0000_s211982" name="公式" r:id="rId6" imgW="2908080" imgH="914400" progId="Equation.3">
                  <p:embed/>
                </p:oleObj>
              </mc:Choice>
              <mc:Fallback>
                <p:oleObj name="公式" r:id="rId6" imgW="2908080" imgH="914400" progId="Equation.3">
                  <p:embed/>
                  <p:pic>
                    <p:nvPicPr>
                      <p:cNvPr id="0" name="Object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00113" y="4581525"/>
                        <a:ext cx="5834062" cy="2012950"/>
                      </a:xfrm>
                      <a:prstGeom prst="rect">
                        <a:avLst/>
                      </a:prstGeom>
                      <a:solidFill>
                        <a:srgbClr val="FFFFFF"/>
                      </a:solidFill>
                      <a:ln w="57150" cmpd="thickThin">
                        <a:solidFill>
                          <a:srgbClr val="FF3399"/>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11970"/>
                                        </p:tgtEl>
                                        <p:attrNameLst>
                                          <p:attrName>style.visibility</p:attrName>
                                        </p:attrNameLst>
                                      </p:cBhvr>
                                      <p:to>
                                        <p:strVal val="visible"/>
                                      </p:to>
                                    </p:set>
                                    <p:animEffect transition="in" filter="wipe(left)">
                                      <p:cBhvr>
                                        <p:cTn id="7" dur="1000"/>
                                        <p:tgtEl>
                                          <p:spTgt spid="21197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211972"/>
                                        </p:tgtEl>
                                        <p:attrNameLst>
                                          <p:attrName>style.visibility</p:attrName>
                                        </p:attrNameLst>
                                      </p:cBhvr>
                                      <p:to>
                                        <p:strVal val="visible"/>
                                      </p:to>
                                    </p:set>
                                    <p:animEffect transition="in" filter="fade">
                                      <p:cBhvr>
                                        <p:cTn id="12" dur="1000"/>
                                        <p:tgtEl>
                                          <p:spTgt spid="21197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11975"/>
                                        </p:tgtEl>
                                        <p:attrNameLst>
                                          <p:attrName>style.visibility</p:attrName>
                                        </p:attrNameLst>
                                      </p:cBhvr>
                                      <p:to>
                                        <p:strVal val="visible"/>
                                      </p:to>
                                    </p:set>
                                    <p:animEffect transition="in" filter="wipe(left)">
                                      <p:cBhvr>
                                        <p:cTn id="17" dur="1000"/>
                                        <p:tgtEl>
                                          <p:spTgt spid="211975"/>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nodeType="clickEffect">
                                  <p:stCondLst>
                                    <p:cond delay="0"/>
                                  </p:stCondLst>
                                  <p:childTnLst>
                                    <p:set>
                                      <p:cBhvr>
                                        <p:cTn id="21" dur="1" fill="hold">
                                          <p:stCondLst>
                                            <p:cond delay="0"/>
                                          </p:stCondLst>
                                        </p:cTn>
                                        <p:tgtEl>
                                          <p:spTgt spid="211976"/>
                                        </p:tgtEl>
                                        <p:attrNameLst>
                                          <p:attrName>style.visibility</p:attrName>
                                        </p:attrNameLst>
                                      </p:cBhvr>
                                      <p:to>
                                        <p:strVal val="visible"/>
                                      </p:to>
                                    </p:set>
                                    <p:animEffect transition="in" filter="fade">
                                      <p:cBhvr>
                                        <p:cTn id="22" dur="1000"/>
                                        <p:tgtEl>
                                          <p:spTgt spid="2119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1970" grpId="0"/>
      <p:bldP spid="211975"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Rectangle 2"/>
          <p:cNvSpPr>
            <a:spLocks noGrp="1" noChangeArrowheads="1"/>
          </p:cNvSpPr>
          <p:nvPr>
            <p:ph type="title"/>
          </p:nvPr>
        </p:nvSpPr>
        <p:spPr>
          <a:xfrm>
            <a:off x="179388" y="549275"/>
            <a:ext cx="3960812" cy="635000"/>
          </a:xfrm>
        </p:spPr>
        <p:txBody>
          <a:bodyPr/>
          <a:lstStyle/>
          <a:p>
            <a:pPr algn="l"/>
            <a:r>
              <a:rPr lang="zh-CN" altLang="en-US" sz="2800" b="1">
                <a:solidFill>
                  <a:srgbClr val="FFFFFF"/>
                </a:solidFill>
                <a:ea typeface="楷体_GB2312" pitchFamily="49" charset="-122"/>
              </a:rPr>
              <a:t>由于</a:t>
            </a:r>
            <a:r>
              <a:rPr lang="en-US" altLang="zh-CN" sz="2800" b="1">
                <a:solidFill>
                  <a:srgbClr val="FFFFFF"/>
                </a:solidFill>
                <a:ea typeface="楷体_GB2312" pitchFamily="49" charset="-122"/>
              </a:rPr>
              <a:t>74HC138</a:t>
            </a:r>
            <a:r>
              <a:rPr lang="zh-CN" altLang="en-US" sz="2800" b="1">
                <a:solidFill>
                  <a:srgbClr val="FFFFFF"/>
                </a:solidFill>
                <a:ea typeface="楷体_GB2312" pitchFamily="49" charset="-122"/>
              </a:rPr>
              <a:t>的输出为</a:t>
            </a:r>
          </a:p>
        </p:txBody>
      </p:sp>
      <p:sp>
        <p:nvSpPr>
          <p:cNvPr id="212996" name="Rectangle 4"/>
          <p:cNvSpPr>
            <a:spLocks noChangeArrowheads="1"/>
          </p:cNvSpPr>
          <p:nvPr/>
        </p:nvSpPr>
        <p:spPr bwMode="auto">
          <a:xfrm>
            <a:off x="0" y="0"/>
            <a:ext cx="2843213"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kumimoji="0" lang="en-US" altLang="zh-CN" sz="3200" u="sng">
                <a:solidFill>
                  <a:schemeClr val="tx1"/>
                </a:solidFill>
                <a:effectLst>
                  <a:outerShdw blurRad="38100" dist="38100" dir="2700000" algn="tl">
                    <a:srgbClr val="FFFFFF"/>
                  </a:outerShdw>
                </a:effectLst>
              </a:rPr>
              <a:t>4.3.2  </a:t>
            </a:r>
            <a:r>
              <a:rPr kumimoji="0" lang="zh-CN" altLang="en-US" sz="3200" u="sng">
                <a:solidFill>
                  <a:schemeClr val="tx1"/>
                </a:solidFill>
                <a:effectLst>
                  <a:outerShdw blurRad="38100" dist="38100" dir="2700000" algn="tl">
                    <a:srgbClr val="FFFFFF"/>
                  </a:outerShdw>
                </a:effectLst>
              </a:rPr>
              <a:t>译码器</a:t>
            </a:r>
          </a:p>
        </p:txBody>
      </p:sp>
      <p:graphicFrame>
        <p:nvGraphicFramePr>
          <p:cNvPr id="212997" name="Object 5"/>
          <p:cNvGraphicFramePr>
            <a:graphicFrameLocks noChangeAspect="1"/>
          </p:cNvGraphicFramePr>
          <p:nvPr/>
        </p:nvGraphicFramePr>
        <p:xfrm>
          <a:off x="4067175" y="692150"/>
          <a:ext cx="3744913" cy="490538"/>
        </p:xfrm>
        <a:graphic>
          <a:graphicData uri="http://schemas.openxmlformats.org/presentationml/2006/ole">
            <mc:AlternateContent xmlns:mc="http://schemas.openxmlformats.org/markup-compatibility/2006">
              <mc:Choice xmlns:v="urn:schemas-microsoft-com:vml" Requires="v">
                <p:oleObj spid="_x0000_s213007" name="公式" r:id="rId4" imgW="1739880" imgH="228600" progId="Equation.3">
                  <p:embed/>
                </p:oleObj>
              </mc:Choice>
              <mc:Fallback>
                <p:oleObj name="公式" r:id="rId4" imgW="1739880" imgH="228600" progId="Equation.3">
                  <p:embed/>
                  <p:pic>
                    <p:nvPicPr>
                      <p:cNvPr id="0"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67175" y="692150"/>
                        <a:ext cx="3744913" cy="490538"/>
                      </a:xfrm>
                      <a:prstGeom prst="rect">
                        <a:avLst/>
                      </a:prstGeom>
                      <a:solidFill>
                        <a:srgbClr val="FFFFFF"/>
                      </a:solidFill>
                      <a:ln w="57150" cmpd="thickThin">
                        <a:solidFill>
                          <a:srgbClr val="FF3399"/>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12998" name="Text Box 6"/>
          <p:cNvSpPr txBox="1">
            <a:spLocks noChangeArrowheads="1"/>
          </p:cNvSpPr>
          <p:nvPr/>
        </p:nvSpPr>
        <p:spPr bwMode="auto">
          <a:xfrm>
            <a:off x="250825" y="1196975"/>
            <a:ext cx="7704138"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a:t>则用</a:t>
            </a:r>
            <a:r>
              <a:rPr lang="en-US" altLang="zh-CN"/>
              <a:t>74HC138</a:t>
            </a:r>
            <a:r>
              <a:rPr lang="zh-CN" altLang="en-US"/>
              <a:t>实现的电路如图</a:t>
            </a:r>
            <a:r>
              <a:rPr lang="en-US" altLang="zh-CN"/>
              <a:t>4.3.12</a:t>
            </a:r>
            <a:r>
              <a:rPr lang="zh-CN" altLang="en-US"/>
              <a:t>所示</a:t>
            </a:r>
          </a:p>
        </p:txBody>
      </p:sp>
      <p:graphicFrame>
        <p:nvGraphicFramePr>
          <p:cNvPr id="213000" name="Object 8"/>
          <p:cNvGraphicFramePr>
            <a:graphicFrameLocks noChangeAspect="1"/>
          </p:cNvGraphicFramePr>
          <p:nvPr/>
        </p:nvGraphicFramePr>
        <p:xfrm>
          <a:off x="2843213" y="1341438"/>
          <a:ext cx="6121400" cy="2062162"/>
        </p:xfrm>
        <a:graphic>
          <a:graphicData uri="http://schemas.openxmlformats.org/presentationml/2006/ole">
            <mc:AlternateContent xmlns:mc="http://schemas.openxmlformats.org/markup-compatibility/2006">
              <mc:Choice xmlns:v="urn:schemas-microsoft-com:vml" Requires="v">
                <p:oleObj spid="_x0000_s213008" name="公式" r:id="rId6" imgW="2908080" imgH="914400" progId="Equation.3">
                  <p:embed/>
                </p:oleObj>
              </mc:Choice>
              <mc:Fallback>
                <p:oleObj name="公式" r:id="rId6" imgW="2908080" imgH="914400" progId="Equation.3">
                  <p:embed/>
                  <p:pic>
                    <p:nvPicPr>
                      <p:cNvPr id="0" name="Object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43213" y="1341438"/>
                        <a:ext cx="6121400" cy="2062162"/>
                      </a:xfrm>
                      <a:prstGeom prst="rect">
                        <a:avLst/>
                      </a:prstGeom>
                      <a:solidFill>
                        <a:srgbClr val="FFFFFF"/>
                      </a:solidFill>
                      <a:ln w="57150" cmpd="thickThin">
                        <a:solidFill>
                          <a:srgbClr val="FF3399"/>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213002" name="Group 10"/>
          <p:cNvGrpSpPr>
            <a:grpSpLocks/>
          </p:cNvGrpSpPr>
          <p:nvPr/>
        </p:nvGrpSpPr>
        <p:grpSpPr bwMode="auto">
          <a:xfrm>
            <a:off x="539750" y="3429000"/>
            <a:ext cx="6408738" cy="3133725"/>
            <a:chOff x="340" y="2160"/>
            <a:chExt cx="4037" cy="1974"/>
          </a:xfrm>
        </p:grpSpPr>
        <p:pic>
          <p:nvPicPr>
            <p:cNvPr id="212999" name="Picture 7" descr="4-3-2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40" y="2160"/>
              <a:ext cx="4037" cy="1940"/>
            </a:xfrm>
            <a:prstGeom prst="rect">
              <a:avLst/>
            </a:prstGeom>
            <a:noFill/>
            <a:ln w="57150" cmpd="thickThin">
              <a:solidFill>
                <a:srgbClr val="FF3399"/>
              </a:solidFill>
              <a:miter lim="800000"/>
              <a:headEnd/>
              <a:tailEnd/>
            </a:ln>
            <a:extLst>
              <a:ext uri="{909E8E84-426E-40DD-AFC4-6F175D3DCCD1}">
                <a14:hiddenFill xmlns:a14="http://schemas.microsoft.com/office/drawing/2010/main">
                  <a:solidFill>
                    <a:srgbClr val="FFFFFF"/>
                  </a:solidFill>
                </a14:hiddenFill>
              </a:ext>
            </a:extLst>
          </p:spPr>
        </p:pic>
        <p:sp>
          <p:nvSpPr>
            <p:cNvPr id="213001" name="Rectangle 9"/>
            <p:cNvSpPr>
              <a:spLocks noChangeArrowheads="1"/>
            </p:cNvSpPr>
            <p:nvPr/>
          </p:nvSpPr>
          <p:spPr bwMode="auto">
            <a:xfrm>
              <a:off x="2245" y="3884"/>
              <a:ext cx="677"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2000">
                  <a:solidFill>
                    <a:schemeClr val="tx1"/>
                  </a:solidFill>
                </a:rPr>
                <a:t>图</a:t>
              </a:r>
              <a:r>
                <a:rPr lang="en-US" altLang="zh-CN" sz="2000">
                  <a:solidFill>
                    <a:schemeClr val="tx1"/>
                  </a:solidFill>
                </a:rPr>
                <a:t>4.3.12</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12994"/>
                                        </p:tgtEl>
                                        <p:attrNameLst>
                                          <p:attrName>style.visibility</p:attrName>
                                        </p:attrNameLst>
                                      </p:cBhvr>
                                      <p:to>
                                        <p:strVal val="visible"/>
                                      </p:to>
                                    </p:set>
                                    <p:animEffect transition="in" filter="box(in)">
                                      <p:cBhvr>
                                        <p:cTn id="7" dur="500"/>
                                        <p:tgtEl>
                                          <p:spTgt spid="21299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212997"/>
                                        </p:tgtEl>
                                        <p:attrNameLst>
                                          <p:attrName>style.visibility</p:attrName>
                                        </p:attrNameLst>
                                      </p:cBhvr>
                                      <p:to>
                                        <p:strVal val="visible"/>
                                      </p:to>
                                    </p:set>
                                    <p:animEffect transition="in" filter="fade">
                                      <p:cBhvr>
                                        <p:cTn id="12" dur="1000"/>
                                        <p:tgtEl>
                                          <p:spTgt spid="21299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12998"/>
                                        </p:tgtEl>
                                        <p:attrNameLst>
                                          <p:attrName>style.visibility</p:attrName>
                                        </p:attrNameLst>
                                      </p:cBhvr>
                                      <p:to>
                                        <p:strVal val="visible"/>
                                      </p:to>
                                    </p:set>
                                    <p:animEffect transition="in" filter="wipe(left)">
                                      <p:cBhvr>
                                        <p:cTn id="17" dur="1000"/>
                                        <p:tgtEl>
                                          <p:spTgt spid="212998"/>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nodeType="clickEffect">
                                  <p:stCondLst>
                                    <p:cond delay="0"/>
                                  </p:stCondLst>
                                  <p:childTnLst>
                                    <p:set>
                                      <p:cBhvr>
                                        <p:cTn id="21" dur="1" fill="hold">
                                          <p:stCondLst>
                                            <p:cond delay="0"/>
                                          </p:stCondLst>
                                        </p:cTn>
                                        <p:tgtEl>
                                          <p:spTgt spid="213002"/>
                                        </p:tgtEl>
                                        <p:attrNameLst>
                                          <p:attrName>style.visibility</p:attrName>
                                        </p:attrNameLst>
                                      </p:cBhvr>
                                      <p:to>
                                        <p:strVal val="visible"/>
                                      </p:to>
                                    </p:set>
                                    <p:animEffect transition="in" filter="dissolve">
                                      <p:cBhvr>
                                        <p:cTn id="22" dur="1000"/>
                                        <p:tgtEl>
                                          <p:spTgt spid="213002"/>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nodeType="clickEffect">
                                  <p:stCondLst>
                                    <p:cond delay="0"/>
                                  </p:stCondLst>
                                  <p:childTnLst>
                                    <p:set>
                                      <p:cBhvr>
                                        <p:cTn id="26" dur="1" fill="hold">
                                          <p:stCondLst>
                                            <p:cond delay="0"/>
                                          </p:stCondLst>
                                        </p:cTn>
                                        <p:tgtEl>
                                          <p:spTgt spid="213000"/>
                                        </p:tgtEl>
                                        <p:attrNameLst>
                                          <p:attrName>style.visibility</p:attrName>
                                        </p:attrNameLst>
                                      </p:cBhvr>
                                      <p:to>
                                        <p:strVal val="visible"/>
                                      </p:to>
                                    </p:set>
                                    <p:animEffect transition="in" filter="fade">
                                      <p:cBhvr>
                                        <p:cTn id="27" dur="1000"/>
                                        <p:tgtEl>
                                          <p:spTgt spid="2130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2994" grpId="0"/>
      <p:bldP spid="212998"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Rectangle 2"/>
          <p:cNvSpPr>
            <a:spLocks noGrp="1" noChangeArrowheads="1"/>
          </p:cNvSpPr>
          <p:nvPr>
            <p:ph type="title"/>
          </p:nvPr>
        </p:nvSpPr>
        <p:spPr>
          <a:xfrm>
            <a:off x="179388" y="692150"/>
            <a:ext cx="8713787" cy="1143000"/>
          </a:xfrm>
        </p:spPr>
        <p:txBody>
          <a:bodyPr/>
          <a:lstStyle/>
          <a:p>
            <a:pPr algn="l"/>
            <a:r>
              <a:rPr lang="zh-CN" altLang="en-US" sz="2800" b="1">
                <a:solidFill>
                  <a:srgbClr val="FFFFFF"/>
                </a:solidFill>
                <a:ea typeface="楷体_GB2312" pitchFamily="49" charset="-122"/>
              </a:rPr>
              <a:t>例</a:t>
            </a:r>
            <a:r>
              <a:rPr lang="en-US" altLang="zh-CN" sz="2800" b="1">
                <a:solidFill>
                  <a:srgbClr val="FFFFFF"/>
                </a:solidFill>
                <a:ea typeface="楷体_GB2312" pitchFamily="49" charset="-122"/>
              </a:rPr>
              <a:t>4.3.2 </a:t>
            </a:r>
            <a:r>
              <a:rPr lang="zh-CN" altLang="en-US" sz="2800" b="1">
                <a:solidFill>
                  <a:srgbClr val="FFFFFF"/>
                </a:solidFill>
                <a:ea typeface="楷体_GB2312" pitchFamily="49" charset="-122"/>
              </a:rPr>
              <a:t>试利用</a:t>
            </a:r>
            <a:r>
              <a:rPr lang="en-US" altLang="zh-CN" sz="2800" b="1">
                <a:solidFill>
                  <a:srgbClr val="FFFFFF"/>
                </a:solidFill>
                <a:ea typeface="楷体_GB2312" pitchFamily="49" charset="-122"/>
              </a:rPr>
              <a:t>3</a:t>
            </a:r>
            <a:r>
              <a:rPr lang="zh-CN" altLang="en-US" sz="2800" b="1">
                <a:solidFill>
                  <a:srgbClr val="FFFFFF"/>
                </a:solidFill>
                <a:ea typeface="楷体_GB2312" pitchFamily="49" charset="-122"/>
              </a:rPr>
              <a:t>线－</a:t>
            </a:r>
            <a:r>
              <a:rPr lang="en-US" altLang="zh-CN" sz="2800" b="1">
                <a:solidFill>
                  <a:srgbClr val="FFFFFF"/>
                </a:solidFill>
                <a:ea typeface="楷体_GB2312" pitchFamily="49" charset="-122"/>
              </a:rPr>
              <a:t>8</a:t>
            </a:r>
            <a:r>
              <a:rPr lang="zh-CN" altLang="en-US" sz="2800" b="1">
                <a:solidFill>
                  <a:srgbClr val="FFFFFF"/>
                </a:solidFill>
                <a:ea typeface="楷体_GB2312" pitchFamily="49" charset="-122"/>
              </a:rPr>
              <a:t>线译码器</a:t>
            </a:r>
            <a:r>
              <a:rPr lang="en-US" altLang="zh-CN" sz="2800" b="1">
                <a:solidFill>
                  <a:srgbClr val="FFFFFF"/>
                </a:solidFill>
                <a:ea typeface="楷体_GB2312" pitchFamily="49" charset="-122"/>
              </a:rPr>
              <a:t>74HC138</a:t>
            </a:r>
            <a:r>
              <a:rPr lang="zh-CN" altLang="en-US" sz="2800" b="1">
                <a:solidFill>
                  <a:srgbClr val="FFFFFF"/>
                </a:solidFill>
                <a:ea typeface="楷体_GB2312" pitchFamily="49" charset="-122"/>
              </a:rPr>
              <a:t>及与非门实现全减器，设</a:t>
            </a:r>
            <a:r>
              <a:rPr lang="en-US" altLang="zh-CN" sz="2800" b="1">
                <a:solidFill>
                  <a:srgbClr val="FFFFFF"/>
                </a:solidFill>
                <a:ea typeface="楷体_GB2312" pitchFamily="49" charset="-122"/>
              </a:rPr>
              <a:t>A</a:t>
            </a:r>
            <a:r>
              <a:rPr lang="zh-CN" altLang="en-US" sz="2800" b="1">
                <a:solidFill>
                  <a:srgbClr val="FFFFFF"/>
                </a:solidFill>
                <a:ea typeface="楷体_GB2312" pitchFamily="49" charset="-122"/>
              </a:rPr>
              <a:t>为被减数，</a:t>
            </a:r>
            <a:r>
              <a:rPr lang="en-US" altLang="zh-CN" sz="2800" b="1">
                <a:solidFill>
                  <a:srgbClr val="FFFFFF"/>
                </a:solidFill>
                <a:ea typeface="楷体_GB2312" pitchFamily="49" charset="-122"/>
              </a:rPr>
              <a:t>B</a:t>
            </a:r>
            <a:r>
              <a:rPr lang="zh-CN" altLang="en-US" sz="2800" b="1">
                <a:solidFill>
                  <a:srgbClr val="FFFFFF"/>
                </a:solidFill>
                <a:ea typeface="楷体_GB2312" pitchFamily="49" charset="-122"/>
              </a:rPr>
              <a:t>为减数，</a:t>
            </a:r>
            <a:r>
              <a:rPr lang="en-US" altLang="zh-CN" sz="2800" b="1">
                <a:solidFill>
                  <a:srgbClr val="FFFFFF"/>
                </a:solidFill>
                <a:ea typeface="楷体_GB2312" pitchFamily="49" charset="-122"/>
              </a:rPr>
              <a:t>C</a:t>
            </a:r>
            <a:r>
              <a:rPr lang="en-US" altLang="zh-CN" sz="2800" b="1" baseline="-25000">
                <a:solidFill>
                  <a:srgbClr val="FFFFFF"/>
                </a:solidFill>
                <a:ea typeface="楷体_GB2312" pitchFamily="49" charset="-122"/>
              </a:rPr>
              <a:t>I</a:t>
            </a:r>
            <a:r>
              <a:rPr lang="zh-CN" altLang="en-US" sz="2800" b="1">
                <a:solidFill>
                  <a:srgbClr val="FFFFFF"/>
                </a:solidFill>
                <a:ea typeface="楷体_GB2312" pitchFamily="49" charset="-122"/>
              </a:rPr>
              <a:t>为低位的借位，</a:t>
            </a:r>
            <a:r>
              <a:rPr lang="en-US" altLang="zh-CN" sz="2800" b="1">
                <a:solidFill>
                  <a:srgbClr val="FFFFFF"/>
                </a:solidFill>
                <a:ea typeface="楷体_GB2312" pitchFamily="49" charset="-122"/>
              </a:rPr>
              <a:t>D</a:t>
            </a:r>
            <a:r>
              <a:rPr lang="zh-CN" altLang="en-US" sz="2800" b="1">
                <a:solidFill>
                  <a:srgbClr val="FFFFFF"/>
                </a:solidFill>
                <a:ea typeface="楷体_GB2312" pitchFamily="49" charset="-122"/>
              </a:rPr>
              <a:t>为差，</a:t>
            </a:r>
            <a:r>
              <a:rPr lang="en-US" altLang="zh-CN" sz="2800" b="1">
                <a:solidFill>
                  <a:srgbClr val="FFFFFF"/>
                </a:solidFill>
                <a:ea typeface="楷体_GB2312" pitchFamily="49" charset="-122"/>
              </a:rPr>
              <a:t>C</a:t>
            </a:r>
            <a:r>
              <a:rPr lang="en-US" altLang="zh-CN" sz="2800" b="1" baseline="-25000">
                <a:solidFill>
                  <a:srgbClr val="FFFFFF"/>
                </a:solidFill>
                <a:ea typeface="楷体_GB2312" pitchFamily="49" charset="-122"/>
              </a:rPr>
              <a:t>O</a:t>
            </a:r>
            <a:r>
              <a:rPr lang="zh-CN" altLang="en-US" sz="2800" b="1">
                <a:solidFill>
                  <a:srgbClr val="FFFFFF"/>
                </a:solidFill>
                <a:ea typeface="楷体_GB2312" pitchFamily="49" charset="-122"/>
              </a:rPr>
              <a:t>为向高位的借位。</a:t>
            </a:r>
          </a:p>
        </p:txBody>
      </p:sp>
      <p:sp>
        <p:nvSpPr>
          <p:cNvPr id="214021" name="Text Box 5"/>
          <p:cNvSpPr txBox="1">
            <a:spLocks noChangeArrowheads="1"/>
          </p:cNvSpPr>
          <p:nvPr/>
        </p:nvSpPr>
        <p:spPr bwMode="auto">
          <a:xfrm>
            <a:off x="250825" y="1916113"/>
            <a:ext cx="6408738"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a:t>解： </a:t>
            </a:r>
            <a:r>
              <a:rPr lang="en-US" altLang="zh-CN"/>
              <a:t>a.</a:t>
            </a:r>
            <a:r>
              <a:rPr lang="zh-CN" altLang="en-US"/>
              <a:t>由题意得出输出、输入真值表</a:t>
            </a:r>
          </a:p>
        </p:txBody>
      </p:sp>
      <p:graphicFrame>
        <p:nvGraphicFramePr>
          <p:cNvPr id="214023" name="Object 7"/>
          <p:cNvGraphicFramePr>
            <a:graphicFrameLocks noChangeAspect="1"/>
          </p:cNvGraphicFramePr>
          <p:nvPr/>
        </p:nvGraphicFramePr>
        <p:xfrm>
          <a:off x="6372225" y="2060575"/>
          <a:ext cx="2513013" cy="4392613"/>
        </p:xfrm>
        <a:graphic>
          <a:graphicData uri="http://schemas.openxmlformats.org/presentationml/2006/ole">
            <mc:AlternateContent xmlns:mc="http://schemas.openxmlformats.org/markup-compatibility/2006">
              <mc:Choice xmlns:v="urn:schemas-microsoft-com:vml" Requires="v">
                <p:oleObj spid="_x0000_s214034" name="Visio" r:id="rId4" imgW="1201217" imgH="2100377" progId="Visio.Drawing.11">
                  <p:embed/>
                </p:oleObj>
              </mc:Choice>
              <mc:Fallback>
                <p:oleObj name="Visio" r:id="rId4" imgW="1201217" imgH="2100377" progId="Visio.Drawing.11">
                  <p:embed/>
                  <p:pic>
                    <p:nvPicPr>
                      <p:cNvPr id="0" name="Object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72225" y="2060575"/>
                        <a:ext cx="2513013" cy="4392613"/>
                      </a:xfrm>
                      <a:prstGeom prst="rect">
                        <a:avLst/>
                      </a:prstGeom>
                      <a:solidFill>
                        <a:srgbClr val="FFFFFF"/>
                      </a:solidFill>
                      <a:ln w="57150" cmpd="thickThin">
                        <a:solidFill>
                          <a:srgbClr val="FF33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14024" name="Text Box 8"/>
          <p:cNvSpPr txBox="1">
            <a:spLocks noChangeArrowheads="1"/>
          </p:cNvSpPr>
          <p:nvPr/>
        </p:nvSpPr>
        <p:spPr bwMode="auto">
          <a:xfrm>
            <a:off x="323850" y="2420938"/>
            <a:ext cx="5761038" cy="1373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a:t>b. </a:t>
            </a:r>
            <a:r>
              <a:rPr lang="zh-CN" altLang="en-US"/>
              <a:t>将输出端逻辑式写成最小项之和的形式，并利用反演定律化成与非－与非式。</a:t>
            </a:r>
          </a:p>
        </p:txBody>
      </p:sp>
      <p:graphicFrame>
        <p:nvGraphicFramePr>
          <p:cNvPr id="214025" name="Object 9"/>
          <p:cNvGraphicFramePr>
            <a:graphicFrameLocks noChangeAspect="1"/>
          </p:cNvGraphicFramePr>
          <p:nvPr/>
        </p:nvGraphicFramePr>
        <p:xfrm>
          <a:off x="1403350" y="3933825"/>
          <a:ext cx="3244850" cy="1081088"/>
        </p:xfrm>
        <a:graphic>
          <a:graphicData uri="http://schemas.openxmlformats.org/presentationml/2006/ole">
            <mc:AlternateContent xmlns:mc="http://schemas.openxmlformats.org/markup-compatibility/2006">
              <mc:Choice xmlns:v="urn:schemas-microsoft-com:vml" Requires="v">
                <p:oleObj spid="_x0000_s214035" name="公式" r:id="rId6" imgW="1371600" imgH="457200" progId="Equation.3">
                  <p:embed/>
                </p:oleObj>
              </mc:Choice>
              <mc:Fallback>
                <p:oleObj name="公式" r:id="rId6" imgW="1371600" imgH="457200" progId="Equation.3">
                  <p:embed/>
                  <p:pic>
                    <p:nvPicPr>
                      <p:cNvPr id="0" name="Object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03350" y="3933825"/>
                        <a:ext cx="3244850" cy="1081088"/>
                      </a:xfrm>
                      <a:prstGeom prst="rect">
                        <a:avLst/>
                      </a:prstGeom>
                      <a:solidFill>
                        <a:srgbClr val="FFFFFF"/>
                      </a:solidFill>
                      <a:ln w="57150" cmpd="thickThin">
                        <a:solidFill>
                          <a:srgbClr val="FF3399"/>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4026" name="Object 10"/>
          <p:cNvGraphicFramePr>
            <a:graphicFrameLocks noChangeAspect="1"/>
          </p:cNvGraphicFramePr>
          <p:nvPr/>
        </p:nvGraphicFramePr>
        <p:xfrm>
          <a:off x="1403350" y="5229225"/>
          <a:ext cx="3600450" cy="1149350"/>
        </p:xfrm>
        <a:graphic>
          <a:graphicData uri="http://schemas.openxmlformats.org/presentationml/2006/ole">
            <mc:AlternateContent xmlns:mc="http://schemas.openxmlformats.org/markup-compatibility/2006">
              <mc:Choice xmlns:v="urn:schemas-microsoft-com:vml" Requires="v">
                <p:oleObj spid="_x0000_s214036" name="公式" r:id="rId8" imgW="1434960" imgH="457200" progId="Equation.3">
                  <p:embed/>
                </p:oleObj>
              </mc:Choice>
              <mc:Fallback>
                <p:oleObj name="公式" r:id="rId8" imgW="1434960" imgH="457200" progId="Equation.3">
                  <p:embed/>
                  <p:pic>
                    <p:nvPicPr>
                      <p:cNvPr id="0" name="Object 1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403350" y="5229225"/>
                        <a:ext cx="3600450" cy="1149350"/>
                      </a:xfrm>
                      <a:prstGeom prst="rect">
                        <a:avLst/>
                      </a:prstGeom>
                      <a:solidFill>
                        <a:srgbClr val="FFFFFF"/>
                      </a:solidFill>
                      <a:ln w="57150" cmpd="thickThin">
                        <a:solidFill>
                          <a:srgbClr val="FF3399"/>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14027" name="Rectangle 11"/>
          <p:cNvSpPr>
            <a:spLocks noChangeArrowheads="1"/>
          </p:cNvSpPr>
          <p:nvPr/>
        </p:nvSpPr>
        <p:spPr bwMode="auto">
          <a:xfrm>
            <a:off x="0" y="0"/>
            <a:ext cx="2843213"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kumimoji="0" lang="en-US" altLang="zh-CN" sz="3200" u="sng">
                <a:solidFill>
                  <a:schemeClr val="tx1"/>
                </a:solidFill>
                <a:effectLst>
                  <a:outerShdw blurRad="38100" dist="38100" dir="2700000" algn="tl">
                    <a:srgbClr val="FFFFFF"/>
                  </a:outerShdw>
                </a:effectLst>
              </a:rPr>
              <a:t>4.3.2  </a:t>
            </a:r>
            <a:r>
              <a:rPr kumimoji="0" lang="zh-CN" altLang="en-US" sz="3200" u="sng">
                <a:solidFill>
                  <a:schemeClr val="tx1"/>
                </a:solidFill>
                <a:effectLst>
                  <a:outerShdw blurRad="38100" dist="38100" dir="2700000" algn="tl">
                    <a:srgbClr val="FFFFFF"/>
                  </a:outerShdw>
                </a:effectLst>
              </a:rPr>
              <a:t>译码器</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14018"/>
                                        </p:tgtEl>
                                        <p:attrNameLst>
                                          <p:attrName>style.visibility</p:attrName>
                                        </p:attrNameLst>
                                      </p:cBhvr>
                                      <p:to>
                                        <p:strVal val="visible"/>
                                      </p:to>
                                    </p:set>
                                    <p:animEffect transition="in" filter="box(in)">
                                      <p:cBhvr>
                                        <p:cTn id="7" dur="1000"/>
                                        <p:tgtEl>
                                          <p:spTgt spid="21401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1" nodeType="clickEffect">
                                  <p:stCondLst>
                                    <p:cond delay="0"/>
                                  </p:stCondLst>
                                  <p:childTnLst>
                                    <p:set>
                                      <p:cBhvr>
                                        <p:cTn id="11" dur="1" fill="hold">
                                          <p:stCondLst>
                                            <p:cond delay="0"/>
                                          </p:stCondLst>
                                        </p:cTn>
                                        <p:tgtEl>
                                          <p:spTgt spid="214021"/>
                                        </p:tgtEl>
                                        <p:attrNameLst>
                                          <p:attrName>style.visibility</p:attrName>
                                        </p:attrNameLst>
                                      </p:cBhvr>
                                      <p:to>
                                        <p:strVal val="visible"/>
                                      </p:to>
                                    </p:set>
                                    <p:animEffect transition="in" filter="wipe(left)">
                                      <p:cBhvr>
                                        <p:cTn id="12" dur="500"/>
                                        <p:tgtEl>
                                          <p:spTgt spid="21402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214023"/>
                                        </p:tgtEl>
                                        <p:attrNameLst>
                                          <p:attrName>style.visibility</p:attrName>
                                        </p:attrNameLst>
                                      </p:cBhvr>
                                      <p:to>
                                        <p:strVal val="visible"/>
                                      </p:to>
                                    </p:set>
                                    <p:animEffect transition="in" filter="fade">
                                      <p:cBhvr>
                                        <p:cTn id="17" dur="1000"/>
                                        <p:tgtEl>
                                          <p:spTgt spid="214023"/>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14024"/>
                                        </p:tgtEl>
                                        <p:attrNameLst>
                                          <p:attrName>style.visibility</p:attrName>
                                        </p:attrNameLst>
                                      </p:cBhvr>
                                      <p:to>
                                        <p:strVal val="visible"/>
                                      </p:to>
                                    </p:set>
                                    <p:animEffect transition="in" filter="wipe(left)">
                                      <p:cBhvr>
                                        <p:cTn id="22" dur="1000"/>
                                        <p:tgtEl>
                                          <p:spTgt spid="214024"/>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nodeType="clickEffect">
                                  <p:stCondLst>
                                    <p:cond delay="0"/>
                                  </p:stCondLst>
                                  <p:childTnLst>
                                    <p:set>
                                      <p:cBhvr>
                                        <p:cTn id="26" dur="1" fill="hold">
                                          <p:stCondLst>
                                            <p:cond delay="0"/>
                                          </p:stCondLst>
                                        </p:cTn>
                                        <p:tgtEl>
                                          <p:spTgt spid="214025"/>
                                        </p:tgtEl>
                                        <p:attrNameLst>
                                          <p:attrName>style.visibility</p:attrName>
                                        </p:attrNameLst>
                                      </p:cBhvr>
                                      <p:to>
                                        <p:strVal val="visible"/>
                                      </p:to>
                                    </p:set>
                                    <p:animEffect transition="in" filter="fade">
                                      <p:cBhvr>
                                        <p:cTn id="27" dur="1000"/>
                                        <p:tgtEl>
                                          <p:spTgt spid="214025"/>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0" presetClass="entr" presetSubtype="0" fill="hold" nodeType="clickEffect">
                                  <p:stCondLst>
                                    <p:cond delay="0"/>
                                  </p:stCondLst>
                                  <p:childTnLst>
                                    <p:set>
                                      <p:cBhvr>
                                        <p:cTn id="31" dur="1" fill="hold">
                                          <p:stCondLst>
                                            <p:cond delay="0"/>
                                          </p:stCondLst>
                                        </p:cTn>
                                        <p:tgtEl>
                                          <p:spTgt spid="214026"/>
                                        </p:tgtEl>
                                        <p:attrNameLst>
                                          <p:attrName>style.visibility</p:attrName>
                                        </p:attrNameLst>
                                      </p:cBhvr>
                                      <p:to>
                                        <p:strVal val="visible"/>
                                      </p:to>
                                    </p:set>
                                    <p:animEffect transition="in" filter="fade">
                                      <p:cBhvr>
                                        <p:cTn id="32" dur="1000"/>
                                        <p:tgtEl>
                                          <p:spTgt spid="214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4018" grpId="0"/>
      <p:bldP spid="214021" grpId="1"/>
      <p:bldP spid="214024" grpId="0" autoUpdateAnimBg="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Rectangle 2"/>
          <p:cNvSpPr>
            <a:spLocks noGrp="1" noChangeArrowheads="1"/>
          </p:cNvSpPr>
          <p:nvPr>
            <p:ph type="title"/>
          </p:nvPr>
        </p:nvSpPr>
        <p:spPr>
          <a:xfrm>
            <a:off x="323850" y="620713"/>
            <a:ext cx="4679950" cy="504825"/>
          </a:xfrm>
        </p:spPr>
        <p:txBody>
          <a:bodyPr/>
          <a:lstStyle/>
          <a:p>
            <a:pPr algn="l"/>
            <a:r>
              <a:rPr lang="en-US" altLang="zh-CN" sz="2800" b="1">
                <a:solidFill>
                  <a:srgbClr val="FFFFFF"/>
                </a:solidFill>
                <a:ea typeface="楷体_GB2312" pitchFamily="49" charset="-122"/>
              </a:rPr>
              <a:t>c.</a:t>
            </a:r>
            <a:r>
              <a:rPr lang="zh-CN" altLang="en-US" sz="2800" b="1">
                <a:solidFill>
                  <a:srgbClr val="FFFFFF"/>
                </a:solidFill>
                <a:ea typeface="楷体_GB2312" pitchFamily="49" charset="-122"/>
              </a:rPr>
              <a:t>由</a:t>
            </a:r>
            <a:r>
              <a:rPr lang="en-US" altLang="zh-CN" sz="2800" b="1">
                <a:solidFill>
                  <a:srgbClr val="FFFFFF"/>
                </a:solidFill>
                <a:ea typeface="楷体_GB2312" pitchFamily="49" charset="-122"/>
              </a:rPr>
              <a:t>74HC138</a:t>
            </a:r>
            <a:r>
              <a:rPr lang="zh-CN" altLang="en-US" sz="2800" b="1">
                <a:solidFill>
                  <a:srgbClr val="FFFFFF"/>
                </a:solidFill>
                <a:ea typeface="楷体_GB2312" pitchFamily="49" charset="-122"/>
              </a:rPr>
              <a:t>的输出可知</a:t>
            </a:r>
          </a:p>
        </p:txBody>
      </p:sp>
      <p:graphicFrame>
        <p:nvGraphicFramePr>
          <p:cNvPr id="215045" name="Object 5"/>
          <p:cNvGraphicFramePr>
            <a:graphicFrameLocks noChangeAspect="1"/>
          </p:cNvGraphicFramePr>
          <p:nvPr/>
        </p:nvGraphicFramePr>
        <p:xfrm>
          <a:off x="4716463" y="620713"/>
          <a:ext cx="1066800" cy="563562"/>
        </p:xfrm>
        <a:graphic>
          <a:graphicData uri="http://schemas.openxmlformats.org/presentationml/2006/ole">
            <mc:AlternateContent xmlns:mc="http://schemas.openxmlformats.org/markup-compatibility/2006">
              <mc:Choice xmlns:v="urn:schemas-microsoft-com:vml" Requires="v">
                <p:oleObj spid="_x0000_s215060" name="Equation" r:id="rId4" imgW="457200" imgH="241200" progId="Equation.3">
                  <p:embed/>
                </p:oleObj>
              </mc:Choice>
              <mc:Fallback>
                <p:oleObj name="Equation" r:id="rId4" imgW="457200" imgH="241200" progId="Equation.3">
                  <p:embed/>
                  <p:pic>
                    <p:nvPicPr>
                      <p:cNvPr id="0"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16463" y="620713"/>
                        <a:ext cx="1066800" cy="563562"/>
                      </a:xfrm>
                      <a:prstGeom prst="rect">
                        <a:avLst/>
                      </a:prstGeom>
                      <a:solidFill>
                        <a:srgbClr val="FFFFFF"/>
                      </a:solidFill>
                      <a:ln w="57150" cmpd="thickThin">
                        <a:solidFill>
                          <a:srgbClr val="FF3399"/>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15046" name="Text Box 6"/>
          <p:cNvSpPr txBox="1">
            <a:spLocks noChangeArrowheads="1"/>
          </p:cNvSpPr>
          <p:nvPr/>
        </p:nvSpPr>
        <p:spPr bwMode="auto">
          <a:xfrm>
            <a:off x="395288" y="1125538"/>
            <a:ext cx="136842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a:t>故：</a:t>
            </a:r>
          </a:p>
        </p:txBody>
      </p:sp>
      <p:graphicFrame>
        <p:nvGraphicFramePr>
          <p:cNvPr id="215047" name="Object 7"/>
          <p:cNvGraphicFramePr>
            <a:graphicFrameLocks noChangeAspect="1"/>
          </p:cNvGraphicFramePr>
          <p:nvPr/>
        </p:nvGraphicFramePr>
        <p:xfrm>
          <a:off x="1331913" y="1557338"/>
          <a:ext cx="3003550" cy="1022350"/>
        </p:xfrm>
        <a:graphic>
          <a:graphicData uri="http://schemas.openxmlformats.org/presentationml/2006/ole">
            <mc:AlternateContent xmlns:mc="http://schemas.openxmlformats.org/markup-compatibility/2006">
              <mc:Choice xmlns:v="urn:schemas-microsoft-com:vml" Requires="v">
                <p:oleObj spid="_x0000_s215061" name="公式" r:id="rId6" imgW="1346040" imgH="457200" progId="Equation.3">
                  <p:embed/>
                </p:oleObj>
              </mc:Choice>
              <mc:Fallback>
                <p:oleObj name="公式" r:id="rId6" imgW="1346040" imgH="457200" progId="Equation.3">
                  <p:embed/>
                  <p:pic>
                    <p:nvPicPr>
                      <p:cNvPr id="0" name="Object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31913" y="1557338"/>
                        <a:ext cx="3003550" cy="1022350"/>
                      </a:xfrm>
                      <a:prstGeom prst="rect">
                        <a:avLst/>
                      </a:prstGeom>
                      <a:solidFill>
                        <a:srgbClr val="FFFFFF"/>
                      </a:solidFill>
                      <a:ln w="57150" cmpd="thickThin">
                        <a:solidFill>
                          <a:srgbClr val="FF3399"/>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5048" name="Object 8"/>
          <p:cNvGraphicFramePr>
            <a:graphicFrameLocks noChangeAspect="1"/>
          </p:cNvGraphicFramePr>
          <p:nvPr/>
        </p:nvGraphicFramePr>
        <p:xfrm>
          <a:off x="1403350" y="2852738"/>
          <a:ext cx="2992438" cy="981075"/>
        </p:xfrm>
        <a:graphic>
          <a:graphicData uri="http://schemas.openxmlformats.org/presentationml/2006/ole">
            <mc:AlternateContent xmlns:mc="http://schemas.openxmlformats.org/markup-compatibility/2006">
              <mc:Choice xmlns:v="urn:schemas-microsoft-com:vml" Requires="v">
                <p:oleObj spid="_x0000_s215062" name="公式" r:id="rId8" imgW="1396800" imgH="457200" progId="Equation.3">
                  <p:embed/>
                </p:oleObj>
              </mc:Choice>
              <mc:Fallback>
                <p:oleObj name="公式" r:id="rId8" imgW="1396800" imgH="457200" progId="Equation.3">
                  <p:embed/>
                  <p:pic>
                    <p:nvPicPr>
                      <p:cNvPr id="0" name="Object 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403350" y="2852738"/>
                        <a:ext cx="2992438" cy="981075"/>
                      </a:xfrm>
                      <a:prstGeom prst="rect">
                        <a:avLst/>
                      </a:prstGeom>
                      <a:solidFill>
                        <a:srgbClr val="FFFFFF"/>
                      </a:solidFill>
                      <a:ln w="57150" cmpd="thickThin">
                        <a:solidFill>
                          <a:srgbClr val="FF3399"/>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15049" name="Text Box 9"/>
          <p:cNvSpPr txBox="1">
            <a:spLocks noChangeArrowheads="1"/>
          </p:cNvSpPr>
          <p:nvPr/>
        </p:nvSpPr>
        <p:spPr bwMode="auto">
          <a:xfrm>
            <a:off x="395288" y="4076700"/>
            <a:ext cx="4537075"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a:t>d. </a:t>
            </a:r>
            <a:r>
              <a:rPr lang="zh-CN" altLang="en-US"/>
              <a:t>其实现的电路图如图</a:t>
            </a:r>
            <a:r>
              <a:rPr lang="en-US" altLang="zh-CN"/>
              <a:t>4.3.13</a:t>
            </a:r>
            <a:r>
              <a:rPr lang="zh-CN" altLang="en-US"/>
              <a:t>所示</a:t>
            </a:r>
          </a:p>
        </p:txBody>
      </p:sp>
      <p:graphicFrame>
        <p:nvGraphicFramePr>
          <p:cNvPr id="215050" name="Object 10"/>
          <p:cNvGraphicFramePr>
            <a:graphicFrameLocks noChangeAspect="1"/>
          </p:cNvGraphicFramePr>
          <p:nvPr/>
        </p:nvGraphicFramePr>
        <p:xfrm>
          <a:off x="5076825" y="1341438"/>
          <a:ext cx="3276600" cy="5111750"/>
        </p:xfrm>
        <a:graphic>
          <a:graphicData uri="http://schemas.openxmlformats.org/presentationml/2006/ole">
            <mc:AlternateContent xmlns:mc="http://schemas.openxmlformats.org/markup-compatibility/2006">
              <mc:Choice xmlns:v="urn:schemas-microsoft-com:vml" Requires="v">
                <p:oleObj spid="_x0000_s215063" name="Visio" r:id="rId10" imgW="1577645" imgH="2460650" progId="Visio.Drawing.11">
                  <p:embed/>
                </p:oleObj>
              </mc:Choice>
              <mc:Fallback>
                <p:oleObj name="Visio" r:id="rId10" imgW="1577645" imgH="2460650" progId="Visio.Drawing.11">
                  <p:embed/>
                  <p:pic>
                    <p:nvPicPr>
                      <p:cNvPr id="0" name="Object 10"/>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076825" y="1341438"/>
                        <a:ext cx="3276600" cy="5111750"/>
                      </a:xfrm>
                      <a:prstGeom prst="rect">
                        <a:avLst/>
                      </a:prstGeom>
                      <a:solidFill>
                        <a:srgbClr val="FFFFFF"/>
                      </a:solidFill>
                      <a:ln w="57150" cmpd="thickThin">
                        <a:solidFill>
                          <a:srgbClr val="FF33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15051" name="Rectangle 11"/>
          <p:cNvSpPr>
            <a:spLocks noChangeArrowheads="1"/>
          </p:cNvSpPr>
          <p:nvPr/>
        </p:nvSpPr>
        <p:spPr bwMode="auto">
          <a:xfrm>
            <a:off x="0" y="0"/>
            <a:ext cx="2843213"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kumimoji="0" lang="en-US" altLang="zh-CN" sz="3200" u="sng">
                <a:solidFill>
                  <a:schemeClr val="tx1"/>
                </a:solidFill>
                <a:effectLst>
                  <a:outerShdw blurRad="38100" dist="38100" dir="2700000" algn="tl">
                    <a:srgbClr val="FFFFFF"/>
                  </a:outerShdw>
                </a:effectLst>
              </a:rPr>
              <a:t>4.3.2  </a:t>
            </a:r>
            <a:r>
              <a:rPr kumimoji="0" lang="zh-CN" altLang="en-US" sz="3200" u="sng">
                <a:solidFill>
                  <a:schemeClr val="tx1"/>
                </a:solidFill>
                <a:effectLst>
                  <a:outerShdw blurRad="38100" dist="38100" dir="2700000" algn="tl">
                    <a:srgbClr val="FFFFFF"/>
                  </a:outerShdw>
                </a:effectLst>
              </a:rPr>
              <a:t>译码器</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15042"/>
                                        </p:tgtEl>
                                        <p:attrNameLst>
                                          <p:attrName>style.visibility</p:attrName>
                                        </p:attrNameLst>
                                      </p:cBhvr>
                                      <p:to>
                                        <p:strVal val="visible"/>
                                      </p:to>
                                    </p:set>
                                    <p:animEffect transition="in" filter="wipe(left)">
                                      <p:cBhvr>
                                        <p:cTn id="7" dur="1000"/>
                                        <p:tgtEl>
                                          <p:spTgt spid="21504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215045"/>
                                        </p:tgtEl>
                                        <p:attrNameLst>
                                          <p:attrName>style.visibility</p:attrName>
                                        </p:attrNameLst>
                                      </p:cBhvr>
                                      <p:to>
                                        <p:strVal val="visible"/>
                                      </p:to>
                                    </p:set>
                                    <p:animEffect transition="in" filter="fade">
                                      <p:cBhvr>
                                        <p:cTn id="12" dur="1000"/>
                                        <p:tgtEl>
                                          <p:spTgt spid="21504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3" presetClass="entr" presetSubtype="272" fill="hold" grpId="0" nodeType="clickEffect">
                                  <p:stCondLst>
                                    <p:cond delay="0"/>
                                  </p:stCondLst>
                                  <p:childTnLst>
                                    <p:set>
                                      <p:cBhvr>
                                        <p:cTn id="16" dur="1" fill="hold">
                                          <p:stCondLst>
                                            <p:cond delay="0"/>
                                          </p:stCondLst>
                                        </p:cTn>
                                        <p:tgtEl>
                                          <p:spTgt spid="215046"/>
                                        </p:tgtEl>
                                        <p:attrNameLst>
                                          <p:attrName>style.visibility</p:attrName>
                                        </p:attrNameLst>
                                      </p:cBhvr>
                                      <p:to>
                                        <p:strVal val="visible"/>
                                      </p:to>
                                    </p:set>
                                    <p:anim calcmode="lin" valueType="num">
                                      <p:cBhvr>
                                        <p:cTn id="17" dur="1000" fill="hold"/>
                                        <p:tgtEl>
                                          <p:spTgt spid="215046"/>
                                        </p:tgtEl>
                                        <p:attrNameLst>
                                          <p:attrName>ppt_w</p:attrName>
                                        </p:attrNameLst>
                                      </p:cBhvr>
                                      <p:tavLst>
                                        <p:tav tm="0">
                                          <p:val>
                                            <p:strVal val="2/3*#ppt_w"/>
                                          </p:val>
                                        </p:tav>
                                        <p:tav tm="100000">
                                          <p:val>
                                            <p:strVal val="#ppt_w"/>
                                          </p:val>
                                        </p:tav>
                                      </p:tavLst>
                                    </p:anim>
                                    <p:anim calcmode="lin" valueType="num">
                                      <p:cBhvr>
                                        <p:cTn id="18" dur="1000" fill="hold"/>
                                        <p:tgtEl>
                                          <p:spTgt spid="215046"/>
                                        </p:tgtEl>
                                        <p:attrNameLst>
                                          <p:attrName>ppt_h</p:attrName>
                                        </p:attrNameLst>
                                      </p:cBhvr>
                                      <p:tavLst>
                                        <p:tav tm="0">
                                          <p:val>
                                            <p:strVal val="2/3*#ppt_h"/>
                                          </p:val>
                                        </p:tav>
                                        <p:tav tm="100000">
                                          <p:val>
                                            <p:strVal val="#ppt_h"/>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10" presetClass="entr" presetSubtype="0" fill="hold" nodeType="clickEffect">
                                  <p:stCondLst>
                                    <p:cond delay="0"/>
                                  </p:stCondLst>
                                  <p:childTnLst>
                                    <p:set>
                                      <p:cBhvr>
                                        <p:cTn id="22" dur="1" fill="hold">
                                          <p:stCondLst>
                                            <p:cond delay="0"/>
                                          </p:stCondLst>
                                        </p:cTn>
                                        <p:tgtEl>
                                          <p:spTgt spid="215047"/>
                                        </p:tgtEl>
                                        <p:attrNameLst>
                                          <p:attrName>style.visibility</p:attrName>
                                        </p:attrNameLst>
                                      </p:cBhvr>
                                      <p:to>
                                        <p:strVal val="visible"/>
                                      </p:to>
                                    </p:set>
                                    <p:animEffect transition="in" filter="fade">
                                      <p:cBhvr>
                                        <p:cTn id="23" dur="1000"/>
                                        <p:tgtEl>
                                          <p:spTgt spid="215047"/>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10" presetClass="entr" presetSubtype="0" fill="hold" nodeType="clickEffect">
                                  <p:stCondLst>
                                    <p:cond delay="0"/>
                                  </p:stCondLst>
                                  <p:childTnLst>
                                    <p:set>
                                      <p:cBhvr>
                                        <p:cTn id="27" dur="1" fill="hold">
                                          <p:stCondLst>
                                            <p:cond delay="0"/>
                                          </p:stCondLst>
                                        </p:cTn>
                                        <p:tgtEl>
                                          <p:spTgt spid="215048"/>
                                        </p:tgtEl>
                                        <p:attrNameLst>
                                          <p:attrName>style.visibility</p:attrName>
                                        </p:attrNameLst>
                                      </p:cBhvr>
                                      <p:to>
                                        <p:strVal val="visible"/>
                                      </p:to>
                                    </p:set>
                                    <p:animEffect transition="in" filter="fade">
                                      <p:cBhvr>
                                        <p:cTn id="28" dur="1000"/>
                                        <p:tgtEl>
                                          <p:spTgt spid="215048"/>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215049"/>
                                        </p:tgtEl>
                                        <p:attrNameLst>
                                          <p:attrName>style.visibility</p:attrName>
                                        </p:attrNameLst>
                                      </p:cBhvr>
                                      <p:to>
                                        <p:strVal val="visible"/>
                                      </p:to>
                                    </p:set>
                                    <p:animEffect transition="in" filter="wipe(left)">
                                      <p:cBhvr>
                                        <p:cTn id="33" dur="1000"/>
                                        <p:tgtEl>
                                          <p:spTgt spid="215049"/>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9" presetClass="entr" presetSubtype="0" fill="hold" nodeType="clickEffect">
                                  <p:stCondLst>
                                    <p:cond delay="0"/>
                                  </p:stCondLst>
                                  <p:childTnLst>
                                    <p:set>
                                      <p:cBhvr>
                                        <p:cTn id="37" dur="1" fill="hold">
                                          <p:stCondLst>
                                            <p:cond delay="0"/>
                                          </p:stCondLst>
                                        </p:cTn>
                                        <p:tgtEl>
                                          <p:spTgt spid="215050"/>
                                        </p:tgtEl>
                                        <p:attrNameLst>
                                          <p:attrName>style.visibility</p:attrName>
                                        </p:attrNameLst>
                                      </p:cBhvr>
                                      <p:to>
                                        <p:strVal val="visible"/>
                                      </p:to>
                                    </p:set>
                                    <p:animEffect transition="in" filter="dissolve">
                                      <p:cBhvr>
                                        <p:cTn id="38" dur="1000"/>
                                        <p:tgtEl>
                                          <p:spTgt spid="215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042" grpId="0"/>
      <p:bldP spid="215046" grpId="0" autoUpdateAnimBg="0"/>
      <p:bldP spid="215049" grpId="0" autoUpdateAnimBg="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Rectangle 2"/>
          <p:cNvSpPr>
            <a:spLocks noGrp="1" noChangeArrowheads="1"/>
          </p:cNvSpPr>
          <p:nvPr>
            <p:ph type="title"/>
          </p:nvPr>
        </p:nvSpPr>
        <p:spPr>
          <a:xfrm>
            <a:off x="250825" y="476250"/>
            <a:ext cx="8675688" cy="981075"/>
          </a:xfrm>
        </p:spPr>
        <p:txBody>
          <a:bodyPr/>
          <a:lstStyle/>
          <a:p>
            <a:pPr algn="l"/>
            <a:r>
              <a:rPr lang="zh-CN" altLang="en-US" sz="2800" b="1">
                <a:solidFill>
                  <a:srgbClr val="FFFFFF"/>
                </a:solidFill>
                <a:ea typeface="楷体_GB2312" pitchFamily="49" charset="-122"/>
              </a:rPr>
              <a:t>例</a:t>
            </a:r>
            <a:r>
              <a:rPr lang="en-US" altLang="zh-CN" sz="2800" b="1">
                <a:solidFill>
                  <a:srgbClr val="FFFFFF"/>
                </a:solidFill>
                <a:ea typeface="楷体_GB2312" pitchFamily="49" charset="-122"/>
              </a:rPr>
              <a:t>4.3.3  </a:t>
            </a:r>
            <a:r>
              <a:rPr lang="zh-CN" altLang="en-US" sz="2800" b="1">
                <a:solidFill>
                  <a:srgbClr val="FFFFFF"/>
                </a:solidFill>
                <a:ea typeface="楷体_GB2312" pitchFamily="49" charset="-122"/>
              </a:rPr>
              <a:t>由</a:t>
            </a:r>
            <a:r>
              <a:rPr lang="en-US" altLang="zh-CN" sz="2800" b="1">
                <a:solidFill>
                  <a:srgbClr val="FFFFFF"/>
                </a:solidFill>
                <a:ea typeface="楷体_GB2312" pitchFamily="49" charset="-122"/>
              </a:rPr>
              <a:t>3</a:t>
            </a:r>
            <a:r>
              <a:rPr lang="zh-CN" altLang="en-US" sz="2800" b="1">
                <a:solidFill>
                  <a:srgbClr val="FFFFFF"/>
                </a:solidFill>
                <a:ea typeface="楷体_GB2312" pitchFamily="49" charset="-122"/>
              </a:rPr>
              <a:t>线－</a:t>
            </a:r>
            <a:r>
              <a:rPr lang="en-US" altLang="zh-CN" sz="2800" b="1">
                <a:solidFill>
                  <a:srgbClr val="FFFFFF"/>
                </a:solidFill>
                <a:ea typeface="楷体_GB2312" pitchFamily="49" charset="-122"/>
              </a:rPr>
              <a:t>8</a:t>
            </a:r>
            <a:r>
              <a:rPr lang="zh-CN" altLang="en-US" sz="2800" b="1">
                <a:solidFill>
                  <a:srgbClr val="FFFFFF"/>
                </a:solidFill>
                <a:ea typeface="楷体_GB2312" pitchFamily="49" charset="-122"/>
              </a:rPr>
              <a:t>线译码器</a:t>
            </a:r>
            <a:r>
              <a:rPr lang="en-US" altLang="zh-CN" sz="2800" b="1">
                <a:solidFill>
                  <a:srgbClr val="FFFFFF"/>
                </a:solidFill>
                <a:ea typeface="楷体_GB2312" pitchFamily="49" charset="-122"/>
              </a:rPr>
              <a:t>74HC138</a:t>
            </a:r>
            <a:r>
              <a:rPr lang="zh-CN" altLang="en-US" sz="2800" b="1">
                <a:solidFill>
                  <a:srgbClr val="FFFFFF"/>
                </a:solidFill>
                <a:ea typeface="楷体_GB2312" pitchFamily="49" charset="-122"/>
              </a:rPr>
              <a:t>所组成的电路如图</a:t>
            </a:r>
            <a:r>
              <a:rPr lang="en-US" altLang="zh-CN" sz="2800" b="1">
                <a:solidFill>
                  <a:srgbClr val="FFFFFF"/>
                </a:solidFill>
                <a:ea typeface="楷体_GB2312" pitchFamily="49" charset="-122"/>
              </a:rPr>
              <a:t>4.3.14</a:t>
            </a:r>
            <a:r>
              <a:rPr lang="zh-CN" altLang="en-US" sz="2800" b="1">
                <a:solidFill>
                  <a:srgbClr val="FFFFFF"/>
                </a:solidFill>
                <a:ea typeface="楷体_GB2312" pitchFamily="49" charset="-122"/>
              </a:rPr>
              <a:t>所示，试分析该电路的逻辑功能。</a:t>
            </a:r>
          </a:p>
        </p:txBody>
      </p:sp>
      <p:graphicFrame>
        <p:nvGraphicFramePr>
          <p:cNvPr id="216072" name="Object 8"/>
          <p:cNvGraphicFramePr>
            <a:graphicFrameLocks noChangeAspect="1"/>
          </p:cNvGraphicFramePr>
          <p:nvPr/>
        </p:nvGraphicFramePr>
        <p:xfrm>
          <a:off x="5148263" y="1773238"/>
          <a:ext cx="3508375" cy="4752975"/>
        </p:xfrm>
        <a:graphic>
          <a:graphicData uri="http://schemas.openxmlformats.org/presentationml/2006/ole">
            <mc:AlternateContent xmlns:mc="http://schemas.openxmlformats.org/markup-compatibility/2006">
              <mc:Choice xmlns:v="urn:schemas-microsoft-com:vml" Requires="v">
                <p:oleObj spid="_x0000_s216087" name="Visio" r:id="rId4" imgW="1920545" imgH="2289048" progId="Visio.Drawing.11">
                  <p:embed/>
                </p:oleObj>
              </mc:Choice>
              <mc:Fallback>
                <p:oleObj name="Visio" r:id="rId4" imgW="1920545" imgH="2289048" progId="Visio.Drawing.11">
                  <p:embed/>
                  <p:pic>
                    <p:nvPicPr>
                      <p:cNvPr id="0" name="Object 8"/>
                      <p:cNvPicPr>
                        <a:picLocks noChangeAspect="1" noChangeArrowheads="1"/>
                      </p:cNvPicPr>
                      <p:nvPr/>
                    </p:nvPicPr>
                    <p:blipFill>
                      <a:blip r:embed="rId5">
                        <a:extLst>
                          <a:ext uri="{28A0092B-C50C-407E-A947-70E740481C1C}">
                            <a14:useLocalDpi xmlns:a14="http://schemas.microsoft.com/office/drawing/2010/main" val="0"/>
                          </a:ext>
                        </a:extLst>
                      </a:blip>
                      <a:srcRect l="7063" r="5733" b="3592"/>
                      <a:stretch>
                        <a:fillRect/>
                      </a:stretch>
                    </p:blipFill>
                    <p:spPr bwMode="auto">
                      <a:xfrm>
                        <a:off x="5148263" y="1773238"/>
                        <a:ext cx="3508375" cy="4752975"/>
                      </a:xfrm>
                      <a:prstGeom prst="rect">
                        <a:avLst/>
                      </a:prstGeom>
                      <a:solidFill>
                        <a:srgbClr val="FFFFFF"/>
                      </a:solidFill>
                      <a:ln w="57150" cmpd="thickThin">
                        <a:solidFill>
                          <a:srgbClr val="FF33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16073" name="Text Box 9"/>
          <p:cNvSpPr txBox="1">
            <a:spLocks noChangeArrowheads="1"/>
          </p:cNvSpPr>
          <p:nvPr/>
        </p:nvSpPr>
        <p:spPr bwMode="auto">
          <a:xfrm>
            <a:off x="323850" y="1341438"/>
            <a:ext cx="4113213"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50000"/>
              </a:spcBef>
            </a:pPr>
            <a:r>
              <a:rPr lang="zh-CN" altLang="en-US"/>
              <a:t>解：各输出端的逻辑式为</a:t>
            </a:r>
          </a:p>
        </p:txBody>
      </p:sp>
      <p:graphicFrame>
        <p:nvGraphicFramePr>
          <p:cNvPr id="216075" name="Object 11"/>
          <p:cNvGraphicFramePr>
            <a:graphicFrameLocks noChangeAspect="1"/>
          </p:cNvGraphicFramePr>
          <p:nvPr/>
        </p:nvGraphicFramePr>
        <p:xfrm>
          <a:off x="1116013" y="1916113"/>
          <a:ext cx="2808287" cy="1565275"/>
        </p:xfrm>
        <a:graphic>
          <a:graphicData uri="http://schemas.openxmlformats.org/presentationml/2006/ole">
            <mc:AlternateContent xmlns:mc="http://schemas.openxmlformats.org/markup-compatibility/2006">
              <mc:Choice xmlns:v="urn:schemas-microsoft-com:vml" Requires="v">
                <p:oleObj spid="_x0000_s216088" name="公式" r:id="rId6" imgW="1231560" imgH="685800" progId="Equation.3">
                  <p:embed/>
                </p:oleObj>
              </mc:Choice>
              <mc:Fallback>
                <p:oleObj name="公式" r:id="rId6" imgW="1231560" imgH="685800" progId="Equation.3">
                  <p:embed/>
                  <p:pic>
                    <p:nvPicPr>
                      <p:cNvPr id="0" name="Object 1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16013" y="1916113"/>
                        <a:ext cx="2808287" cy="1565275"/>
                      </a:xfrm>
                      <a:prstGeom prst="rect">
                        <a:avLst/>
                      </a:prstGeom>
                      <a:solidFill>
                        <a:srgbClr val="FFFFFF"/>
                      </a:solidFill>
                      <a:ln w="57150" cmpd="thickThin">
                        <a:solidFill>
                          <a:srgbClr val="FF3399"/>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6076" name="Object 12"/>
          <p:cNvGraphicFramePr>
            <a:graphicFrameLocks noChangeAspect="1"/>
          </p:cNvGraphicFramePr>
          <p:nvPr/>
        </p:nvGraphicFramePr>
        <p:xfrm>
          <a:off x="1116013" y="3644900"/>
          <a:ext cx="3455987" cy="1046163"/>
        </p:xfrm>
        <a:graphic>
          <a:graphicData uri="http://schemas.openxmlformats.org/presentationml/2006/ole">
            <mc:AlternateContent xmlns:mc="http://schemas.openxmlformats.org/markup-compatibility/2006">
              <mc:Choice xmlns:v="urn:schemas-microsoft-com:vml" Requires="v">
                <p:oleObj spid="_x0000_s216089" name="公式" r:id="rId8" imgW="1511280" imgH="457200" progId="Equation.3">
                  <p:embed/>
                </p:oleObj>
              </mc:Choice>
              <mc:Fallback>
                <p:oleObj name="公式" r:id="rId8" imgW="1511280" imgH="457200" progId="Equation.3">
                  <p:embed/>
                  <p:pic>
                    <p:nvPicPr>
                      <p:cNvPr id="0" name="Object 1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16013" y="3644900"/>
                        <a:ext cx="3455987" cy="1046163"/>
                      </a:xfrm>
                      <a:prstGeom prst="rect">
                        <a:avLst/>
                      </a:prstGeom>
                      <a:solidFill>
                        <a:srgbClr val="FFFFFF"/>
                      </a:solidFill>
                      <a:ln w="57150" cmpd="thickThin">
                        <a:solidFill>
                          <a:srgbClr val="FF3399"/>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6077" name="Object 13"/>
          <p:cNvGraphicFramePr>
            <a:graphicFrameLocks noChangeAspect="1"/>
          </p:cNvGraphicFramePr>
          <p:nvPr/>
        </p:nvGraphicFramePr>
        <p:xfrm>
          <a:off x="1116013" y="4941888"/>
          <a:ext cx="2914650" cy="1517650"/>
        </p:xfrm>
        <a:graphic>
          <a:graphicData uri="http://schemas.openxmlformats.org/presentationml/2006/ole">
            <mc:AlternateContent xmlns:mc="http://schemas.openxmlformats.org/markup-compatibility/2006">
              <mc:Choice xmlns:v="urn:schemas-microsoft-com:vml" Requires="v">
                <p:oleObj spid="_x0000_s216090" name="公式" r:id="rId10" imgW="1231560" imgH="685800" progId="Equation.3">
                  <p:embed/>
                </p:oleObj>
              </mc:Choice>
              <mc:Fallback>
                <p:oleObj name="公式" r:id="rId10" imgW="1231560" imgH="685800" progId="Equation.3">
                  <p:embed/>
                  <p:pic>
                    <p:nvPicPr>
                      <p:cNvPr id="0" name="Object 1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116013" y="4941888"/>
                        <a:ext cx="2914650" cy="1517650"/>
                      </a:xfrm>
                      <a:prstGeom prst="rect">
                        <a:avLst/>
                      </a:prstGeom>
                      <a:solidFill>
                        <a:srgbClr val="FFFFFF"/>
                      </a:solidFill>
                      <a:ln w="57150" cmpd="thickThin">
                        <a:solidFill>
                          <a:srgbClr val="FF3399"/>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16078" name="Rectangle 14"/>
          <p:cNvSpPr>
            <a:spLocks noChangeArrowheads="1"/>
          </p:cNvSpPr>
          <p:nvPr/>
        </p:nvSpPr>
        <p:spPr bwMode="auto">
          <a:xfrm>
            <a:off x="0" y="0"/>
            <a:ext cx="2843213"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kumimoji="0" lang="en-US" altLang="zh-CN" sz="3200" u="sng">
                <a:solidFill>
                  <a:schemeClr val="tx1"/>
                </a:solidFill>
                <a:effectLst>
                  <a:outerShdw blurRad="38100" dist="38100" dir="2700000" algn="tl">
                    <a:srgbClr val="FFFFFF"/>
                  </a:outerShdw>
                </a:effectLst>
              </a:rPr>
              <a:t>4.3.2  </a:t>
            </a:r>
            <a:r>
              <a:rPr kumimoji="0" lang="zh-CN" altLang="en-US" sz="3200" u="sng">
                <a:solidFill>
                  <a:schemeClr val="tx1"/>
                </a:solidFill>
                <a:effectLst>
                  <a:outerShdw blurRad="38100" dist="38100" dir="2700000" algn="tl">
                    <a:srgbClr val="FFFFFF"/>
                  </a:outerShdw>
                </a:effectLst>
              </a:rPr>
              <a:t>译码器</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16066"/>
                                        </p:tgtEl>
                                        <p:attrNameLst>
                                          <p:attrName>style.visibility</p:attrName>
                                        </p:attrNameLst>
                                      </p:cBhvr>
                                      <p:to>
                                        <p:strVal val="visible"/>
                                      </p:to>
                                    </p:set>
                                    <p:animEffect transition="in" filter="box(in)">
                                      <p:cBhvr>
                                        <p:cTn id="7" dur="1000"/>
                                        <p:tgtEl>
                                          <p:spTgt spid="21606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216072"/>
                                        </p:tgtEl>
                                        <p:attrNameLst>
                                          <p:attrName>style.visibility</p:attrName>
                                        </p:attrNameLst>
                                      </p:cBhvr>
                                      <p:to>
                                        <p:strVal val="visible"/>
                                      </p:to>
                                    </p:set>
                                    <p:animEffect transition="in" filter="dissolve">
                                      <p:cBhvr>
                                        <p:cTn id="12" dur="1000"/>
                                        <p:tgtEl>
                                          <p:spTgt spid="21607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16073"/>
                                        </p:tgtEl>
                                        <p:attrNameLst>
                                          <p:attrName>style.visibility</p:attrName>
                                        </p:attrNameLst>
                                      </p:cBhvr>
                                      <p:to>
                                        <p:strVal val="visible"/>
                                      </p:to>
                                    </p:set>
                                    <p:animEffect transition="in" filter="wipe(left)">
                                      <p:cBhvr>
                                        <p:cTn id="17" dur="1000"/>
                                        <p:tgtEl>
                                          <p:spTgt spid="216073"/>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nodeType="clickEffect">
                                  <p:stCondLst>
                                    <p:cond delay="0"/>
                                  </p:stCondLst>
                                  <p:childTnLst>
                                    <p:set>
                                      <p:cBhvr>
                                        <p:cTn id="21" dur="1" fill="hold">
                                          <p:stCondLst>
                                            <p:cond delay="0"/>
                                          </p:stCondLst>
                                        </p:cTn>
                                        <p:tgtEl>
                                          <p:spTgt spid="216075"/>
                                        </p:tgtEl>
                                        <p:attrNameLst>
                                          <p:attrName>style.visibility</p:attrName>
                                        </p:attrNameLst>
                                      </p:cBhvr>
                                      <p:to>
                                        <p:strVal val="visible"/>
                                      </p:to>
                                    </p:set>
                                    <p:animEffect transition="in" filter="fade">
                                      <p:cBhvr>
                                        <p:cTn id="22" dur="1000"/>
                                        <p:tgtEl>
                                          <p:spTgt spid="216075"/>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nodeType="clickEffect">
                                  <p:stCondLst>
                                    <p:cond delay="0"/>
                                  </p:stCondLst>
                                  <p:childTnLst>
                                    <p:set>
                                      <p:cBhvr>
                                        <p:cTn id="26" dur="1" fill="hold">
                                          <p:stCondLst>
                                            <p:cond delay="0"/>
                                          </p:stCondLst>
                                        </p:cTn>
                                        <p:tgtEl>
                                          <p:spTgt spid="216076"/>
                                        </p:tgtEl>
                                        <p:attrNameLst>
                                          <p:attrName>style.visibility</p:attrName>
                                        </p:attrNameLst>
                                      </p:cBhvr>
                                      <p:to>
                                        <p:strVal val="visible"/>
                                      </p:to>
                                    </p:set>
                                    <p:animEffect transition="in" filter="fade">
                                      <p:cBhvr>
                                        <p:cTn id="27" dur="1000"/>
                                        <p:tgtEl>
                                          <p:spTgt spid="216076"/>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0" presetClass="entr" presetSubtype="0" fill="hold" nodeType="clickEffect">
                                  <p:stCondLst>
                                    <p:cond delay="0"/>
                                  </p:stCondLst>
                                  <p:childTnLst>
                                    <p:set>
                                      <p:cBhvr>
                                        <p:cTn id="31" dur="1" fill="hold">
                                          <p:stCondLst>
                                            <p:cond delay="0"/>
                                          </p:stCondLst>
                                        </p:cTn>
                                        <p:tgtEl>
                                          <p:spTgt spid="216077"/>
                                        </p:tgtEl>
                                        <p:attrNameLst>
                                          <p:attrName>style.visibility</p:attrName>
                                        </p:attrNameLst>
                                      </p:cBhvr>
                                      <p:to>
                                        <p:strVal val="visible"/>
                                      </p:to>
                                    </p:set>
                                    <p:animEffect transition="in" filter="fade">
                                      <p:cBhvr>
                                        <p:cTn id="32" dur="1000"/>
                                        <p:tgtEl>
                                          <p:spTgt spid="2160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6066" grpId="0"/>
      <p:bldP spid="216073" grpId="0" autoUpdateAnimBg="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Rectangle 2"/>
          <p:cNvSpPr>
            <a:spLocks noGrp="1" noChangeArrowheads="1"/>
          </p:cNvSpPr>
          <p:nvPr>
            <p:ph type="title"/>
          </p:nvPr>
        </p:nvSpPr>
        <p:spPr>
          <a:xfrm>
            <a:off x="250825" y="1341438"/>
            <a:ext cx="4103688" cy="576262"/>
          </a:xfrm>
        </p:spPr>
        <p:txBody>
          <a:bodyPr/>
          <a:lstStyle/>
          <a:p>
            <a:pPr algn="l"/>
            <a:r>
              <a:rPr lang="zh-CN" altLang="en-US" sz="2800" b="1">
                <a:solidFill>
                  <a:srgbClr val="FFFFFF"/>
                </a:solidFill>
                <a:ea typeface="楷体_GB2312" pitchFamily="49" charset="-122"/>
              </a:rPr>
              <a:t>输出输入的真值表为</a:t>
            </a:r>
          </a:p>
        </p:txBody>
      </p:sp>
      <p:sp>
        <p:nvSpPr>
          <p:cNvPr id="217093" name="Text Box 5"/>
          <p:cNvSpPr txBox="1">
            <a:spLocks noChangeArrowheads="1"/>
          </p:cNvSpPr>
          <p:nvPr/>
        </p:nvSpPr>
        <p:spPr bwMode="auto">
          <a:xfrm>
            <a:off x="3563938" y="2205038"/>
            <a:ext cx="3960812" cy="3081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a:t>由真值表可以看出</a:t>
            </a:r>
            <a:r>
              <a:rPr lang="en-US" altLang="zh-CN"/>
              <a:t>X</a:t>
            </a:r>
            <a:r>
              <a:rPr lang="zh-CN" altLang="en-US"/>
              <a:t>＝</a:t>
            </a:r>
            <a:r>
              <a:rPr lang="en-US" altLang="zh-CN"/>
              <a:t>X</a:t>
            </a:r>
            <a:r>
              <a:rPr lang="en-US" altLang="zh-CN" baseline="-25000"/>
              <a:t>2</a:t>
            </a:r>
            <a:r>
              <a:rPr lang="en-US" altLang="zh-CN"/>
              <a:t>X</a:t>
            </a:r>
            <a:r>
              <a:rPr lang="en-US" altLang="zh-CN" baseline="-25000"/>
              <a:t>1</a:t>
            </a:r>
            <a:r>
              <a:rPr lang="en-US" altLang="zh-CN"/>
              <a:t>X</a:t>
            </a:r>
            <a:r>
              <a:rPr lang="en-US" altLang="zh-CN" baseline="-25000"/>
              <a:t>0</a:t>
            </a:r>
            <a:r>
              <a:rPr lang="zh-CN" altLang="en-US"/>
              <a:t>作为输入</a:t>
            </a:r>
            <a:r>
              <a:rPr lang="en-US" altLang="zh-CN"/>
              <a:t>3</a:t>
            </a:r>
            <a:r>
              <a:rPr lang="zh-CN" altLang="en-US"/>
              <a:t>为二进制数，</a:t>
            </a:r>
            <a:r>
              <a:rPr lang="en-US" altLang="zh-CN"/>
              <a:t>Z</a:t>
            </a:r>
            <a:r>
              <a:rPr lang="zh-CN" altLang="en-US"/>
              <a:t>＝</a:t>
            </a:r>
            <a:r>
              <a:rPr lang="en-US" altLang="zh-CN"/>
              <a:t>Z</a:t>
            </a:r>
            <a:r>
              <a:rPr lang="en-US" altLang="zh-CN" baseline="-25000"/>
              <a:t>2</a:t>
            </a:r>
            <a:r>
              <a:rPr lang="en-US" altLang="zh-CN"/>
              <a:t>Z</a:t>
            </a:r>
            <a:r>
              <a:rPr lang="en-US" altLang="zh-CN" baseline="-25000"/>
              <a:t>1</a:t>
            </a:r>
            <a:r>
              <a:rPr lang="en-US" altLang="zh-CN"/>
              <a:t>Z</a:t>
            </a:r>
            <a:r>
              <a:rPr lang="en-US" altLang="zh-CN" baseline="-25000"/>
              <a:t>0</a:t>
            </a:r>
            <a:r>
              <a:rPr lang="zh-CN" altLang="en-US"/>
              <a:t>作为输出的</a:t>
            </a:r>
            <a:r>
              <a:rPr lang="en-US" altLang="zh-CN"/>
              <a:t>3</a:t>
            </a:r>
            <a:r>
              <a:rPr lang="zh-CN" altLang="en-US"/>
              <a:t>位二进制数，当</a:t>
            </a:r>
            <a:r>
              <a:rPr lang="en-US" altLang="zh-CN"/>
              <a:t>X&lt;2</a:t>
            </a:r>
            <a:r>
              <a:rPr lang="zh-CN" altLang="en-US"/>
              <a:t>，时</a:t>
            </a:r>
            <a:r>
              <a:rPr lang="en-US" altLang="zh-CN"/>
              <a:t>Z</a:t>
            </a:r>
            <a:r>
              <a:rPr lang="zh-CN" altLang="en-US"/>
              <a:t>＝</a:t>
            </a:r>
            <a:r>
              <a:rPr lang="en-US" altLang="zh-CN"/>
              <a:t>1;</a:t>
            </a:r>
            <a:r>
              <a:rPr lang="zh-CN" altLang="en-US"/>
              <a:t>当</a:t>
            </a:r>
            <a:r>
              <a:rPr lang="en-US" altLang="zh-CN"/>
              <a:t>X&gt;5</a:t>
            </a:r>
            <a:r>
              <a:rPr lang="zh-CN" altLang="en-US"/>
              <a:t>时，</a:t>
            </a:r>
            <a:r>
              <a:rPr lang="en-US" altLang="zh-CN"/>
              <a:t>Z</a:t>
            </a:r>
            <a:r>
              <a:rPr lang="zh-CN" altLang="en-US"/>
              <a:t>＝</a:t>
            </a:r>
            <a:r>
              <a:rPr lang="en-US" altLang="zh-CN"/>
              <a:t>0;</a:t>
            </a:r>
            <a:r>
              <a:rPr lang="zh-CN" altLang="en-US"/>
              <a:t>当</a:t>
            </a:r>
            <a:r>
              <a:rPr lang="en-US" altLang="zh-CN"/>
              <a:t>2≤X≤5</a:t>
            </a:r>
            <a:r>
              <a:rPr lang="zh-CN" altLang="en-US"/>
              <a:t>时，</a:t>
            </a:r>
            <a:r>
              <a:rPr lang="en-US" altLang="zh-CN"/>
              <a:t>Z</a:t>
            </a:r>
            <a:r>
              <a:rPr lang="zh-CN" altLang="en-US"/>
              <a:t>＝</a:t>
            </a:r>
            <a:r>
              <a:rPr lang="en-US" altLang="zh-CN"/>
              <a:t>X</a:t>
            </a:r>
            <a:r>
              <a:rPr lang="zh-CN" altLang="en-US"/>
              <a:t>＋</a:t>
            </a:r>
            <a:r>
              <a:rPr lang="en-US" altLang="zh-CN"/>
              <a:t>2.</a:t>
            </a:r>
          </a:p>
        </p:txBody>
      </p:sp>
      <p:sp>
        <p:nvSpPr>
          <p:cNvPr id="217095" name="Rectangle 7"/>
          <p:cNvSpPr>
            <a:spLocks noChangeArrowheads="1"/>
          </p:cNvSpPr>
          <p:nvPr/>
        </p:nvSpPr>
        <p:spPr bwMode="auto">
          <a:xfrm>
            <a:off x="0" y="0"/>
            <a:ext cx="2843213"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kumimoji="0" lang="en-US" altLang="zh-CN" sz="3200" u="sng">
                <a:solidFill>
                  <a:schemeClr val="tx1"/>
                </a:solidFill>
                <a:effectLst>
                  <a:outerShdw blurRad="38100" dist="38100" dir="2700000" algn="tl">
                    <a:srgbClr val="FFFFFF"/>
                  </a:outerShdw>
                </a:effectLst>
              </a:rPr>
              <a:t>4.3.2  </a:t>
            </a:r>
            <a:r>
              <a:rPr kumimoji="0" lang="zh-CN" altLang="en-US" sz="3200" u="sng">
                <a:solidFill>
                  <a:schemeClr val="tx1"/>
                </a:solidFill>
                <a:effectLst>
                  <a:outerShdw blurRad="38100" dist="38100" dir="2700000" algn="tl">
                    <a:srgbClr val="FFFFFF"/>
                  </a:outerShdw>
                </a:effectLst>
              </a:rPr>
              <a:t>译码器</a:t>
            </a:r>
          </a:p>
        </p:txBody>
      </p:sp>
      <p:graphicFrame>
        <p:nvGraphicFramePr>
          <p:cNvPr id="217096" name="Object 8"/>
          <p:cNvGraphicFramePr>
            <a:graphicFrameLocks noChangeAspect="1"/>
          </p:cNvGraphicFramePr>
          <p:nvPr/>
        </p:nvGraphicFramePr>
        <p:xfrm>
          <a:off x="4067175" y="188913"/>
          <a:ext cx="3887788" cy="1830387"/>
        </p:xfrm>
        <a:graphic>
          <a:graphicData uri="http://schemas.openxmlformats.org/presentationml/2006/ole">
            <mc:AlternateContent xmlns:mc="http://schemas.openxmlformats.org/markup-compatibility/2006">
              <mc:Choice xmlns:v="urn:schemas-microsoft-com:vml" Requires="v">
                <p:oleObj spid="_x0000_s217105" name="公式" r:id="rId4" imgW="1511280" imgH="711000" progId="Equation.3">
                  <p:embed/>
                </p:oleObj>
              </mc:Choice>
              <mc:Fallback>
                <p:oleObj name="公式" r:id="rId4" imgW="1511280" imgH="711000" progId="Equation.3">
                  <p:embed/>
                  <p:pic>
                    <p:nvPicPr>
                      <p:cNvPr id="0" name="Object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67175" y="188913"/>
                        <a:ext cx="3887788" cy="1830387"/>
                      </a:xfrm>
                      <a:prstGeom prst="rect">
                        <a:avLst/>
                      </a:prstGeom>
                      <a:solidFill>
                        <a:srgbClr val="FFFFFF"/>
                      </a:solidFill>
                      <a:ln w="57150" cmpd="thickThin">
                        <a:solidFill>
                          <a:srgbClr val="FF3399"/>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217100" name="Group 12"/>
          <p:cNvGrpSpPr>
            <a:grpSpLocks/>
          </p:cNvGrpSpPr>
          <p:nvPr/>
        </p:nvGrpSpPr>
        <p:grpSpPr bwMode="auto">
          <a:xfrm>
            <a:off x="323850" y="2060575"/>
            <a:ext cx="3095625" cy="4608513"/>
            <a:chOff x="204" y="1207"/>
            <a:chExt cx="1950" cy="2903"/>
          </a:xfrm>
        </p:grpSpPr>
        <p:graphicFrame>
          <p:nvGraphicFramePr>
            <p:cNvPr id="217094" name="Object 6"/>
            <p:cNvGraphicFramePr>
              <a:graphicFrameLocks noChangeAspect="1"/>
            </p:cNvGraphicFramePr>
            <p:nvPr/>
          </p:nvGraphicFramePr>
          <p:xfrm>
            <a:off x="204" y="1207"/>
            <a:ext cx="1919" cy="2903"/>
          </p:xfrm>
          <a:graphic>
            <a:graphicData uri="http://schemas.openxmlformats.org/presentationml/2006/ole">
              <mc:AlternateContent xmlns:mc="http://schemas.openxmlformats.org/markup-compatibility/2006">
                <mc:Choice xmlns:v="urn:schemas-microsoft-com:vml" Requires="v">
                  <p:oleObj spid="_x0000_s217106" name="Visio" r:id="rId6" imgW="1425550" imgH="2157679" progId="Visio.Drawing.11">
                    <p:embed/>
                  </p:oleObj>
                </mc:Choice>
                <mc:Fallback>
                  <p:oleObj name="Visio" r:id="rId6" imgW="1425550" imgH="2157679" progId="Visio.Drawing.11">
                    <p:embed/>
                    <p:pic>
                      <p:nvPicPr>
                        <p:cNvPr id="0" name="Object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4" y="1207"/>
                          <a:ext cx="1919" cy="2903"/>
                        </a:xfrm>
                        <a:prstGeom prst="rect">
                          <a:avLst/>
                        </a:prstGeom>
                        <a:solidFill>
                          <a:srgbClr val="FFFFFF"/>
                        </a:solidFill>
                        <a:ln w="57150" cmpd="thickThin">
                          <a:solidFill>
                            <a:srgbClr val="FF33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17097" name="Line 9"/>
            <p:cNvSpPr>
              <a:spLocks noChangeShapeType="1"/>
            </p:cNvSpPr>
            <p:nvPr/>
          </p:nvSpPr>
          <p:spPr bwMode="auto">
            <a:xfrm>
              <a:off x="204" y="2160"/>
              <a:ext cx="1950" cy="0"/>
            </a:xfrm>
            <a:prstGeom prst="line">
              <a:avLst/>
            </a:prstGeom>
            <a:noFill/>
            <a:ln w="38100">
              <a:solidFill>
                <a:srgbClr val="FF3399"/>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7098" name="Line 10"/>
            <p:cNvSpPr>
              <a:spLocks noChangeShapeType="1"/>
            </p:cNvSpPr>
            <p:nvPr/>
          </p:nvSpPr>
          <p:spPr bwMode="auto">
            <a:xfrm>
              <a:off x="204" y="3384"/>
              <a:ext cx="1905" cy="0"/>
            </a:xfrm>
            <a:prstGeom prst="line">
              <a:avLst/>
            </a:prstGeom>
            <a:noFill/>
            <a:ln w="38100">
              <a:solidFill>
                <a:srgbClr val="FF3399"/>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217096"/>
                                        </p:tgtEl>
                                        <p:attrNameLst>
                                          <p:attrName>style.visibility</p:attrName>
                                        </p:attrNameLst>
                                      </p:cBhvr>
                                      <p:to>
                                        <p:strVal val="visible"/>
                                      </p:to>
                                    </p:set>
                                    <p:animEffect transition="in" filter="fade">
                                      <p:cBhvr>
                                        <p:cTn id="7" dur="1000"/>
                                        <p:tgtEl>
                                          <p:spTgt spid="21709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217090"/>
                                        </p:tgtEl>
                                        <p:attrNameLst>
                                          <p:attrName>style.visibility</p:attrName>
                                        </p:attrNameLst>
                                      </p:cBhvr>
                                      <p:to>
                                        <p:strVal val="visible"/>
                                      </p:to>
                                    </p:set>
                                    <p:animEffect transition="in" filter="box(in)">
                                      <p:cBhvr>
                                        <p:cTn id="12" dur="1000"/>
                                        <p:tgtEl>
                                          <p:spTgt spid="217090"/>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nodeType="clickEffect">
                                  <p:stCondLst>
                                    <p:cond delay="0"/>
                                  </p:stCondLst>
                                  <p:childTnLst>
                                    <p:set>
                                      <p:cBhvr>
                                        <p:cTn id="16" dur="1" fill="hold">
                                          <p:stCondLst>
                                            <p:cond delay="0"/>
                                          </p:stCondLst>
                                        </p:cTn>
                                        <p:tgtEl>
                                          <p:spTgt spid="217100"/>
                                        </p:tgtEl>
                                        <p:attrNameLst>
                                          <p:attrName>style.visibility</p:attrName>
                                        </p:attrNameLst>
                                      </p:cBhvr>
                                      <p:to>
                                        <p:strVal val="visible"/>
                                      </p:to>
                                    </p:set>
                                    <p:animEffect transition="in" filter="dissolve">
                                      <p:cBhvr>
                                        <p:cTn id="17" dur="1000"/>
                                        <p:tgtEl>
                                          <p:spTgt spid="217100"/>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0" presetClass="entr" presetSubtype="0" fill="hold" grpId="0" nodeType="clickEffect">
                                  <p:stCondLst>
                                    <p:cond delay="0"/>
                                  </p:stCondLst>
                                  <p:childTnLst>
                                    <p:set>
                                      <p:cBhvr>
                                        <p:cTn id="21" dur="1" fill="hold">
                                          <p:stCondLst>
                                            <p:cond delay="0"/>
                                          </p:stCondLst>
                                        </p:cTn>
                                        <p:tgtEl>
                                          <p:spTgt spid="217093"/>
                                        </p:tgtEl>
                                        <p:attrNameLst>
                                          <p:attrName>style.visibility</p:attrName>
                                        </p:attrNameLst>
                                      </p:cBhvr>
                                      <p:to>
                                        <p:strVal val="visible"/>
                                      </p:to>
                                    </p:set>
                                    <p:animEffect transition="in" filter="wedge">
                                      <p:cBhvr>
                                        <p:cTn id="22" dur="1000"/>
                                        <p:tgtEl>
                                          <p:spTgt spid="2170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7090" grpId="0"/>
      <p:bldP spid="217093" grpId="0" autoUpdateAnimBg="0"/>
    </p:bldLst>
  </p:timing>
</p:sld>
</file>

<file path=ppt/slides/slide5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a:xfrm>
            <a:off x="250825" y="549275"/>
            <a:ext cx="4032250" cy="503238"/>
          </a:xfrm>
        </p:spPr>
        <p:txBody>
          <a:bodyPr/>
          <a:lstStyle/>
          <a:p>
            <a:pPr algn="l"/>
            <a:r>
              <a:rPr lang="zh-CN" altLang="en-US" sz="2800" b="1" u="sng">
                <a:solidFill>
                  <a:srgbClr val="FFFFFF"/>
                </a:solidFill>
                <a:ea typeface="楷体_GB2312" pitchFamily="49" charset="-122"/>
              </a:rPr>
              <a:t>四 、显示译码器</a:t>
            </a:r>
          </a:p>
        </p:txBody>
      </p:sp>
      <p:sp>
        <p:nvSpPr>
          <p:cNvPr id="70660" name="Text Box 4"/>
          <p:cNvSpPr txBox="1">
            <a:spLocks noChangeArrowheads="1"/>
          </p:cNvSpPr>
          <p:nvPr/>
        </p:nvSpPr>
        <p:spPr bwMode="auto">
          <a:xfrm>
            <a:off x="323850" y="1052513"/>
            <a:ext cx="34290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u="sng"/>
              <a:t>1.</a:t>
            </a:r>
            <a:r>
              <a:rPr lang="zh-CN" altLang="en-US" u="sng"/>
              <a:t>七段字符显示器</a:t>
            </a:r>
          </a:p>
        </p:txBody>
      </p:sp>
      <p:sp>
        <p:nvSpPr>
          <p:cNvPr id="70661" name="Text Box 5"/>
          <p:cNvSpPr txBox="1">
            <a:spLocks noChangeArrowheads="1"/>
          </p:cNvSpPr>
          <p:nvPr/>
        </p:nvSpPr>
        <p:spPr bwMode="auto">
          <a:xfrm>
            <a:off x="250825" y="1484313"/>
            <a:ext cx="8512175"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a:t>         </a:t>
            </a:r>
            <a:r>
              <a:rPr lang="zh-CN" altLang="en-US"/>
              <a:t>即用七段字符显示</a:t>
            </a:r>
            <a:r>
              <a:rPr lang="en-US" altLang="zh-CN"/>
              <a:t>0~9</a:t>
            </a:r>
            <a:r>
              <a:rPr lang="zh-CN" altLang="en-US"/>
              <a:t>个十进制数码，常用的七段字符显示器有半导体数码管和液晶显示器两种。</a:t>
            </a:r>
          </a:p>
        </p:txBody>
      </p:sp>
      <p:sp>
        <p:nvSpPr>
          <p:cNvPr id="70662" name="Text Box 6"/>
          <p:cNvSpPr txBox="1">
            <a:spLocks noChangeArrowheads="1"/>
          </p:cNvSpPr>
          <p:nvPr/>
        </p:nvSpPr>
        <p:spPr bwMode="auto">
          <a:xfrm>
            <a:off x="250825" y="2349500"/>
            <a:ext cx="61214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u="sng"/>
              <a:t>a. </a:t>
            </a:r>
            <a:r>
              <a:rPr lang="zh-CN" altLang="en-US" u="sng"/>
              <a:t>半导体数码管（</a:t>
            </a:r>
            <a:r>
              <a:rPr lang="en-US" altLang="zh-CN" u="sng"/>
              <a:t>LED</a:t>
            </a:r>
            <a:r>
              <a:rPr lang="zh-CN" altLang="en-US" u="sng"/>
              <a:t>七段显示器</a:t>
            </a:r>
            <a:r>
              <a:rPr lang="en-US" altLang="zh-CN" u="sng"/>
              <a:t>)</a:t>
            </a:r>
            <a:r>
              <a:rPr lang="zh-CN" altLang="en-US" u="sng"/>
              <a:t>：</a:t>
            </a:r>
          </a:p>
        </p:txBody>
      </p:sp>
      <p:sp>
        <p:nvSpPr>
          <p:cNvPr id="70663" name="Text Box 7"/>
          <p:cNvSpPr txBox="1">
            <a:spLocks noChangeArrowheads="1"/>
          </p:cNvSpPr>
          <p:nvPr/>
        </p:nvSpPr>
        <p:spPr bwMode="auto">
          <a:xfrm>
            <a:off x="179388" y="2852738"/>
            <a:ext cx="8642350"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a:t>图</a:t>
            </a:r>
            <a:r>
              <a:rPr lang="en-US" altLang="zh-CN"/>
              <a:t>4.3.15</a:t>
            </a:r>
            <a:r>
              <a:rPr lang="zh-CN" altLang="en-US"/>
              <a:t>为半导体数码管</a:t>
            </a:r>
            <a:r>
              <a:rPr lang="en-US" altLang="zh-CN"/>
              <a:t>BS201A</a:t>
            </a:r>
            <a:r>
              <a:rPr lang="zh-CN" altLang="en-US"/>
              <a:t>（共阴极）的外形示意图及内部等效电路</a:t>
            </a:r>
          </a:p>
        </p:txBody>
      </p:sp>
      <p:grpSp>
        <p:nvGrpSpPr>
          <p:cNvPr id="70667" name="Group 11"/>
          <p:cNvGrpSpPr>
            <a:grpSpLocks/>
          </p:cNvGrpSpPr>
          <p:nvPr/>
        </p:nvGrpSpPr>
        <p:grpSpPr bwMode="auto">
          <a:xfrm>
            <a:off x="0" y="3865563"/>
            <a:ext cx="9144000" cy="2992437"/>
            <a:chOff x="0" y="2205"/>
            <a:chExt cx="5760" cy="1885"/>
          </a:xfrm>
        </p:grpSpPr>
        <p:graphicFrame>
          <p:nvGraphicFramePr>
            <p:cNvPr id="70665" name="Object 9"/>
            <p:cNvGraphicFramePr>
              <a:graphicFrameLocks noChangeAspect="1"/>
            </p:cNvGraphicFramePr>
            <p:nvPr/>
          </p:nvGraphicFramePr>
          <p:xfrm>
            <a:off x="0" y="2205"/>
            <a:ext cx="5760" cy="1885"/>
          </p:xfrm>
          <a:graphic>
            <a:graphicData uri="http://schemas.openxmlformats.org/presentationml/2006/ole">
              <mc:AlternateContent xmlns:mc="http://schemas.openxmlformats.org/markup-compatibility/2006">
                <mc:Choice xmlns:v="urn:schemas-microsoft-com:vml" Requires="v">
                  <p:oleObj spid="_x0000_s70671" name="Photo Editor 照片" r:id="rId4" imgW="34476190" imgH="10945753" progId="MSPhotoEd.3">
                    <p:embed/>
                  </p:oleObj>
                </mc:Choice>
                <mc:Fallback>
                  <p:oleObj name="Photo Editor 照片" r:id="rId4" imgW="34476190" imgH="10945753" progId="MSPhotoEd.3">
                    <p:embed/>
                    <p:pic>
                      <p:nvPicPr>
                        <p:cNvPr id="0" name="Object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2205"/>
                          <a:ext cx="5760" cy="1885"/>
                        </a:xfrm>
                        <a:prstGeom prst="rect">
                          <a:avLst/>
                        </a:prstGeom>
                        <a:noFill/>
                        <a:ln w="57150" cmpd="thickThin">
                          <a:solidFill>
                            <a:srgbClr val="FF3399"/>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0666" name="Rectangle 10"/>
            <p:cNvSpPr>
              <a:spLocks noChangeArrowheads="1"/>
            </p:cNvSpPr>
            <p:nvPr/>
          </p:nvSpPr>
          <p:spPr bwMode="auto">
            <a:xfrm>
              <a:off x="2336" y="3702"/>
              <a:ext cx="907"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a:solidFill>
                    <a:schemeClr val="tx1"/>
                  </a:solidFill>
                </a:rPr>
                <a:t>图</a:t>
              </a:r>
              <a:r>
                <a:rPr lang="en-US" altLang="zh-CN">
                  <a:solidFill>
                    <a:schemeClr val="tx1"/>
                  </a:solidFill>
                </a:rPr>
                <a:t>4.3.15</a:t>
              </a:r>
            </a:p>
          </p:txBody>
        </p:sp>
      </p:grpSp>
      <p:sp>
        <p:nvSpPr>
          <p:cNvPr id="70668" name="Rectangle 12"/>
          <p:cNvSpPr>
            <a:spLocks noChangeArrowheads="1"/>
          </p:cNvSpPr>
          <p:nvPr/>
        </p:nvSpPr>
        <p:spPr bwMode="auto">
          <a:xfrm>
            <a:off x="0" y="0"/>
            <a:ext cx="2843213"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kumimoji="0" lang="en-US" altLang="zh-CN" sz="3200" u="sng">
                <a:solidFill>
                  <a:schemeClr val="tx1"/>
                </a:solidFill>
                <a:effectLst>
                  <a:outerShdw blurRad="38100" dist="38100" dir="2700000" algn="tl">
                    <a:srgbClr val="FFFFFF"/>
                  </a:outerShdw>
                </a:effectLst>
              </a:rPr>
              <a:t>4.3.2  </a:t>
            </a:r>
            <a:r>
              <a:rPr kumimoji="0" lang="zh-CN" altLang="en-US" sz="3200" u="sng">
                <a:solidFill>
                  <a:schemeClr val="tx1"/>
                </a:solidFill>
                <a:effectLst>
                  <a:outerShdw blurRad="38100" dist="38100" dir="2700000" algn="tl">
                    <a:srgbClr val="FFFFFF"/>
                  </a:outerShdw>
                </a:effectLst>
              </a:rPr>
              <a:t>译码器</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70658"/>
                                        </p:tgtEl>
                                        <p:attrNameLst>
                                          <p:attrName>style.visibility</p:attrName>
                                        </p:attrNameLst>
                                      </p:cBhvr>
                                      <p:to>
                                        <p:strVal val="visible"/>
                                      </p:to>
                                    </p:set>
                                    <p:animEffect transition="in" filter="box(in)">
                                      <p:cBhvr>
                                        <p:cTn id="7" dur="1000"/>
                                        <p:tgtEl>
                                          <p:spTgt spid="7065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70660"/>
                                        </p:tgtEl>
                                        <p:attrNameLst>
                                          <p:attrName>style.visibility</p:attrName>
                                        </p:attrNameLst>
                                      </p:cBhvr>
                                      <p:to>
                                        <p:strVal val="visible"/>
                                      </p:to>
                                    </p:set>
                                    <p:animEffect transition="in" filter="wipe(left)">
                                      <p:cBhvr>
                                        <p:cTn id="12" dur="1000"/>
                                        <p:tgtEl>
                                          <p:spTgt spid="70660"/>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6" presetClass="entr" presetSubtype="26" fill="hold" grpId="0" nodeType="clickEffect">
                                  <p:stCondLst>
                                    <p:cond delay="0"/>
                                  </p:stCondLst>
                                  <p:childTnLst>
                                    <p:set>
                                      <p:cBhvr>
                                        <p:cTn id="16" dur="1" fill="hold">
                                          <p:stCondLst>
                                            <p:cond delay="0"/>
                                          </p:stCondLst>
                                        </p:cTn>
                                        <p:tgtEl>
                                          <p:spTgt spid="70661"/>
                                        </p:tgtEl>
                                        <p:attrNameLst>
                                          <p:attrName>style.visibility</p:attrName>
                                        </p:attrNameLst>
                                      </p:cBhvr>
                                      <p:to>
                                        <p:strVal val="visible"/>
                                      </p:to>
                                    </p:set>
                                    <p:animEffect transition="in" filter="barn(inHorizontal)">
                                      <p:cBhvr>
                                        <p:cTn id="17" dur="1000"/>
                                        <p:tgtEl>
                                          <p:spTgt spid="70661"/>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9" presetClass="entr" presetSubtype="0" fill="hold" grpId="0" nodeType="clickEffect">
                                  <p:stCondLst>
                                    <p:cond delay="0"/>
                                  </p:stCondLst>
                                  <p:childTnLst>
                                    <p:set>
                                      <p:cBhvr>
                                        <p:cTn id="21" dur="1" fill="hold">
                                          <p:stCondLst>
                                            <p:cond delay="0"/>
                                          </p:stCondLst>
                                        </p:cTn>
                                        <p:tgtEl>
                                          <p:spTgt spid="70662"/>
                                        </p:tgtEl>
                                        <p:attrNameLst>
                                          <p:attrName>style.visibility</p:attrName>
                                        </p:attrNameLst>
                                      </p:cBhvr>
                                      <p:to>
                                        <p:strVal val="visible"/>
                                      </p:to>
                                    </p:set>
                                    <p:anim calcmode="lin" valueType="num">
                                      <p:cBhvr>
                                        <p:cTn id="22" dur="1000" fill="hold"/>
                                        <p:tgtEl>
                                          <p:spTgt spid="70662"/>
                                        </p:tgtEl>
                                        <p:attrNameLst>
                                          <p:attrName>ppt_x</p:attrName>
                                        </p:attrNameLst>
                                      </p:cBhvr>
                                      <p:tavLst>
                                        <p:tav tm="0">
                                          <p:val>
                                            <p:strVal val="#ppt_x-.2"/>
                                          </p:val>
                                        </p:tav>
                                        <p:tav tm="100000">
                                          <p:val>
                                            <p:strVal val="#ppt_x"/>
                                          </p:val>
                                        </p:tav>
                                      </p:tavLst>
                                    </p:anim>
                                    <p:anim calcmode="lin" valueType="num">
                                      <p:cBhvr>
                                        <p:cTn id="23" dur="1000" fill="hold"/>
                                        <p:tgtEl>
                                          <p:spTgt spid="70662"/>
                                        </p:tgtEl>
                                        <p:attrNameLst>
                                          <p:attrName>ppt_y</p:attrName>
                                        </p:attrNameLst>
                                      </p:cBhvr>
                                      <p:tavLst>
                                        <p:tav tm="0">
                                          <p:val>
                                            <p:strVal val="#ppt_y"/>
                                          </p:val>
                                        </p:tav>
                                        <p:tav tm="100000">
                                          <p:val>
                                            <p:strVal val="#ppt_y"/>
                                          </p:val>
                                        </p:tav>
                                      </p:tavLst>
                                    </p:anim>
                                    <p:animEffect transition="in" filter="wipe(right)" prLst="gradientSize: 0.1">
                                      <p:cBhvr>
                                        <p:cTn id="24" dur="1000"/>
                                        <p:tgtEl>
                                          <p:spTgt spid="70662"/>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4" presetClass="entr" presetSubtype="16" fill="hold" grpId="0" nodeType="clickEffect">
                                  <p:stCondLst>
                                    <p:cond delay="0"/>
                                  </p:stCondLst>
                                  <p:childTnLst>
                                    <p:set>
                                      <p:cBhvr>
                                        <p:cTn id="28" dur="1" fill="hold">
                                          <p:stCondLst>
                                            <p:cond delay="0"/>
                                          </p:stCondLst>
                                        </p:cTn>
                                        <p:tgtEl>
                                          <p:spTgt spid="70663"/>
                                        </p:tgtEl>
                                        <p:attrNameLst>
                                          <p:attrName>style.visibility</p:attrName>
                                        </p:attrNameLst>
                                      </p:cBhvr>
                                      <p:to>
                                        <p:strVal val="visible"/>
                                      </p:to>
                                    </p:set>
                                    <p:animEffect transition="in" filter="box(in)">
                                      <p:cBhvr>
                                        <p:cTn id="29" dur="500"/>
                                        <p:tgtEl>
                                          <p:spTgt spid="70663"/>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9" presetClass="entr" presetSubtype="0" fill="hold" nodeType="clickEffect">
                                  <p:stCondLst>
                                    <p:cond delay="0"/>
                                  </p:stCondLst>
                                  <p:childTnLst>
                                    <p:set>
                                      <p:cBhvr>
                                        <p:cTn id="33" dur="1" fill="hold">
                                          <p:stCondLst>
                                            <p:cond delay="0"/>
                                          </p:stCondLst>
                                        </p:cTn>
                                        <p:tgtEl>
                                          <p:spTgt spid="70667"/>
                                        </p:tgtEl>
                                        <p:attrNameLst>
                                          <p:attrName>style.visibility</p:attrName>
                                        </p:attrNameLst>
                                      </p:cBhvr>
                                      <p:to>
                                        <p:strVal val="visible"/>
                                      </p:to>
                                    </p:set>
                                    <p:animEffect transition="in" filter="dissolve">
                                      <p:cBhvr>
                                        <p:cTn id="34" dur="1000"/>
                                        <p:tgtEl>
                                          <p:spTgt spid="706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658" grpId="0" autoUpdateAnimBg="0"/>
      <p:bldP spid="70660" grpId="0" autoUpdateAnimBg="0"/>
      <p:bldP spid="70661" grpId="0" autoUpdateAnimBg="0"/>
      <p:bldP spid="70662" grpId="0" autoUpdateAnimBg="0"/>
      <p:bldP spid="70663" grpId="0" autoUpdateAnimBg="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Rectangle 2"/>
          <p:cNvSpPr>
            <a:spLocks noGrp="1" noChangeArrowheads="1"/>
          </p:cNvSpPr>
          <p:nvPr>
            <p:ph type="title"/>
          </p:nvPr>
        </p:nvSpPr>
        <p:spPr>
          <a:xfrm>
            <a:off x="250825" y="549275"/>
            <a:ext cx="8497888" cy="1512888"/>
          </a:xfrm>
        </p:spPr>
        <p:txBody>
          <a:bodyPr/>
          <a:lstStyle/>
          <a:p>
            <a:pPr algn="l"/>
            <a:r>
              <a:rPr lang="zh-CN" altLang="en-US" sz="2800" b="1" u="sng">
                <a:solidFill>
                  <a:srgbClr val="FFFFFF"/>
                </a:solidFill>
                <a:ea typeface="楷体_GB2312" pitchFamily="49" charset="-122"/>
              </a:rPr>
              <a:t>注：</a:t>
            </a:r>
            <a:r>
              <a:rPr lang="en-US" altLang="zh-CN" sz="2800" b="1">
                <a:solidFill>
                  <a:srgbClr val="FFFFFF"/>
                </a:solidFill>
                <a:ea typeface="楷体_GB2312" pitchFamily="49" charset="-122"/>
              </a:rPr>
              <a:t>(1)  </a:t>
            </a:r>
            <a:r>
              <a:rPr lang="zh-CN" altLang="en-US" sz="2800" b="1">
                <a:solidFill>
                  <a:srgbClr val="FFFFFF"/>
                </a:solidFill>
                <a:ea typeface="楷体_GB2312" pitchFamily="49" charset="-122"/>
              </a:rPr>
              <a:t>半导体数码管每段都是一个发光二极管（</a:t>
            </a:r>
            <a:r>
              <a:rPr lang="en-US" altLang="zh-CN" sz="2800" b="1">
                <a:solidFill>
                  <a:srgbClr val="FFFFFF"/>
                </a:solidFill>
                <a:ea typeface="楷体_GB2312" pitchFamily="49" charset="-122"/>
              </a:rPr>
              <a:t>LED</a:t>
            </a:r>
            <a:r>
              <a:rPr lang="zh-CN" altLang="en-US" sz="2800" b="1">
                <a:solidFill>
                  <a:srgbClr val="FFFFFF"/>
                </a:solidFill>
                <a:ea typeface="楷体_GB2312" pitchFamily="49" charset="-122"/>
              </a:rPr>
              <a:t>），材料不同，</a:t>
            </a:r>
            <a:r>
              <a:rPr lang="en-US" altLang="zh-CN" sz="2800" b="1">
                <a:solidFill>
                  <a:srgbClr val="FFFFFF"/>
                </a:solidFill>
                <a:ea typeface="楷体_GB2312" pitchFamily="49" charset="-122"/>
              </a:rPr>
              <a:t>LED</a:t>
            </a:r>
            <a:r>
              <a:rPr lang="zh-CN" altLang="en-US" sz="2800" b="1">
                <a:solidFill>
                  <a:srgbClr val="FFFFFF"/>
                </a:solidFill>
                <a:ea typeface="楷体_GB2312" pitchFamily="49" charset="-122"/>
              </a:rPr>
              <a:t>发出光线的波长不同，其发光的颜色也不一样。</a:t>
            </a:r>
          </a:p>
        </p:txBody>
      </p:sp>
      <p:sp>
        <p:nvSpPr>
          <p:cNvPr id="218119" name="Text Box 7"/>
          <p:cNvSpPr txBox="1">
            <a:spLocks noChangeArrowheads="1"/>
          </p:cNvSpPr>
          <p:nvPr/>
        </p:nvSpPr>
        <p:spPr bwMode="auto">
          <a:xfrm>
            <a:off x="250825" y="2060575"/>
            <a:ext cx="8534400" cy="2227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a:t>(2)   </a:t>
            </a:r>
            <a:r>
              <a:rPr lang="zh-CN" altLang="en-US"/>
              <a:t>半导体数码管分共阴极和共阳极两类，</a:t>
            </a:r>
            <a:r>
              <a:rPr lang="en-US" altLang="zh-CN"/>
              <a:t>BS201A</a:t>
            </a:r>
            <a:r>
              <a:rPr lang="zh-CN" altLang="en-US"/>
              <a:t>属于共阴极类型，因为从内部电路上看，其各发光二极管的阴极是接在一起的。当外加高电平时，发光二极管亮，故高电平有效。而共阳极内部电路如图</a:t>
            </a:r>
            <a:r>
              <a:rPr lang="en-US" altLang="zh-CN"/>
              <a:t>4.3.16</a:t>
            </a:r>
            <a:r>
              <a:rPr lang="zh-CN" altLang="en-US"/>
              <a:t>所示，故低电平有效。</a:t>
            </a:r>
          </a:p>
        </p:txBody>
      </p:sp>
      <p:sp>
        <p:nvSpPr>
          <p:cNvPr id="218120" name="Rectangle 8"/>
          <p:cNvSpPr>
            <a:spLocks noChangeArrowheads="1"/>
          </p:cNvSpPr>
          <p:nvPr/>
        </p:nvSpPr>
        <p:spPr bwMode="auto">
          <a:xfrm>
            <a:off x="0" y="0"/>
            <a:ext cx="2843213"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kumimoji="0" lang="en-US" altLang="zh-CN" sz="3200" u="sng">
                <a:solidFill>
                  <a:schemeClr val="tx1"/>
                </a:solidFill>
                <a:effectLst>
                  <a:outerShdw blurRad="38100" dist="38100" dir="2700000" algn="tl">
                    <a:srgbClr val="FFFFFF"/>
                  </a:outerShdw>
                </a:effectLst>
              </a:rPr>
              <a:t>4.3.2  </a:t>
            </a:r>
            <a:r>
              <a:rPr kumimoji="0" lang="zh-CN" altLang="en-US" sz="3200" u="sng">
                <a:solidFill>
                  <a:schemeClr val="tx1"/>
                </a:solidFill>
                <a:effectLst>
                  <a:outerShdw blurRad="38100" dist="38100" dir="2700000" algn="tl">
                    <a:srgbClr val="FFFFFF"/>
                  </a:outerShdw>
                </a:effectLst>
              </a:rPr>
              <a:t>译码器</a:t>
            </a:r>
          </a:p>
        </p:txBody>
      </p:sp>
      <p:graphicFrame>
        <p:nvGraphicFramePr>
          <p:cNvPr id="218121" name="Object 9"/>
          <p:cNvGraphicFramePr>
            <a:graphicFrameLocks noChangeAspect="1"/>
          </p:cNvGraphicFramePr>
          <p:nvPr/>
        </p:nvGraphicFramePr>
        <p:xfrm>
          <a:off x="971550" y="4437063"/>
          <a:ext cx="5232400" cy="2016125"/>
        </p:xfrm>
        <a:graphic>
          <a:graphicData uri="http://schemas.openxmlformats.org/presentationml/2006/ole">
            <mc:AlternateContent xmlns:mc="http://schemas.openxmlformats.org/markup-compatibility/2006">
              <mc:Choice xmlns:v="urn:schemas-microsoft-com:vml" Requires="v">
                <p:oleObj spid="_x0000_s218124" name="Visio" r:id="rId4" imgW="2271674" imgH="1043026" progId="Visio.Drawing.11">
                  <p:embed/>
                </p:oleObj>
              </mc:Choice>
              <mc:Fallback>
                <p:oleObj name="Visio" r:id="rId4" imgW="2271674" imgH="1043026" progId="Visio.Drawing.11">
                  <p:embed/>
                  <p:pic>
                    <p:nvPicPr>
                      <p:cNvPr id="0" name="Object 9"/>
                      <p:cNvPicPr>
                        <a:picLocks noChangeAspect="1" noChangeArrowheads="1"/>
                      </p:cNvPicPr>
                      <p:nvPr/>
                    </p:nvPicPr>
                    <p:blipFill>
                      <a:blip r:embed="rId5">
                        <a:extLst>
                          <a:ext uri="{28A0092B-C50C-407E-A947-70E740481C1C}">
                            <a14:useLocalDpi xmlns:a14="http://schemas.microsoft.com/office/drawing/2010/main" val="0"/>
                          </a:ext>
                        </a:extLst>
                      </a:blip>
                      <a:srcRect t="9097" b="5952"/>
                      <a:stretch>
                        <a:fillRect/>
                      </a:stretch>
                    </p:blipFill>
                    <p:spPr bwMode="auto">
                      <a:xfrm>
                        <a:off x="971550" y="4437063"/>
                        <a:ext cx="5232400" cy="2016125"/>
                      </a:xfrm>
                      <a:prstGeom prst="rect">
                        <a:avLst/>
                      </a:prstGeom>
                      <a:solidFill>
                        <a:srgbClr val="FFFFFF"/>
                      </a:solidFill>
                      <a:ln w="57150" cmpd="thickThin">
                        <a:solidFill>
                          <a:srgbClr val="FF33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18114"/>
                                        </p:tgtEl>
                                        <p:attrNameLst>
                                          <p:attrName>style.visibility</p:attrName>
                                        </p:attrNameLst>
                                      </p:cBhvr>
                                      <p:to>
                                        <p:strVal val="visible"/>
                                      </p:to>
                                    </p:set>
                                    <p:animEffect transition="in" filter="wipe(left)">
                                      <p:cBhvr>
                                        <p:cTn id="7" dur="1000"/>
                                        <p:tgtEl>
                                          <p:spTgt spid="21811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18119"/>
                                        </p:tgtEl>
                                        <p:attrNameLst>
                                          <p:attrName>style.visibility</p:attrName>
                                        </p:attrNameLst>
                                      </p:cBhvr>
                                      <p:to>
                                        <p:strVal val="visible"/>
                                      </p:to>
                                    </p:set>
                                    <p:animEffect transition="in" filter="wipe(left)">
                                      <p:cBhvr>
                                        <p:cTn id="12" dur="1000"/>
                                        <p:tgtEl>
                                          <p:spTgt spid="218119"/>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nodeType="clickEffect">
                                  <p:stCondLst>
                                    <p:cond delay="0"/>
                                  </p:stCondLst>
                                  <p:childTnLst>
                                    <p:set>
                                      <p:cBhvr>
                                        <p:cTn id="16" dur="1" fill="hold">
                                          <p:stCondLst>
                                            <p:cond delay="0"/>
                                          </p:stCondLst>
                                        </p:cTn>
                                        <p:tgtEl>
                                          <p:spTgt spid="218121"/>
                                        </p:tgtEl>
                                        <p:attrNameLst>
                                          <p:attrName>style.visibility</p:attrName>
                                        </p:attrNameLst>
                                      </p:cBhvr>
                                      <p:to>
                                        <p:strVal val="visible"/>
                                      </p:to>
                                    </p:set>
                                    <p:animEffect transition="in" filter="dissolve">
                                      <p:cBhvr>
                                        <p:cTn id="17" dur="1000"/>
                                        <p:tgtEl>
                                          <p:spTgt spid="2181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8114" grpId="0"/>
      <p:bldP spid="218119" grpId="0" autoUpdateAnimBg="0"/>
    </p:bldLst>
  </p:timing>
</p:sld>
</file>

<file path=ppt/slides/slide5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1688" name="Rectangle 8"/>
          <p:cNvSpPr>
            <a:spLocks noGrp="1" noChangeArrowheads="1"/>
          </p:cNvSpPr>
          <p:nvPr>
            <p:ph type="title"/>
          </p:nvPr>
        </p:nvSpPr>
        <p:spPr>
          <a:xfrm>
            <a:off x="250825" y="620713"/>
            <a:ext cx="8642350" cy="1425575"/>
          </a:xfrm>
        </p:spPr>
        <p:txBody>
          <a:bodyPr/>
          <a:lstStyle/>
          <a:p>
            <a:pPr algn="l"/>
            <a:r>
              <a:rPr lang="en-US" altLang="zh-CN" sz="2800" b="1">
                <a:solidFill>
                  <a:srgbClr val="FFFFFF"/>
                </a:solidFill>
                <a:ea typeface="楷体_GB2312" pitchFamily="49" charset="-122"/>
              </a:rPr>
              <a:t>(3)  </a:t>
            </a:r>
            <a:r>
              <a:rPr lang="zh-CN" altLang="en-US" sz="2800" b="1">
                <a:solidFill>
                  <a:srgbClr val="FFFFFF"/>
                </a:solidFill>
                <a:ea typeface="楷体_GB2312" pitchFamily="49" charset="-122"/>
              </a:rPr>
              <a:t>半导体数码管的优点是工作电压低，体积小、寿命长、可靠性高、响应时间短、亮度高等。缺点为工作电流大（</a:t>
            </a:r>
            <a:r>
              <a:rPr lang="en-US" altLang="zh-CN" sz="2800" b="1">
                <a:solidFill>
                  <a:srgbClr val="FFFFFF"/>
                </a:solidFill>
                <a:ea typeface="楷体_GB2312" pitchFamily="49" charset="-122"/>
              </a:rPr>
              <a:t>10mA</a:t>
            </a:r>
            <a:r>
              <a:rPr lang="zh-CN" altLang="en-US" sz="2800" b="1">
                <a:solidFill>
                  <a:srgbClr val="FFFFFF"/>
                </a:solidFill>
                <a:ea typeface="楷体_GB2312" pitchFamily="49" charset="-122"/>
              </a:rPr>
              <a:t>）。</a:t>
            </a:r>
          </a:p>
        </p:txBody>
      </p:sp>
      <p:sp>
        <p:nvSpPr>
          <p:cNvPr id="71689" name="Rectangle 9"/>
          <p:cNvSpPr>
            <a:spLocks noChangeArrowheads="1"/>
          </p:cNvSpPr>
          <p:nvPr/>
        </p:nvSpPr>
        <p:spPr bwMode="auto">
          <a:xfrm>
            <a:off x="0" y="0"/>
            <a:ext cx="2843213"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kumimoji="0" lang="en-US" altLang="zh-CN" sz="3200" u="sng">
                <a:solidFill>
                  <a:schemeClr val="tx1"/>
                </a:solidFill>
                <a:effectLst>
                  <a:outerShdw blurRad="38100" dist="38100" dir="2700000" algn="tl">
                    <a:srgbClr val="FFFFFF"/>
                  </a:outerShdw>
                </a:effectLst>
              </a:rPr>
              <a:t>4.3.2  </a:t>
            </a:r>
            <a:r>
              <a:rPr kumimoji="0" lang="zh-CN" altLang="en-US" sz="3200" u="sng">
                <a:solidFill>
                  <a:schemeClr val="tx1"/>
                </a:solidFill>
                <a:effectLst>
                  <a:outerShdw blurRad="38100" dist="38100" dir="2700000" algn="tl">
                    <a:srgbClr val="FFFFFF"/>
                  </a:outerShdw>
                </a:effectLst>
              </a:rPr>
              <a:t>译码器</a:t>
            </a:r>
          </a:p>
        </p:txBody>
      </p:sp>
      <p:sp>
        <p:nvSpPr>
          <p:cNvPr id="71690" name="Rectangle 10"/>
          <p:cNvSpPr>
            <a:spLocks noChangeArrowheads="1"/>
          </p:cNvSpPr>
          <p:nvPr/>
        </p:nvSpPr>
        <p:spPr bwMode="auto">
          <a:xfrm>
            <a:off x="250825" y="2133600"/>
            <a:ext cx="56388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kumimoji="0" lang="en-US" altLang="zh-CN" u="sng"/>
              <a:t>b.</a:t>
            </a:r>
            <a:r>
              <a:rPr kumimoji="0" lang="zh-CN" altLang="en-US" u="sng"/>
              <a:t>液晶显示器（</a:t>
            </a:r>
            <a:r>
              <a:rPr kumimoji="0" lang="en-US" altLang="zh-CN" u="sng"/>
              <a:t>LCD</a:t>
            </a:r>
            <a:r>
              <a:rPr kumimoji="0" lang="zh-CN" altLang="en-US" u="sng"/>
              <a:t>显示器）：</a:t>
            </a:r>
          </a:p>
        </p:txBody>
      </p:sp>
      <p:sp>
        <p:nvSpPr>
          <p:cNvPr id="71691" name="Text Box 11"/>
          <p:cNvSpPr txBox="1">
            <a:spLocks noChangeArrowheads="1"/>
          </p:cNvSpPr>
          <p:nvPr/>
        </p:nvSpPr>
        <p:spPr bwMode="auto">
          <a:xfrm>
            <a:off x="250825" y="2781300"/>
            <a:ext cx="8588375" cy="1373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a:t>         </a:t>
            </a:r>
            <a:r>
              <a:rPr lang="zh-CN" altLang="en-US"/>
              <a:t>液晶是一种既有液体的流动性又具有光学特性的有机化合物。它的透明度和呈现的颜色是受外加电场的影响，利用这一点做成七段字符显示器。</a:t>
            </a:r>
          </a:p>
        </p:txBody>
      </p:sp>
      <p:sp>
        <p:nvSpPr>
          <p:cNvPr id="71692" name="Text Box 12"/>
          <p:cNvSpPr txBox="1">
            <a:spLocks noChangeArrowheads="1"/>
          </p:cNvSpPr>
          <p:nvPr/>
        </p:nvSpPr>
        <p:spPr bwMode="auto">
          <a:xfrm>
            <a:off x="323850" y="4149725"/>
            <a:ext cx="6718300" cy="180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a:t>        </a:t>
            </a:r>
            <a:r>
              <a:rPr lang="zh-CN" altLang="en-US"/>
              <a:t>七段液晶电极也排列成</a:t>
            </a:r>
            <a:r>
              <a:rPr lang="en-US" altLang="zh-CN"/>
              <a:t>8</a:t>
            </a:r>
            <a:r>
              <a:rPr lang="zh-CN" altLang="en-US"/>
              <a:t>字形，当没有外加电场时，由于液晶分子整齐地排列，呈透明状态，射入的光线大部分被返回，显示器呈白色；</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1688"/>
                                        </p:tgtEl>
                                        <p:attrNameLst>
                                          <p:attrName>style.visibility</p:attrName>
                                        </p:attrNameLst>
                                      </p:cBhvr>
                                      <p:to>
                                        <p:strVal val="visible"/>
                                      </p:to>
                                    </p:set>
                                    <p:animEffect transition="in" filter="wipe(left)">
                                      <p:cBhvr>
                                        <p:cTn id="7" dur="1000"/>
                                        <p:tgtEl>
                                          <p:spTgt spid="7168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71690"/>
                                        </p:tgtEl>
                                        <p:attrNameLst>
                                          <p:attrName>style.visibility</p:attrName>
                                        </p:attrNameLst>
                                      </p:cBhvr>
                                      <p:to>
                                        <p:strVal val="visible"/>
                                      </p:to>
                                    </p:set>
                                    <p:animEffect transition="in" filter="box(in)">
                                      <p:cBhvr>
                                        <p:cTn id="12" dur="1000"/>
                                        <p:tgtEl>
                                          <p:spTgt spid="71690"/>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6" presetClass="entr" presetSubtype="26" fill="hold" grpId="0" nodeType="clickEffect">
                                  <p:stCondLst>
                                    <p:cond delay="0"/>
                                  </p:stCondLst>
                                  <p:childTnLst>
                                    <p:set>
                                      <p:cBhvr>
                                        <p:cTn id="16" dur="1" fill="hold">
                                          <p:stCondLst>
                                            <p:cond delay="0"/>
                                          </p:stCondLst>
                                        </p:cTn>
                                        <p:tgtEl>
                                          <p:spTgt spid="71691"/>
                                        </p:tgtEl>
                                        <p:attrNameLst>
                                          <p:attrName>style.visibility</p:attrName>
                                        </p:attrNameLst>
                                      </p:cBhvr>
                                      <p:to>
                                        <p:strVal val="visible"/>
                                      </p:to>
                                    </p:set>
                                    <p:animEffect transition="in" filter="barn(inHorizontal)">
                                      <p:cBhvr>
                                        <p:cTn id="17" dur="500"/>
                                        <p:tgtEl>
                                          <p:spTgt spid="71691"/>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6" presetClass="entr" presetSubtype="42" fill="hold" grpId="0" nodeType="clickEffect">
                                  <p:stCondLst>
                                    <p:cond delay="0"/>
                                  </p:stCondLst>
                                  <p:childTnLst>
                                    <p:set>
                                      <p:cBhvr>
                                        <p:cTn id="21" dur="1" fill="hold">
                                          <p:stCondLst>
                                            <p:cond delay="0"/>
                                          </p:stCondLst>
                                        </p:cTn>
                                        <p:tgtEl>
                                          <p:spTgt spid="71692"/>
                                        </p:tgtEl>
                                        <p:attrNameLst>
                                          <p:attrName>style.visibility</p:attrName>
                                        </p:attrNameLst>
                                      </p:cBhvr>
                                      <p:to>
                                        <p:strVal val="visible"/>
                                      </p:to>
                                    </p:set>
                                    <p:animEffect transition="in" filter="barn(outHorizontal)">
                                      <p:cBhvr>
                                        <p:cTn id="22" dur="500"/>
                                        <p:tgtEl>
                                          <p:spTgt spid="716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688" grpId="0"/>
      <p:bldP spid="71690" grpId="0" autoUpdateAnimBg="0"/>
      <p:bldP spid="71691" grpId="0" autoUpdateAnimBg="0"/>
      <p:bldP spid="71692" grpId="0" autoUpdateAnimBg="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Rectangle 2"/>
          <p:cNvSpPr>
            <a:spLocks noGrp="1" noChangeArrowheads="1"/>
          </p:cNvSpPr>
          <p:nvPr>
            <p:ph type="title"/>
          </p:nvPr>
        </p:nvSpPr>
        <p:spPr>
          <a:xfrm>
            <a:off x="179388" y="549275"/>
            <a:ext cx="8229600" cy="647700"/>
          </a:xfrm>
        </p:spPr>
        <p:txBody>
          <a:bodyPr/>
          <a:lstStyle/>
          <a:p>
            <a:pPr algn="l"/>
            <a:r>
              <a:rPr lang="en-US" altLang="zh-CN" sz="3200" b="1" u="sng">
                <a:effectLst>
                  <a:outerShdw blurRad="38100" dist="38100" dir="2700000" algn="tl">
                    <a:srgbClr val="FFFFFF"/>
                  </a:outerShdw>
                </a:effectLst>
                <a:ea typeface="楷体_GB2312" pitchFamily="49" charset="-122"/>
              </a:rPr>
              <a:t>4.2.1 </a:t>
            </a:r>
            <a:r>
              <a:rPr lang="zh-CN" altLang="en-US" sz="3200" b="1" u="sng">
                <a:effectLst>
                  <a:outerShdw blurRad="38100" dist="38100" dir="2700000" algn="tl">
                    <a:srgbClr val="FFFFFF"/>
                  </a:outerShdw>
                </a:effectLst>
                <a:ea typeface="楷体_GB2312" pitchFamily="49" charset="-122"/>
              </a:rPr>
              <a:t>组合逻辑电路的分析方法</a:t>
            </a:r>
          </a:p>
        </p:txBody>
      </p:sp>
      <p:sp>
        <p:nvSpPr>
          <p:cNvPr id="179204" name="Rectangle 4"/>
          <p:cNvSpPr>
            <a:spLocks noChangeArrowheads="1"/>
          </p:cNvSpPr>
          <p:nvPr/>
        </p:nvSpPr>
        <p:spPr bwMode="auto">
          <a:xfrm>
            <a:off x="179388" y="0"/>
            <a:ext cx="8351837"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kumimoji="0" lang="en-US" altLang="zh-CN" sz="3600" u="sng">
                <a:solidFill>
                  <a:schemeClr val="tx2"/>
                </a:solidFill>
                <a:effectLst>
                  <a:outerShdw blurRad="38100" dist="38100" dir="2700000" algn="tl">
                    <a:srgbClr val="FFFFFF"/>
                  </a:outerShdw>
                </a:effectLst>
              </a:rPr>
              <a:t>4.2 </a:t>
            </a:r>
            <a:r>
              <a:rPr kumimoji="0" lang="zh-CN" altLang="en-US" sz="3600" u="sng">
                <a:solidFill>
                  <a:schemeClr val="tx2"/>
                </a:solidFill>
                <a:effectLst>
                  <a:outerShdw blurRad="38100" dist="38100" dir="2700000" algn="tl">
                    <a:srgbClr val="FFFFFF"/>
                  </a:outerShdw>
                </a:effectLst>
              </a:rPr>
              <a:t>组合逻辑电路的分析方法和设计方法</a:t>
            </a:r>
          </a:p>
        </p:txBody>
      </p:sp>
      <p:sp>
        <p:nvSpPr>
          <p:cNvPr id="179206" name="Text Box 6"/>
          <p:cNvSpPr txBox="1">
            <a:spLocks noChangeArrowheads="1"/>
          </p:cNvSpPr>
          <p:nvPr/>
        </p:nvSpPr>
        <p:spPr bwMode="auto">
          <a:xfrm>
            <a:off x="250825" y="1125538"/>
            <a:ext cx="8664575" cy="9461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a:t>        </a:t>
            </a:r>
            <a:r>
              <a:rPr lang="zh-CN" altLang="en-US"/>
              <a:t>组合逻辑电路分析就是给定某逻辑电路，分析其逻辑功能。</a:t>
            </a:r>
          </a:p>
        </p:txBody>
      </p:sp>
      <p:sp>
        <p:nvSpPr>
          <p:cNvPr id="179207" name="Text Box 7"/>
          <p:cNvSpPr txBox="1">
            <a:spLocks noChangeArrowheads="1"/>
          </p:cNvSpPr>
          <p:nvPr/>
        </p:nvSpPr>
        <p:spPr bwMode="auto">
          <a:xfrm>
            <a:off x="179388" y="2133600"/>
            <a:ext cx="36576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u="sng" dirty="0"/>
              <a:t>分析的步骤为</a:t>
            </a:r>
          </a:p>
        </p:txBody>
      </p:sp>
      <p:sp>
        <p:nvSpPr>
          <p:cNvPr id="179208" name="Text Box 8"/>
          <p:cNvSpPr txBox="1">
            <a:spLocks noChangeArrowheads="1"/>
          </p:cNvSpPr>
          <p:nvPr/>
        </p:nvSpPr>
        <p:spPr bwMode="auto">
          <a:xfrm>
            <a:off x="250825" y="2781300"/>
            <a:ext cx="61722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dirty="0"/>
              <a:t>a. </a:t>
            </a:r>
            <a:r>
              <a:rPr lang="zh-CN" altLang="en-US" dirty="0"/>
              <a:t>由所给电路写出输出端的逻辑式；</a:t>
            </a:r>
          </a:p>
        </p:txBody>
      </p:sp>
      <p:sp>
        <p:nvSpPr>
          <p:cNvPr id="179209" name="Text Box 9"/>
          <p:cNvSpPr txBox="1">
            <a:spLocks noChangeArrowheads="1"/>
          </p:cNvSpPr>
          <p:nvPr/>
        </p:nvSpPr>
        <p:spPr bwMode="auto">
          <a:xfrm>
            <a:off x="250825" y="3467100"/>
            <a:ext cx="64008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dirty="0"/>
              <a:t>b.</a:t>
            </a:r>
            <a:r>
              <a:rPr lang="zh-CN" altLang="en-US" dirty="0"/>
              <a:t>将所得的逻辑式进行化简；</a:t>
            </a:r>
          </a:p>
        </p:txBody>
      </p:sp>
      <p:sp>
        <p:nvSpPr>
          <p:cNvPr id="179210" name="Text Box 10"/>
          <p:cNvSpPr txBox="1">
            <a:spLocks noChangeArrowheads="1"/>
          </p:cNvSpPr>
          <p:nvPr/>
        </p:nvSpPr>
        <p:spPr bwMode="auto">
          <a:xfrm>
            <a:off x="179388" y="4652963"/>
            <a:ext cx="7272337"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dirty="0"/>
              <a:t>d. </a:t>
            </a:r>
            <a:r>
              <a:rPr lang="zh-CN" altLang="en-US" dirty="0"/>
              <a:t>由真值表分析电路的逻辑功能，即是做什么用的。</a:t>
            </a:r>
          </a:p>
        </p:txBody>
      </p:sp>
      <p:sp>
        <p:nvSpPr>
          <p:cNvPr id="179211" name="Text Box 11"/>
          <p:cNvSpPr txBox="1">
            <a:spLocks noChangeArrowheads="1"/>
          </p:cNvSpPr>
          <p:nvPr/>
        </p:nvSpPr>
        <p:spPr bwMode="auto">
          <a:xfrm>
            <a:off x="250825" y="4076700"/>
            <a:ext cx="85344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dirty="0"/>
              <a:t>c. </a:t>
            </a:r>
            <a:r>
              <a:rPr lang="zh-CN" altLang="en-US" dirty="0"/>
              <a:t>由化简后的逻辑式写出输出输入的真值表；</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179204"/>
                                        </p:tgtEl>
                                        <p:attrNameLst>
                                          <p:attrName>style.visibility</p:attrName>
                                        </p:attrNameLst>
                                      </p:cBhvr>
                                      <p:to>
                                        <p:strVal val="visible"/>
                                      </p:to>
                                    </p:set>
                                    <p:anim calcmode="lin" valueType="num">
                                      <p:cBhvr>
                                        <p:cTn id="7" dur="1000" fill="hold"/>
                                        <p:tgtEl>
                                          <p:spTgt spid="179204"/>
                                        </p:tgtEl>
                                        <p:attrNameLst>
                                          <p:attrName>ppt_w</p:attrName>
                                        </p:attrNameLst>
                                      </p:cBhvr>
                                      <p:tavLst>
                                        <p:tav tm="0">
                                          <p:val>
                                            <p:fltVal val="0"/>
                                          </p:val>
                                        </p:tav>
                                        <p:tav tm="100000">
                                          <p:val>
                                            <p:strVal val="#ppt_w"/>
                                          </p:val>
                                        </p:tav>
                                      </p:tavLst>
                                    </p:anim>
                                    <p:anim calcmode="lin" valueType="num">
                                      <p:cBhvr>
                                        <p:cTn id="8" dur="1000" fill="hold"/>
                                        <p:tgtEl>
                                          <p:spTgt spid="179204"/>
                                        </p:tgtEl>
                                        <p:attrNameLst>
                                          <p:attrName>ppt_h</p:attrName>
                                        </p:attrNameLst>
                                      </p:cBhvr>
                                      <p:tavLst>
                                        <p:tav tm="0">
                                          <p:val>
                                            <p:fltVal val="0"/>
                                          </p:val>
                                        </p:tav>
                                        <p:tav tm="100000">
                                          <p:val>
                                            <p:strVal val="#ppt_h"/>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3" presetClass="entr" presetSubtype="272" fill="hold" grpId="0" nodeType="clickEffect">
                                  <p:stCondLst>
                                    <p:cond delay="0"/>
                                  </p:stCondLst>
                                  <p:childTnLst>
                                    <p:set>
                                      <p:cBhvr>
                                        <p:cTn id="12" dur="1" fill="hold">
                                          <p:stCondLst>
                                            <p:cond delay="0"/>
                                          </p:stCondLst>
                                        </p:cTn>
                                        <p:tgtEl>
                                          <p:spTgt spid="179202"/>
                                        </p:tgtEl>
                                        <p:attrNameLst>
                                          <p:attrName>style.visibility</p:attrName>
                                        </p:attrNameLst>
                                      </p:cBhvr>
                                      <p:to>
                                        <p:strVal val="visible"/>
                                      </p:to>
                                    </p:set>
                                    <p:anim calcmode="lin" valueType="num">
                                      <p:cBhvr>
                                        <p:cTn id="13" dur="1000" fill="hold"/>
                                        <p:tgtEl>
                                          <p:spTgt spid="179202"/>
                                        </p:tgtEl>
                                        <p:attrNameLst>
                                          <p:attrName>ppt_w</p:attrName>
                                        </p:attrNameLst>
                                      </p:cBhvr>
                                      <p:tavLst>
                                        <p:tav tm="0">
                                          <p:val>
                                            <p:strVal val="2/3*#ppt_w"/>
                                          </p:val>
                                        </p:tav>
                                        <p:tav tm="100000">
                                          <p:val>
                                            <p:strVal val="#ppt_w"/>
                                          </p:val>
                                        </p:tav>
                                      </p:tavLst>
                                    </p:anim>
                                    <p:anim calcmode="lin" valueType="num">
                                      <p:cBhvr>
                                        <p:cTn id="14" dur="1000" fill="hold"/>
                                        <p:tgtEl>
                                          <p:spTgt spid="179202"/>
                                        </p:tgtEl>
                                        <p:attrNameLst>
                                          <p:attrName>ppt_h</p:attrName>
                                        </p:attrNameLst>
                                      </p:cBhvr>
                                      <p:tavLst>
                                        <p:tav tm="0">
                                          <p:val>
                                            <p:strVal val="2/3*#ppt_h"/>
                                          </p:val>
                                        </p:tav>
                                        <p:tav tm="100000">
                                          <p:val>
                                            <p:strVal val="#ppt_h"/>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4" presetClass="entr" presetSubtype="16" fill="hold" grpId="0" nodeType="clickEffect">
                                  <p:stCondLst>
                                    <p:cond delay="0"/>
                                  </p:stCondLst>
                                  <p:childTnLst>
                                    <p:set>
                                      <p:cBhvr>
                                        <p:cTn id="18" dur="1" fill="hold">
                                          <p:stCondLst>
                                            <p:cond delay="0"/>
                                          </p:stCondLst>
                                        </p:cTn>
                                        <p:tgtEl>
                                          <p:spTgt spid="179206"/>
                                        </p:tgtEl>
                                        <p:attrNameLst>
                                          <p:attrName>style.visibility</p:attrName>
                                        </p:attrNameLst>
                                      </p:cBhvr>
                                      <p:to>
                                        <p:strVal val="visible"/>
                                      </p:to>
                                    </p:set>
                                    <p:animEffect transition="in" filter="box(in)">
                                      <p:cBhvr>
                                        <p:cTn id="19" dur="1000"/>
                                        <p:tgtEl>
                                          <p:spTgt spid="179206"/>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179207"/>
                                        </p:tgtEl>
                                        <p:attrNameLst>
                                          <p:attrName>style.visibility</p:attrName>
                                        </p:attrNameLst>
                                      </p:cBhvr>
                                      <p:to>
                                        <p:strVal val="visible"/>
                                      </p:to>
                                    </p:set>
                                    <p:animEffect transition="in" filter="wipe(left)">
                                      <p:cBhvr>
                                        <p:cTn id="24" dur="1000"/>
                                        <p:tgtEl>
                                          <p:spTgt spid="179207"/>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29" presetClass="entr" presetSubtype="0" fill="hold" grpId="0" nodeType="clickEffect">
                                  <p:stCondLst>
                                    <p:cond delay="0"/>
                                  </p:stCondLst>
                                  <p:childTnLst>
                                    <p:set>
                                      <p:cBhvr>
                                        <p:cTn id="28" dur="1" fill="hold">
                                          <p:stCondLst>
                                            <p:cond delay="0"/>
                                          </p:stCondLst>
                                        </p:cTn>
                                        <p:tgtEl>
                                          <p:spTgt spid="179208"/>
                                        </p:tgtEl>
                                        <p:attrNameLst>
                                          <p:attrName>style.visibility</p:attrName>
                                        </p:attrNameLst>
                                      </p:cBhvr>
                                      <p:to>
                                        <p:strVal val="visible"/>
                                      </p:to>
                                    </p:set>
                                    <p:anim calcmode="lin" valueType="num">
                                      <p:cBhvr>
                                        <p:cTn id="29" dur="1000" fill="hold"/>
                                        <p:tgtEl>
                                          <p:spTgt spid="179208"/>
                                        </p:tgtEl>
                                        <p:attrNameLst>
                                          <p:attrName>ppt_x</p:attrName>
                                        </p:attrNameLst>
                                      </p:cBhvr>
                                      <p:tavLst>
                                        <p:tav tm="0">
                                          <p:val>
                                            <p:strVal val="#ppt_x-.2"/>
                                          </p:val>
                                        </p:tav>
                                        <p:tav tm="100000">
                                          <p:val>
                                            <p:strVal val="#ppt_x"/>
                                          </p:val>
                                        </p:tav>
                                      </p:tavLst>
                                    </p:anim>
                                    <p:anim calcmode="lin" valueType="num">
                                      <p:cBhvr>
                                        <p:cTn id="30" dur="1000" fill="hold"/>
                                        <p:tgtEl>
                                          <p:spTgt spid="179208"/>
                                        </p:tgtEl>
                                        <p:attrNameLst>
                                          <p:attrName>ppt_y</p:attrName>
                                        </p:attrNameLst>
                                      </p:cBhvr>
                                      <p:tavLst>
                                        <p:tav tm="0">
                                          <p:val>
                                            <p:strVal val="#ppt_y"/>
                                          </p:val>
                                        </p:tav>
                                        <p:tav tm="100000">
                                          <p:val>
                                            <p:strVal val="#ppt_y"/>
                                          </p:val>
                                        </p:tav>
                                      </p:tavLst>
                                    </p:anim>
                                    <p:animEffect transition="in" filter="wipe(right)" prLst="gradientSize: 0.1">
                                      <p:cBhvr>
                                        <p:cTn id="31" dur="1000"/>
                                        <p:tgtEl>
                                          <p:spTgt spid="179208"/>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29" presetClass="entr" presetSubtype="0" fill="hold" grpId="0" nodeType="clickEffect">
                                  <p:stCondLst>
                                    <p:cond delay="0"/>
                                  </p:stCondLst>
                                  <p:childTnLst>
                                    <p:set>
                                      <p:cBhvr>
                                        <p:cTn id="35" dur="1" fill="hold">
                                          <p:stCondLst>
                                            <p:cond delay="0"/>
                                          </p:stCondLst>
                                        </p:cTn>
                                        <p:tgtEl>
                                          <p:spTgt spid="179209"/>
                                        </p:tgtEl>
                                        <p:attrNameLst>
                                          <p:attrName>style.visibility</p:attrName>
                                        </p:attrNameLst>
                                      </p:cBhvr>
                                      <p:to>
                                        <p:strVal val="visible"/>
                                      </p:to>
                                    </p:set>
                                    <p:anim calcmode="lin" valueType="num">
                                      <p:cBhvr>
                                        <p:cTn id="36" dur="1000" fill="hold"/>
                                        <p:tgtEl>
                                          <p:spTgt spid="179209"/>
                                        </p:tgtEl>
                                        <p:attrNameLst>
                                          <p:attrName>ppt_x</p:attrName>
                                        </p:attrNameLst>
                                      </p:cBhvr>
                                      <p:tavLst>
                                        <p:tav tm="0">
                                          <p:val>
                                            <p:strVal val="#ppt_x-.2"/>
                                          </p:val>
                                        </p:tav>
                                        <p:tav tm="100000">
                                          <p:val>
                                            <p:strVal val="#ppt_x"/>
                                          </p:val>
                                        </p:tav>
                                      </p:tavLst>
                                    </p:anim>
                                    <p:anim calcmode="lin" valueType="num">
                                      <p:cBhvr>
                                        <p:cTn id="37" dur="1000" fill="hold"/>
                                        <p:tgtEl>
                                          <p:spTgt spid="179209"/>
                                        </p:tgtEl>
                                        <p:attrNameLst>
                                          <p:attrName>ppt_y</p:attrName>
                                        </p:attrNameLst>
                                      </p:cBhvr>
                                      <p:tavLst>
                                        <p:tav tm="0">
                                          <p:val>
                                            <p:strVal val="#ppt_y"/>
                                          </p:val>
                                        </p:tav>
                                        <p:tav tm="100000">
                                          <p:val>
                                            <p:strVal val="#ppt_y"/>
                                          </p:val>
                                        </p:tav>
                                      </p:tavLst>
                                    </p:anim>
                                    <p:animEffect transition="in" filter="wipe(right)" prLst="gradientSize: 0.1">
                                      <p:cBhvr>
                                        <p:cTn id="38" dur="1000"/>
                                        <p:tgtEl>
                                          <p:spTgt spid="179209"/>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29" presetClass="entr" presetSubtype="0" fill="hold" grpId="0" nodeType="clickEffect">
                                  <p:stCondLst>
                                    <p:cond delay="0"/>
                                  </p:stCondLst>
                                  <p:childTnLst>
                                    <p:set>
                                      <p:cBhvr>
                                        <p:cTn id="42" dur="1" fill="hold">
                                          <p:stCondLst>
                                            <p:cond delay="0"/>
                                          </p:stCondLst>
                                        </p:cTn>
                                        <p:tgtEl>
                                          <p:spTgt spid="179211"/>
                                        </p:tgtEl>
                                        <p:attrNameLst>
                                          <p:attrName>style.visibility</p:attrName>
                                        </p:attrNameLst>
                                      </p:cBhvr>
                                      <p:to>
                                        <p:strVal val="visible"/>
                                      </p:to>
                                    </p:set>
                                    <p:anim calcmode="lin" valueType="num">
                                      <p:cBhvr>
                                        <p:cTn id="43" dur="1000" fill="hold"/>
                                        <p:tgtEl>
                                          <p:spTgt spid="179211"/>
                                        </p:tgtEl>
                                        <p:attrNameLst>
                                          <p:attrName>ppt_x</p:attrName>
                                        </p:attrNameLst>
                                      </p:cBhvr>
                                      <p:tavLst>
                                        <p:tav tm="0">
                                          <p:val>
                                            <p:strVal val="#ppt_x-.2"/>
                                          </p:val>
                                        </p:tav>
                                        <p:tav tm="100000">
                                          <p:val>
                                            <p:strVal val="#ppt_x"/>
                                          </p:val>
                                        </p:tav>
                                      </p:tavLst>
                                    </p:anim>
                                    <p:anim calcmode="lin" valueType="num">
                                      <p:cBhvr>
                                        <p:cTn id="44" dur="1000" fill="hold"/>
                                        <p:tgtEl>
                                          <p:spTgt spid="179211"/>
                                        </p:tgtEl>
                                        <p:attrNameLst>
                                          <p:attrName>ppt_y</p:attrName>
                                        </p:attrNameLst>
                                      </p:cBhvr>
                                      <p:tavLst>
                                        <p:tav tm="0">
                                          <p:val>
                                            <p:strVal val="#ppt_y"/>
                                          </p:val>
                                        </p:tav>
                                        <p:tav tm="100000">
                                          <p:val>
                                            <p:strVal val="#ppt_y"/>
                                          </p:val>
                                        </p:tav>
                                      </p:tavLst>
                                    </p:anim>
                                    <p:animEffect transition="in" filter="wipe(right)" prLst="gradientSize: 0.1">
                                      <p:cBhvr>
                                        <p:cTn id="45" dur="1000"/>
                                        <p:tgtEl>
                                          <p:spTgt spid="179211"/>
                                        </p:tgtEl>
                                      </p:cBhvr>
                                    </p:animEffect>
                                  </p:childTnLst>
                                </p:cTn>
                              </p:par>
                            </p:childTnLst>
                          </p:cTn>
                        </p:par>
                      </p:childTnLst>
                    </p:cTn>
                  </p:par>
                  <p:par>
                    <p:cTn id="46" fill="hold" nodeType="clickPar">
                      <p:stCondLst>
                        <p:cond delay="indefinite"/>
                      </p:stCondLst>
                      <p:childTnLst>
                        <p:par>
                          <p:cTn id="47" fill="hold" nodeType="withGroup">
                            <p:stCondLst>
                              <p:cond delay="0"/>
                            </p:stCondLst>
                            <p:childTnLst>
                              <p:par>
                                <p:cTn id="48" presetID="29" presetClass="entr" presetSubtype="0" fill="hold" grpId="0" nodeType="clickEffect">
                                  <p:stCondLst>
                                    <p:cond delay="0"/>
                                  </p:stCondLst>
                                  <p:childTnLst>
                                    <p:set>
                                      <p:cBhvr>
                                        <p:cTn id="49" dur="1" fill="hold">
                                          <p:stCondLst>
                                            <p:cond delay="0"/>
                                          </p:stCondLst>
                                        </p:cTn>
                                        <p:tgtEl>
                                          <p:spTgt spid="179210"/>
                                        </p:tgtEl>
                                        <p:attrNameLst>
                                          <p:attrName>style.visibility</p:attrName>
                                        </p:attrNameLst>
                                      </p:cBhvr>
                                      <p:to>
                                        <p:strVal val="visible"/>
                                      </p:to>
                                    </p:set>
                                    <p:anim calcmode="lin" valueType="num">
                                      <p:cBhvr>
                                        <p:cTn id="50" dur="1000" fill="hold"/>
                                        <p:tgtEl>
                                          <p:spTgt spid="179210"/>
                                        </p:tgtEl>
                                        <p:attrNameLst>
                                          <p:attrName>ppt_x</p:attrName>
                                        </p:attrNameLst>
                                      </p:cBhvr>
                                      <p:tavLst>
                                        <p:tav tm="0">
                                          <p:val>
                                            <p:strVal val="#ppt_x-.2"/>
                                          </p:val>
                                        </p:tav>
                                        <p:tav tm="100000">
                                          <p:val>
                                            <p:strVal val="#ppt_x"/>
                                          </p:val>
                                        </p:tav>
                                      </p:tavLst>
                                    </p:anim>
                                    <p:anim calcmode="lin" valueType="num">
                                      <p:cBhvr>
                                        <p:cTn id="51" dur="1000" fill="hold"/>
                                        <p:tgtEl>
                                          <p:spTgt spid="179210"/>
                                        </p:tgtEl>
                                        <p:attrNameLst>
                                          <p:attrName>ppt_y</p:attrName>
                                        </p:attrNameLst>
                                      </p:cBhvr>
                                      <p:tavLst>
                                        <p:tav tm="0">
                                          <p:val>
                                            <p:strVal val="#ppt_y"/>
                                          </p:val>
                                        </p:tav>
                                        <p:tav tm="100000">
                                          <p:val>
                                            <p:strVal val="#ppt_y"/>
                                          </p:val>
                                        </p:tav>
                                      </p:tavLst>
                                    </p:anim>
                                    <p:animEffect transition="in" filter="wipe(right)" prLst="gradientSize: 0.1">
                                      <p:cBhvr>
                                        <p:cTn id="52" dur="1000"/>
                                        <p:tgtEl>
                                          <p:spTgt spid="1792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9202" grpId="0"/>
      <p:bldP spid="179204" grpId="0" autoUpdateAnimBg="0"/>
      <p:bldP spid="179206" grpId="0" autoUpdateAnimBg="0"/>
      <p:bldP spid="179207" grpId="0" autoUpdateAnimBg="0"/>
      <p:bldP spid="179208" grpId="0" autoUpdateAnimBg="0"/>
      <p:bldP spid="179209" grpId="0" autoUpdateAnimBg="0"/>
      <p:bldP spid="179210" grpId="0" autoUpdateAnimBg="0"/>
      <p:bldP spid="179211" grpId="0" autoUpdateAnimBg="0"/>
    </p:bldLst>
  </p:timing>
</p:sld>
</file>

<file path=ppt/slides/slide6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2711" name="Text Box 7"/>
          <p:cNvSpPr txBox="1">
            <a:spLocks noChangeArrowheads="1"/>
          </p:cNvSpPr>
          <p:nvPr/>
        </p:nvSpPr>
        <p:spPr bwMode="auto">
          <a:xfrm>
            <a:off x="250825" y="3933825"/>
            <a:ext cx="41148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u="sng"/>
              <a:t>2. BCD- </a:t>
            </a:r>
            <a:r>
              <a:rPr lang="zh-CN" altLang="en-US" u="sng"/>
              <a:t>七段显示译码器</a:t>
            </a:r>
          </a:p>
        </p:txBody>
      </p:sp>
      <p:sp>
        <p:nvSpPr>
          <p:cNvPr id="72713" name="Rectangle 9"/>
          <p:cNvSpPr>
            <a:spLocks noGrp="1" noChangeArrowheads="1"/>
          </p:cNvSpPr>
          <p:nvPr>
            <p:ph type="title"/>
          </p:nvPr>
        </p:nvSpPr>
        <p:spPr>
          <a:xfrm>
            <a:off x="250825" y="692150"/>
            <a:ext cx="8642350" cy="1714500"/>
          </a:xfrm>
        </p:spPr>
        <p:txBody>
          <a:bodyPr/>
          <a:lstStyle/>
          <a:p>
            <a:pPr algn="l"/>
            <a:r>
              <a:rPr lang="en-US" altLang="zh-CN" sz="2800" b="1">
                <a:solidFill>
                  <a:srgbClr val="FFFFFF"/>
                </a:solidFill>
                <a:ea typeface="楷体_GB2312" pitchFamily="49" charset="-122"/>
              </a:rPr>
              <a:t>        </a:t>
            </a:r>
            <a:r>
              <a:rPr lang="zh-CN" altLang="en-US" sz="2800" b="1">
                <a:solidFill>
                  <a:srgbClr val="FFFFFF"/>
                </a:solidFill>
                <a:ea typeface="楷体_GB2312" pitchFamily="49" charset="-122"/>
              </a:rPr>
              <a:t>当有外加电场，并且选择不同的电极组合并加以电压，由于液晶分子的整齐排列被破坏，呈浑浊状态，射入的光线大部分被吸收，故呈暗灰色，可以显示出各种字符来。</a:t>
            </a:r>
          </a:p>
        </p:txBody>
      </p:sp>
      <p:sp>
        <p:nvSpPr>
          <p:cNvPr id="72714" name="Text Box 10"/>
          <p:cNvSpPr txBox="1">
            <a:spLocks noChangeArrowheads="1"/>
          </p:cNvSpPr>
          <p:nvPr/>
        </p:nvSpPr>
        <p:spPr bwMode="auto">
          <a:xfrm>
            <a:off x="152400" y="2492375"/>
            <a:ext cx="8991600" cy="1373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a:t>        </a:t>
            </a:r>
            <a:r>
              <a:rPr lang="zh-CN" altLang="en-US"/>
              <a:t>液晶显示器的最大优点是功耗极低，工作电压也低，但亮度很差，另外它的响应速度较低。一般应用在小型仪器仪表中。</a:t>
            </a:r>
          </a:p>
        </p:txBody>
      </p:sp>
      <p:sp>
        <p:nvSpPr>
          <p:cNvPr id="72716" name="Rectangle 12"/>
          <p:cNvSpPr>
            <a:spLocks noChangeArrowheads="1"/>
          </p:cNvSpPr>
          <p:nvPr/>
        </p:nvSpPr>
        <p:spPr bwMode="auto">
          <a:xfrm>
            <a:off x="0" y="0"/>
            <a:ext cx="2843213"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kumimoji="0" lang="en-US" altLang="zh-CN" sz="3200" u="sng">
                <a:solidFill>
                  <a:schemeClr val="tx1"/>
                </a:solidFill>
                <a:effectLst>
                  <a:outerShdw blurRad="38100" dist="38100" dir="2700000" algn="tl">
                    <a:srgbClr val="FFFFFF"/>
                  </a:outerShdw>
                </a:effectLst>
              </a:rPr>
              <a:t>4.3.2  </a:t>
            </a:r>
            <a:r>
              <a:rPr kumimoji="0" lang="zh-CN" altLang="en-US" sz="3200" u="sng">
                <a:solidFill>
                  <a:schemeClr val="tx1"/>
                </a:solidFill>
                <a:effectLst>
                  <a:outerShdw blurRad="38100" dist="38100" dir="2700000" algn="tl">
                    <a:srgbClr val="FFFFFF"/>
                  </a:outerShdw>
                </a:effectLst>
              </a:rPr>
              <a:t>译码器</a:t>
            </a:r>
          </a:p>
        </p:txBody>
      </p:sp>
      <p:sp>
        <p:nvSpPr>
          <p:cNvPr id="72717" name="Text Box 13"/>
          <p:cNvSpPr txBox="1">
            <a:spLocks noChangeArrowheads="1"/>
          </p:cNvSpPr>
          <p:nvPr/>
        </p:nvSpPr>
        <p:spPr bwMode="auto">
          <a:xfrm>
            <a:off x="179388" y="4508500"/>
            <a:ext cx="7416800" cy="2227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a:t>         </a:t>
            </a:r>
            <a:r>
              <a:rPr lang="zh-CN" altLang="en-US"/>
              <a:t>七段数码管需要驱动电路，使其点亮。驱动电路可以是</a:t>
            </a:r>
            <a:r>
              <a:rPr lang="en-US" altLang="zh-CN"/>
              <a:t>TTL</a:t>
            </a:r>
            <a:r>
              <a:rPr lang="zh-CN" altLang="en-US"/>
              <a:t>电路或者</a:t>
            </a:r>
            <a:r>
              <a:rPr lang="en-US" altLang="zh-CN"/>
              <a:t>CMOS</a:t>
            </a:r>
            <a:r>
              <a:rPr lang="zh-CN" altLang="en-US"/>
              <a:t>电路，其作用是将</a:t>
            </a:r>
            <a:r>
              <a:rPr lang="en-US" altLang="zh-CN"/>
              <a:t>BCD</a:t>
            </a:r>
            <a:r>
              <a:rPr lang="zh-CN" altLang="en-US"/>
              <a:t>代码转换成数码管所需要的驱动信号，共阳极数码管需要低电平驱动；共阴极数码管需要高电平驱动</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72713"/>
                                        </p:tgtEl>
                                        <p:attrNameLst>
                                          <p:attrName>style.visibility</p:attrName>
                                        </p:attrNameLst>
                                      </p:cBhvr>
                                      <p:to>
                                        <p:strVal val="visible"/>
                                      </p:to>
                                    </p:set>
                                    <p:animEffect transition="in" filter="barn(inVertical)">
                                      <p:cBhvr>
                                        <p:cTn id="7" dur="500"/>
                                        <p:tgtEl>
                                          <p:spTgt spid="7271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37" fill="hold" grpId="0" nodeType="clickEffect">
                                  <p:stCondLst>
                                    <p:cond delay="0"/>
                                  </p:stCondLst>
                                  <p:childTnLst>
                                    <p:set>
                                      <p:cBhvr>
                                        <p:cTn id="11" dur="1" fill="hold">
                                          <p:stCondLst>
                                            <p:cond delay="0"/>
                                          </p:stCondLst>
                                        </p:cTn>
                                        <p:tgtEl>
                                          <p:spTgt spid="72714"/>
                                        </p:tgtEl>
                                        <p:attrNameLst>
                                          <p:attrName>style.visibility</p:attrName>
                                        </p:attrNameLst>
                                      </p:cBhvr>
                                      <p:to>
                                        <p:strVal val="visible"/>
                                      </p:to>
                                    </p:set>
                                    <p:animEffect transition="in" filter="barn(outVertical)">
                                      <p:cBhvr>
                                        <p:cTn id="12" dur="500"/>
                                        <p:tgtEl>
                                          <p:spTgt spid="7271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72711"/>
                                        </p:tgtEl>
                                        <p:attrNameLst>
                                          <p:attrName>style.visibility</p:attrName>
                                        </p:attrNameLst>
                                      </p:cBhvr>
                                      <p:to>
                                        <p:strVal val="visible"/>
                                      </p:to>
                                    </p:set>
                                    <p:animEffect transition="in" filter="box(in)">
                                      <p:cBhvr>
                                        <p:cTn id="17" dur="1000"/>
                                        <p:tgtEl>
                                          <p:spTgt spid="72711"/>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0" presetClass="entr" presetSubtype="0" fill="hold" grpId="0" nodeType="clickEffect">
                                  <p:stCondLst>
                                    <p:cond delay="0"/>
                                  </p:stCondLst>
                                  <p:childTnLst>
                                    <p:set>
                                      <p:cBhvr>
                                        <p:cTn id="21" dur="1" fill="hold">
                                          <p:stCondLst>
                                            <p:cond delay="0"/>
                                          </p:stCondLst>
                                        </p:cTn>
                                        <p:tgtEl>
                                          <p:spTgt spid="72717"/>
                                        </p:tgtEl>
                                        <p:attrNameLst>
                                          <p:attrName>style.visibility</p:attrName>
                                        </p:attrNameLst>
                                      </p:cBhvr>
                                      <p:to>
                                        <p:strVal val="visible"/>
                                      </p:to>
                                    </p:set>
                                    <p:animEffect transition="in" filter="wedge">
                                      <p:cBhvr>
                                        <p:cTn id="22" dur="1000"/>
                                        <p:tgtEl>
                                          <p:spTgt spid="727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711" grpId="0" autoUpdateAnimBg="0"/>
      <p:bldP spid="72713" grpId="0"/>
      <p:bldP spid="72714" grpId="0" autoUpdateAnimBg="0"/>
      <p:bldP spid="72717"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2" name="Rectangle 2"/>
          <p:cNvSpPr>
            <a:spLocks noGrp="1" noChangeArrowheads="1"/>
          </p:cNvSpPr>
          <p:nvPr>
            <p:ph type="title"/>
          </p:nvPr>
        </p:nvSpPr>
        <p:spPr>
          <a:xfrm>
            <a:off x="250825" y="549275"/>
            <a:ext cx="4105275" cy="647700"/>
          </a:xfrm>
        </p:spPr>
        <p:txBody>
          <a:bodyPr/>
          <a:lstStyle/>
          <a:p>
            <a:pPr algn="l"/>
            <a:r>
              <a:rPr lang="zh-CN" altLang="en-US" sz="2800" b="1">
                <a:solidFill>
                  <a:srgbClr val="FFFFFF"/>
                </a:solidFill>
                <a:ea typeface="楷体_GB2312" pitchFamily="49" charset="-122"/>
              </a:rPr>
              <a:t>如共阴极数码管</a:t>
            </a:r>
            <a:r>
              <a:rPr lang="en-US" altLang="zh-CN" sz="2800" b="1">
                <a:solidFill>
                  <a:srgbClr val="FFFFFF"/>
                </a:solidFill>
                <a:ea typeface="楷体_GB2312" pitchFamily="49" charset="-122"/>
              </a:rPr>
              <a:t>BS201A</a:t>
            </a:r>
          </a:p>
        </p:txBody>
      </p:sp>
      <p:graphicFrame>
        <p:nvGraphicFramePr>
          <p:cNvPr id="220165" name="Object 5"/>
          <p:cNvGraphicFramePr>
            <a:graphicFrameLocks noChangeAspect="1"/>
          </p:cNvGraphicFramePr>
          <p:nvPr/>
        </p:nvGraphicFramePr>
        <p:xfrm>
          <a:off x="6227763" y="1052513"/>
          <a:ext cx="2089150" cy="2592387"/>
        </p:xfrm>
        <a:graphic>
          <a:graphicData uri="http://schemas.openxmlformats.org/presentationml/2006/ole">
            <mc:AlternateContent xmlns:mc="http://schemas.openxmlformats.org/markup-compatibility/2006">
              <mc:Choice xmlns:v="urn:schemas-microsoft-com:vml" Requires="v">
                <p:oleObj spid="_x0000_s220178" name="Photo Editor 照片" r:id="rId4" imgW="34476190" imgH="10945753" progId="MSPhotoEd.3">
                  <p:embed/>
                </p:oleObj>
              </mc:Choice>
              <mc:Fallback>
                <p:oleObj name="Photo Editor 照片" r:id="rId4" imgW="34476190" imgH="10945753" progId="MSPhotoEd.3">
                  <p:embed/>
                  <p:pic>
                    <p:nvPicPr>
                      <p:cNvPr id="0" name="Object 5"/>
                      <p:cNvPicPr>
                        <a:picLocks noChangeAspect="1" noChangeArrowheads="1"/>
                      </p:cNvPicPr>
                      <p:nvPr/>
                    </p:nvPicPr>
                    <p:blipFill>
                      <a:blip r:embed="rId5">
                        <a:extLst>
                          <a:ext uri="{28A0092B-C50C-407E-A947-70E740481C1C}">
                            <a14:useLocalDpi xmlns:a14="http://schemas.microsoft.com/office/drawing/2010/main" val="0"/>
                          </a:ext>
                        </a:extLst>
                      </a:blip>
                      <a:srcRect r="77153" b="13368"/>
                      <a:stretch>
                        <a:fillRect/>
                      </a:stretch>
                    </p:blipFill>
                    <p:spPr bwMode="auto">
                      <a:xfrm>
                        <a:off x="6227763" y="1052513"/>
                        <a:ext cx="2089150" cy="2592387"/>
                      </a:xfrm>
                      <a:prstGeom prst="rect">
                        <a:avLst/>
                      </a:prstGeom>
                      <a:noFill/>
                      <a:ln w="57150" cmpd="thickThin">
                        <a:solidFill>
                          <a:srgbClr val="FF3399"/>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20170" name="Object 10"/>
          <p:cNvGraphicFramePr>
            <a:graphicFrameLocks noChangeAspect="1"/>
          </p:cNvGraphicFramePr>
          <p:nvPr/>
        </p:nvGraphicFramePr>
        <p:xfrm>
          <a:off x="468313" y="1341438"/>
          <a:ext cx="3960812" cy="1943100"/>
        </p:xfrm>
        <a:graphic>
          <a:graphicData uri="http://schemas.openxmlformats.org/presentationml/2006/ole">
            <mc:AlternateContent xmlns:mc="http://schemas.openxmlformats.org/markup-compatibility/2006">
              <mc:Choice xmlns:v="urn:schemas-microsoft-com:vml" Requires="v">
                <p:oleObj spid="_x0000_s220179" name="Photo Editor 照片" r:id="rId6" imgW="34476190" imgH="10945753" progId="MSPhotoEd.3">
                  <p:embed/>
                </p:oleObj>
              </mc:Choice>
              <mc:Fallback>
                <p:oleObj name="Photo Editor 照片" r:id="rId6" imgW="34476190" imgH="10945753" progId="MSPhotoEd.3">
                  <p:embed/>
                  <p:pic>
                    <p:nvPicPr>
                      <p:cNvPr id="0" name="Object 10"/>
                      <p:cNvPicPr>
                        <a:picLocks noChangeAspect="1" noChangeArrowheads="1"/>
                      </p:cNvPicPr>
                      <p:nvPr/>
                    </p:nvPicPr>
                    <p:blipFill>
                      <a:blip r:embed="rId5">
                        <a:extLst>
                          <a:ext uri="{28A0092B-C50C-407E-A947-70E740481C1C}">
                            <a14:useLocalDpi xmlns:a14="http://schemas.microsoft.com/office/drawing/2010/main" val="0"/>
                          </a:ext>
                        </a:extLst>
                      </a:blip>
                      <a:srcRect l="55644" t="4942" b="28572"/>
                      <a:stretch>
                        <a:fillRect/>
                      </a:stretch>
                    </p:blipFill>
                    <p:spPr bwMode="auto">
                      <a:xfrm>
                        <a:off x="468313" y="1341438"/>
                        <a:ext cx="3960812" cy="1943100"/>
                      </a:xfrm>
                      <a:prstGeom prst="rect">
                        <a:avLst/>
                      </a:prstGeom>
                      <a:noFill/>
                      <a:ln w="57150" cmpd="thickThin">
                        <a:solidFill>
                          <a:srgbClr val="FF3399"/>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20171" name="AutoShape 11"/>
          <p:cNvSpPr>
            <a:spLocks noChangeArrowheads="1"/>
          </p:cNvSpPr>
          <p:nvPr/>
        </p:nvSpPr>
        <p:spPr bwMode="auto">
          <a:xfrm>
            <a:off x="4716463" y="1989138"/>
            <a:ext cx="1295400" cy="431800"/>
          </a:xfrm>
          <a:prstGeom prst="rightArrow">
            <a:avLst>
              <a:gd name="adj1" fmla="val 50000"/>
              <a:gd name="adj2" fmla="val 75000"/>
            </a:avLst>
          </a:prstGeom>
          <a:solidFill>
            <a:srgbClr val="66FF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0172" name="Rectangle 12"/>
          <p:cNvSpPr>
            <a:spLocks noChangeArrowheads="1"/>
          </p:cNvSpPr>
          <p:nvPr/>
        </p:nvSpPr>
        <p:spPr bwMode="auto">
          <a:xfrm>
            <a:off x="0" y="0"/>
            <a:ext cx="2843213"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kumimoji="0" lang="en-US" altLang="zh-CN" sz="3200" u="sng">
                <a:solidFill>
                  <a:schemeClr val="tx1"/>
                </a:solidFill>
                <a:effectLst>
                  <a:outerShdw blurRad="38100" dist="38100" dir="2700000" algn="tl">
                    <a:srgbClr val="FFFFFF"/>
                  </a:outerShdw>
                </a:effectLst>
              </a:rPr>
              <a:t>4.3.2  </a:t>
            </a:r>
            <a:r>
              <a:rPr kumimoji="0" lang="zh-CN" altLang="en-US" sz="3200" u="sng">
                <a:solidFill>
                  <a:schemeClr val="tx1"/>
                </a:solidFill>
                <a:effectLst>
                  <a:outerShdw blurRad="38100" dist="38100" dir="2700000" algn="tl">
                    <a:srgbClr val="FFFFFF"/>
                  </a:outerShdw>
                </a:effectLst>
              </a:rPr>
              <a:t>译码器</a:t>
            </a:r>
          </a:p>
        </p:txBody>
      </p:sp>
      <p:sp>
        <p:nvSpPr>
          <p:cNvPr id="220173" name="Text Box 13"/>
          <p:cNvSpPr txBox="1">
            <a:spLocks noChangeArrowheads="1"/>
          </p:cNvSpPr>
          <p:nvPr/>
        </p:nvSpPr>
        <p:spPr bwMode="auto">
          <a:xfrm>
            <a:off x="250825" y="3933825"/>
            <a:ext cx="7561263" cy="1373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a:t>当某段加高电平时，则点亮，加低电平时，熄灭。那么如果显示某一数字如“</a:t>
            </a:r>
            <a:r>
              <a:rPr lang="en-US" altLang="zh-CN"/>
              <a:t>3”</a:t>
            </a:r>
            <a:r>
              <a:rPr lang="zh-CN" altLang="en-US"/>
              <a:t>，则</a:t>
            </a:r>
            <a:r>
              <a:rPr lang="en-US" altLang="zh-CN"/>
              <a:t>abcdg</a:t>
            </a:r>
            <a:r>
              <a:rPr lang="zh-CN" altLang="en-US"/>
              <a:t>＝</a:t>
            </a:r>
            <a:r>
              <a:rPr lang="en-US" altLang="zh-CN"/>
              <a:t>11111</a:t>
            </a:r>
            <a:r>
              <a:rPr lang="zh-CN" altLang="en-US"/>
              <a:t>，</a:t>
            </a:r>
            <a:r>
              <a:rPr lang="en-US" altLang="zh-CN"/>
              <a:t>fe</a:t>
            </a:r>
            <a:r>
              <a:rPr lang="zh-CN" altLang="en-US"/>
              <a:t>＝</a:t>
            </a:r>
            <a:r>
              <a:rPr lang="en-US" altLang="zh-CN"/>
              <a:t>00</a:t>
            </a:r>
            <a:r>
              <a:rPr lang="zh-CN" altLang="en-US"/>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20162"/>
                                        </p:tgtEl>
                                        <p:attrNameLst>
                                          <p:attrName>style.visibility</p:attrName>
                                        </p:attrNameLst>
                                      </p:cBhvr>
                                      <p:to>
                                        <p:strVal val="visible"/>
                                      </p:to>
                                    </p:set>
                                    <p:animEffect transition="in" filter="wipe(left)">
                                      <p:cBhvr>
                                        <p:cTn id="7" dur="1000"/>
                                        <p:tgtEl>
                                          <p:spTgt spid="22016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220170"/>
                                        </p:tgtEl>
                                        <p:attrNameLst>
                                          <p:attrName>style.visibility</p:attrName>
                                        </p:attrNameLst>
                                      </p:cBhvr>
                                      <p:to>
                                        <p:strVal val="visible"/>
                                      </p:to>
                                    </p:set>
                                    <p:animEffect transition="in" filter="dissolve">
                                      <p:cBhvr>
                                        <p:cTn id="12" dur="1000"/>
                                        <p:tgtEl>
                                          <p:spTgt spid="220170"/>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20171"/>
                                        </p:tgtEl>
                                        <p:attrNameLst>
                                          <p:attrName>style.visibility</p:attrName>
                                        </p:attrNameLst>
                                      </p:cBhvr>
                                      <p:to>
                                        <p:strVal val="visible"/>
                                      </p:to>
                                    </p:set>
                                    <p:animEffect transition="in" filter="fade">
                                      <p:cBhvr>
                                        <p:cTn id="17" dur="1000"/>
                                        <p:tgtEl>
                                          <p:spTgt spid="220171"/>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nodeType="clickEffect">
                                  <p:stCondLst>
                                    <p:cond delay="0"/>
                                  </p:stCondLst>
                                  <p:childTnLst>
                                    <p:set>
                                      <p:cBhvr>
                                        <p:cTn id="21" dur="1" fill="hold">
                                          <p:stCondLst>
                                            <p:cond delay="0"/>
                                          </p:stCondLst>
                                        </p:cTn>
                                        <p:tgtEl>
                                          <p:spTgt spid="220165"/>
                                        </p:tgtEl>
                                        <p:attrNameLst>
                                          <p:attrName>style.visibility</p:attrName>
                                        </p:attrNameLst>
                                      </p:cBhvr>
                                      <p:to>
                                        <p:strVal val="visible"/>
                                      </p:to>
                                    </p:set>
                                    <p:animEffect transition="in" filter="dissolve">
                                      <p:cBhvr>
                                        <p:cTn id="22" dur="1000"/>
                                        <p:tgtEl>
                                          <p:spTgt spid="220165"/>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9" presetClass="entr" presetSubtype="0" fill="hold" grpId="0" nodeType="clickEffect">
                                  <p:stCondLst>
                                    <p:cond delay="0"/>
                                  </p:stCondLst>
                                  <p:childTnLst>
                                    <p:set>
                                      <p:cBhvr>
                                        <p:cTn id="26" dur="1" fill="hold">
                                          <p:stCondLst>
                                            <p:cond delay="0"/>
                                          </p:stCondLst>
                                        </p:cTn>
                                        <p:tgtEl>
                                          <p:spTgt spid="220173"/>
                                        </p:tgtEl>
                                        <p:attrNameLst>
                                          <p:attrName>style.visibility</p:attrName>
                                        </p:attrNameLst>
                                      </p:cBhvr>
                                      <p:to>
                                        <p:strVal val="visible"/>
                                      </p:to>
                                    </p:set>
                                    <p:anim calcmode="lin" valueType="num">
                                      <p:cBhvr>
                                        <p:cTn id="27" dur="1000" fill="hold"/>
                                        <p:tgtEl>
                                          <p:spTgt spid="220173"/>
                                        </p:tgtEl>
                                        <p:attrNameLst>
                                          <p:attrName>ppt_x</p:attrName>
                                        </p:attrNameLst>
                                      </p:cBhvr>
                                      <p:tavLst>
                                        <p:tav tm="0">
                                          <p:val>
                                            <p:strVal val="#ppt_x-.2"/>
                                          </p:val>
                                        </p:tav>
                                        <p:tav tm="100000">
                                          <p:val>
                                            <p:strVal val="#ppt_x"/>
                                          </p:val>
                                        </p:tav>
                                      </p:tavLst>
                                    </p:anim>
                                    <p:anim calcmode="lin" valueType="num">
                                      <p:cBhvr>
                                        <p:cTn id="28" dur="1000" fill="hold"/>
                                        <p:tgtEl>
                                          <p:spTgt spid="220173"/>
                                        </p:tgtEl>
                                        <p:attrNameLst>
                                          <p:attrName>ppt_y</p:attrName>
                                        </p:attrNameLst>
                                      </p:cBhvr>
                                      <p:tavLst>
                                        <p:tav tm="0">
                                          <p:val>
                                            <p:strVal val="#ppt_y"/>
                                          </p:val>
                                        </p:tav>
                                        <p:tav tm="100000">
                                          <p:val>
                                            <p:strVal val="#ppt_y"/>
                                          </p:val>
                                        </p:tav>
                                      </p:tavLst>
                                    </p:anim>
                                    <p:animEffect transition="in" filter="wipe(right)" prLst="gradientSize: 0.1">
                                      <p:cBhvr>
                                        <p:cTn id="29" dur="1000"/>
                                        <p:tgtEl>
                                          <p:spTgt spid="2201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0162" grpId="0"/>
      <p:bldP spid="220171" grpId="0" animBg="1"/>
      <p:bldP spid="220173"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Rectangle 2"/>
          <p:cNvSpPr>
            <a:spLocks noGrp="1" noChangeArrowheads="1"/>
          </p:cNvSpPr>
          <p:nvPr>
            <p:ph type="title"/>
          </p:nvPr>
        </p:nvSpPr>
        <p:spPr>
          <a:xfrm>
            <a:off x="179388" y="620713"/>
            <a:ext cx="8642350" cy="935037"/>
          </a:xfrm>
        </p:spPr>
        <p:txBody>
          <a:bodyPr/>
          <a:lstStyle/>
          <a:p>
            <a:pPr algn="l"/>
            <a:r>
              <a:rPr lang="zh-CN" altLang="en-US" sz="2800" b="1">
                <a:solidFill>
                  <a:srgbClr val="FFFFFF"/>
                </a:solidFill>
                <a:ea typeface="楷体_GB2312" pitchFamily="49" charset="-122"/>
              </a:rPr>
              <a:t>下表为</a:t>
            </a:r>
            <a:r>
              <a:rPr lang="en-US" altLang="zh-CN" sz="2800" b="1">
                <a:solidFill>
                  <a:srgbClr val="FFFFFF"/>
                </a:solidFill>
                <a:ea typeface="楷体_GB2312" pitchFamily="49" charset="-122"/>
              </a:rPr>
              <a:t>BCD</a:t>
            </a:r>
            <a:r>
              <a:rPr lang="zh-CN" altLang="en-US" sz="2800" b="1">
                <a:solidFill>
                  <a:srgbClr val="FFFFFF"/>
                </a:solidFill>
                <a:ea typeface="楷体_GB2312" pitchFamily="49" charset="-122"/>
              </a:rPr>
              <a:t>－七段显示译码器的真值表（驱动共阴极数码管）</a:t>
            </a:r>
          </a:p>
        </p:txBody>
      </p:sp>
      <p:sp>
        <p:nvSpPr>
          <p:cNvPr id="221188" name="Rectangle 4"/>
          <p:cNvSpPr>
            <a:spLocks noChangeArrowheads="1"/>
          </p:cNvSpPr>
          <p:nvPr/>
        </p:nvSpPr>
        <p:spPr bwMode="auto">
          <a:xfrm>
            <a:off x="0" y="0"/>
            <a:ext cx="2843213"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kumimoji="0" lang="en-US" altLang="zh-CN" sz="3200" u="sng">
                <a:solidFill>
                  <a:schemeClr val="tx1"/>
                </a:solidFill>
                <a:effectLst>
                  <a:outerShdw blurRad="38100" dist="38100" dir="2700000" algn="tl">
                    <a:srgbClr val="FFFFFF"/>
                  </a:outerShdw>
                </a:effectLst>
              </a:rPr>
              <a:t>4.3.2  </a:t>
            </a:r>
            <a:r>
              <a:rPr kumimoji="0" lang="zh-CN" altLang="en-US" sz="3200" u="sng">
                <a:solidFill>
                  <a:schemeClr val="tx1"/>
                </a:solidFill>
                <a:effectLst>
                  <a:outerShdw blurRad="38100" dist="38100" dir="2700000" algn="tl">
                    <a:srgbClr val="FFFFFF"/>
                  </a:outerShdw>
                </a:effectLst>
              </a:rPr>
              <a:t>译码器</a:t>
            </a:r>
          </a:p>
        </p:txBody>
      </p:sp>
      <p:graphicFrame>
        <p:nvGraphicFramePr>
          <p:cNvPr id="221459" name="Group 275"/>
          <p:cNvGraphicFramePr>
            <a:graphicFrameLocks noGrp="1"/>
          </p:cNvGraphicFramePr>
          <p:nvPr/>
        </p:nvGraphicFramePr>
        <p:xfrm>
          <a:off x="323850" y="0"/>
          <a:ext cx="8207375" cy="6753225"/>
        </p:xfrm>
        <a:graphic>
          <a:graphicData uri="http://schemas.openxmlformats.org/drawingml/2006/table">
            <a:tbl>
              <a:tblPr/>
              <a:tblGrid>
                <a:gridCol w="1009650"/>
                <a:gridCol w="517525"/>
                <a:gridCol w="488950"/>
                <a:gridCol w="506413"/>
                <a:gridCol w="692150"/>
                <a:gridCol w="566737"/>
                <a:gridCol w="587375"/>
                <a:gridCol w="588963"/>
                <a:gridCol w="588962"/>
                <a:gridCol w="588963"/>
                <a:gridCol w="671512"/>
                <a:gridCol w="673100"/>
                <a:gridCol w="727075"/>
              </a:tblGrid>
              <a:tr h="371475">
                <a:tc gridSpan="5">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400" b="1" i="0" u="none" strike="noStrike" cap="none" normalizeH="0" baseline="0" smtClean="0">
                          <a:ln>
                            <a:noFill/>
                          </a:ln>
                          <a:solidFill>
                            <a:schemeClr val="tx1"/>
                          </a:solidFill>
                          <a:effectLst/>
                          <a:latin typeface="Arial" charset="0"/>
                          <a:ea typeface="宋体" pitchFamily="2" charset="-122"/>
                        </a:rPr>
                        <a:t>输              入</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8">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400" b="1" i="0" u="none" strike="noStrike" cap="none" normalizeH="0" baseline="0" smtClean="0">
                          <a:ln>
                            <a:noFill/>
                          </a:ln>
                          <a:solidFill>
                            <a:schemeClr val="tx1"/>
                          </a:solidFill>
                          <a:effectLst/>
                          <a:latin typeface="Arial" charset="0"/>
                          <a:ea typeface="宋体" pitchFamily="2" charset="-122"/>
                        </a:rPr>
                        <a:t>输                    出</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r>
              <a:tr h="30003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2400" b="1" i="0" u="none" strike="noStrike" cap="none" normalizeH="0" baseline="0" smtClean="0">
                          <a:ln>
                            <a:noFill/>
                          </a:ln>
                          <a:solidFill>
                            <a:schemeClr val="tx1"/>
                          </a:solidFill>
                          <a:effectLst/>
                          <a:latin typeface="Arial" charset="0"/>
                          <a:ea typeface="宋体" pitchFamily="2" charset="-122"/>
                        </a:rPr>
                        <a:t>数字</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smtClean="0">
                          <a:ln>
                            <a:noFill/>
                          </a:ln>
                          <a:solidFill>
                            <a:schemeClr val="tx1"/>
                          </a:solidFill>
                          <a:effectLst/>
                          <a:latin typeface="Arial" charset="0"/>
                          <a:ea typeface="宋体" pitchFamily="2" charset="-122"/>
                        </a:rPr>
                        <a:t>A</a:t>
                      </a:r>
                      <a:r>
                        <a:rPr kumimoji="0" lang="en-US" altLang="zh-CN" sz="2000" b="1" i="0" u="none" strike="noStrike" cap="none" normalizeH="0" baseline="-25000" smtClean="0">
                          <a:ln>
                            <a:noFill/>
                          </a:ln>
                          <a:solidFill>
                            <a:schemeClr val="tx1"/>
                          </a:solidFill>
                          <a:effectLst/>
                          <a:latin typeface="Arial" charset="0"/>
                          <a:ea typeface="宋体" pitchFamily="2" charset="-122"/>
                        </a:rPr>
                        <a:t>3</a:t>
                      </a:r>
                      <a:endParaRPr kumimoji="0" lang="en-US" altLang="zh-CN" sz="2000" b="1" i="0" u="none" strike="noStrike" cap="none" normalizeH="0" baseline="0" smtClean="0">
                        <a:ln>
                          <a:noFill/>
                        </a:ln>
                        <a:solidFill>
                          <a:schemeClr val="tx1"/>
                        </a:solidFill>
                        <a:effectLst/>
                        <a:latin typeface="Arial" charset="0"/>
                        <a:ea typeface="宋体" pitchFamily="2" charset="-122"/>
                      </a:endParaRPr>
                    </a:p>
                  </a:txBody>
                  <a:tcPr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smtClean="0">
                          <a:ln>
                            <a:noFill/>
                          </a:ln>
                          <a:solidFill>
                            <a:schemeClr val="tx1"/>
                          </a:solidFill>
                          <a:effectLst/>
                          <a:latin typeface="Arial" charset="0"/>
                          <a:ea typeface="宋体" pitchFamily="2" charset="-122"/>
                        </a:rPr>
                        <a:t>A</a:t>
                      </a:r>
                      <a:r>
                        <a:rPr kumimoji="0" lang="en-US" altLang="zh-CN" sz="2000" b="1" i="0" u="none" strike="noStrike" cap="none" normalizeH="0" baseline="-25000" smtClean="0">
                          <a:ln>
                            <a:noFill/>
                          </a:ln>
                          <a:solidFill>
                            <a:schemeClr val="tx1"/>
                          </a:solidFill>
                          <a:effectLst/>
                          <a:latin typeface="Arial" charset="0"/>
                          <a:ea typeface="宋体" pitchFamily="2" charset="-122"/>
                        </a:rPr>
                        <a:t>2</a:t>
                      </a:r>
                    </a:p>
                  </a:txBody>
                  <a:tcP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smtClean="0">
                          <a:ln>
                            <a:noFill/>
                          </a:ln>
                          <a:solidFill>
                            <a:schemeClr val="tx1"/>
                          </a:solidFill>
                          <a:effectLst/>
                          <a:latin typeface="Arial" charset="0"/>
                          <a:ea typeface="宋体" pitchFamily="2" charset="-122"/>
                        </a:rPr>
                        <a:t>A</a:t>
                      </a:r>
                      <a:r>
                        <a:rPr kumimoji="0" lang="en-US" altLang="zh-CN" sz="2000" b="1" i="0" u="none" strike="noStrike" cap="none" normalizeH="0" baseline="-25000" smtClean="0">
                          <a:ln>
                            <a:noFill/>
                          </a:ln>
                          <a:solidFill>
                            <a:schemeClr val="tx1"/>
                          </a:solidFill>
                          <a:effectLst/>
                          <a:latin typeface="Arial" charset="0"/>
                          <a:ea typeface="宋体" pitchFamily="2" charset="-122"/>
                        </a:rPr>
                        <a:t>1</a:t>
                      </a:r>
                    </a:p>
                  </a:txBody>
                  <a:tcP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smtClean="0">
                          <a:ln>
                            <a:noFill/>
                          </a:ln>
                          <a:solidFill>
                            <a:schemeClr val="tx1"/>
                          </a:solidFill>
                          <a:effectLst/>
                          <a:latin typeface="Arial" charset="0"/>
                          <a:ea typeface="宋体" pitchFamily="2" charset="-122"/>
                        </a:rPr>
                        <a:t> A</a:t>
                      </a:r>
                      <a:r>
                        <a:rPr kumimoji="0" lang="en-US" altLang="zh-CN" sz="2000" b="1" i="0" u="none" strike="noStrike" cap="none" normalizeH="0" baseline="-25000" smtClean="0">
                          <a:ln>
                            <a:noFill/>
                          </a:ln>
                          <a:solidFill>
                            <a:schemeClr val="tx1"/>
                          </a:solidFill>
                          <a:effectLst/>
                          <a:latin typeface="Arial" charset="0"/>
                          <a:ea typeface="宋体" pitchFamily="2" charset="-122"/>
                        </a:rPr>
                        <a:t>0</a:t>
                      </a:r>
                    </a:p>
                  </a:txBody>
                  <a:tcPr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smtClean="0">
                          <a:ln>
                            <a:noFill/>
                          </a:ln>
                          <a:solidFill>
                            <a:schemeClr val="tx1"/>
                          </a:solidFill>
                          <a:effectLst/>
                          <a:latin typeface="Arial" charset="0"/>
                          <a:ea typeface="宋体" pitchFamily="2" charset="-122"/>
                        </a:rPr>
                        <a:t>Y</a:t>
                      </a:r>
                      <a:r>
                        <a:rPr kumimoji="0" lang="en-US" altLang="zh-CN" sz="2000" b="1" i="0" u="none" strike="noStrike" cap="none" normalizeH="0" baseline="-25000" smtClean="0">
                          <a:ln>
                            <a:noFill/>
                          </a:ln>
                          <a:solidFill>
                            <a:schemeClr val="tx1"/>
                          </a:solidFill>
                          <a:effectLst/>
                          <a:latin typeface="Arial" charset="0"/>
                          <a:ea typeface="宋体" pitchFamily="2" charset="-122"/>
                        </a:rPr>
                        <a:t>a</a:t>
                      </a:r>
                      <a:endParaRPr kumimoji="0" lang="en-US" altLang="zh-CN" sz="2000" b="1" i="0" u="none" strike="noStrike" cap="none" normalizeH="0" baseline="0" smtClean="0">
                        <a:ln>
                          <a:noFill/>
                        </a:ln>
                        <a:solidFill>
                          <a:schemeClr val="tx1"/>
                        </a:solidFill>
                        <a:effectLst/>
                        <a:latin typeface="Arial" charset="0"/>
                        <a:ea typeface="宋体" pitchFamily="2" charset="-122"/>
                      </a:endParaRPr>
                    </a:p>
                  </a:txBody>
                  <a:tcPr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smtClean="0">
                          <a:ln>
                            <a:noFill/>
                          </a:ln>
                          <a:solidFill>
                            <a:schemeClr val="tx1"/>
                          </a:solidFill>
                          <a:effectLst/>
                          <a:latin typeface="Arial" charset="0"/>
                          <a:ea typeface="宋体" pitchFamily="2" charset="-122"/>
                        </a:rPr>
                        <a:t>Y</a:t>
                      </a:r>
                      <a:r>
                        <a:rPr kumimoji="0" lang="en-US" altLang="zh-CN" sz="2000" b="1" i="0" u="none" strike="noStrike" cap="none" normalizeH="0" baseline="-25000" smtClean="0">
                          <a:ln>
                            <a:noFill/>
                          </a:ln>
                          <a:solidFill>
                            <a:schemeClr val="tx1"/>
                          </a:solidFill>
                          <a:effectLst/>
                          <a:latin typeface="Arial" charset="0"/>
                          <a:ea typeface="宋体" pitchFamily="2" charset="-122"/>
                        </a:rPr>
                        <a:t>b</a:t>
                      </a:r>
                    </a:p>
                  </a:txBody>
                  <a:tcP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smtClean="0">
                          <a:ln>
                            <a:noFill/>
                          </a:ln>
                          <a:solidFill>
                            <a:schemeClr val="tx1"/>
                          </a:solidFill>
                          <a:effectLst/>
                          <a:latin typeface="Arial" charset="0"/>
                          <a:ea typeface="宋体" pitchFamily="2" charset="-122"/>
                        </a:rPr>
                        <a:t>Y</a:t>
                      </a:r>
                      <a:r>
                        <a:rPr kumimoji="0" lang="en-US" altLang="zh-CN" sz="2000" b="1" i="0" u="none" strike="noStrike" cap="none" normalizeH="0" baseline="-25000" smtClean="0">
                          <a:ln>
                            <a:noFill/>
                          </a:ln>
                          <a:solidFill>
                            <a:schemeClr val="tx1"/>
                          </a:solidFill>
                          <a:effectLst/>
                          <a:latin typeface="Arial" charset="0"/>
                          <a:ea typeface="宋体" pitchFamily="2" charset="-122"/>
                        </a:rPr>
                        <a:t>c</a:t>
                      </a:r>
                    </a:p>
                  </a:txBody>
                  <a:tcP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smtClean="0">
                          <a:ln>
                            <a:noFill/>
                          </a:ln>
                          <a:solidFill>
                            <a:schemeClr val="tx1"/>
                          </a:solidFill>
                          <a:effectLst/>
                          <a:latin typeface="Arial" charset="0"/>
                          <a:ea typeface="宋体" pitchFamily="2" charset="-122"/>
                        </a:rPr>
                        <a:t>Y</a:t>
                      </a:r>
                      <a:r>
                        <a:rPr kumimoji="0" lang="en-US" altLang="zh-CN" sz="2000" b="1" i="0" u="none" strike="noStrike" cap="none" normalizeH="0" baseline="-25000" smtClean="0">
                          <a:ln>
                            <a:noFill/>
                          </a:ln>
                          <a:solidFill>
                            <a:schemeClr val="tx1"/>
                          </a:solidFill>
                          <a:effectLst/>
                          <a:latin typeface="Arial" charset="0"/>
                          <a:ea typeface="宋体" pitchFamily="2" charset="-122"/>
                        </a:rPr>
                        <a:t>d</a:t>
                      </a:r>
                    </a:p>
                  </a:txBody>
                  <a:tcP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smtClean="0">
                          <a:ln>
                            <a:noFill/>
                          </a:ln>
                          <a:solidFill>
                            <a:schemeClr val="tx1"/>
                          </a:solidFill>
                          <a:effectLst/>
                          <a:latin typeface="Arial" charset="0"/>
                          <a:ea typeface="宋体" pitchFamily="2" charset="-122"/>
                        </a:rPr>
                        <a:t>Y</a:t>
                      </a:r>
                      <a:r>
                        <a:rPr kumimoji="0" lang="en-US" altLang="zh-CN" sz="2000" b="1" i="0" u="none" strike="noStrike" cap="none" normalizeH="0" baseline="-25000" smtClean="0">
                          <a:ln>
                            <a:noFill/>
                          </a:ln>
                          <a:solidFill>
                            <a:schemeClr val="tx1"/>
                          </a:solidFill>
                          <a:effectLst/>
                          <a:latin typeface="Arial" charset="0"/>
                          <a:ea typeface="宋体" pitchFamily="2" charset="-122"/>
                        </a:rPr>
                        <a:t>e</a:t>
                      </a:r>
                    </a:p>
                  </a:txBody>
                  <a:tcP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smtClean="0">
                          <a:ln>
                            <a:noFill/>
                          </a:ln>
                          <a:solidFill>
                            <a:schemeClr val="tx1"/>
                          </a:solidFill>
                          <a:effectLst/>
                          <a:latin typeface="Arial" charset="0"/>
                          <a:ea typeface="宋体" pitchFamily="2" charset="-122"/>
                        </a:rPr>
                        <a:t>Y</a:t>
                      </a:r>
                      <a:r>
                        <a:rPr kumimoji="0" lang="en-US" altLang="zh-CN" sz="2000" b="1" i="0" u="none" strike="noStrike" cap="none" normalizeH="0" baseline="-25000" smtClean="0">
                          <a:ln>
                            <a:noFill/>
                          </a:ln>
                          <a:solidFill>
                            <a:schemeClr val="tx1"/>
                          </a:solidFill>
                          <a:effectLst/>
                          <a:latin typeface="Arial" charset="0"/>
                          <a:ea typeface="宋体" pitchFamily="2" charset="-122"/>
                        </a:rPr>
                        <a:t>f</a:t>
                      </a:r>
                    </a:p>
                  </a:txBody>
                  <a:tcP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smtClean="0">
                          <a:ln>
                            <a:noFill/>
                          </a:ln>
                          <a:solidFill>
                            <a:schemeClr val="tx1"/>
                          </a:solidFill>
                          <a:effectLst/>
                          <a:latin typeface="Arial" charset="0"/>
                          <a:ea typeface="宋体" pitchFamily="2" charset="-122"/>
                        </a:rPr>
                        <a:t>Y</a:t>
                      </a:r>
                      <a:r>
                        <a:rPr kumimoji="0" lang="en-US" altLang="zh-CN" sz="2000" b="1" i="0" u="none" strike="noStrike" cap="none" normalizeH="0" baseline="-25000" smtClean="0">
                          <a:ln>
                            <a:noFill/>
                          </a:ln>
                          <a:solidFill>
                            <a:schemeClr val="tx1"/>
                          </a:solidFill>
                          <a:effectLst/>
                          <a:latin typeface="Arial" charset="0"/>
                          <a:ea typeface="宋体" pitchFamily="2" charset="-122"/>
                        </a:rPr>
                        <a:t>g</a:t>
                      </a:r>
                    </a:p>
                  </a:txBody>
                  <a:tcPr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1800" b="1" i="0" u="none" strike="noStrike" cap="none" normalizeH="0" baseline="0" smtClean="0">
                          <a:ln>
                            <a:noFill/>
                          </a:ln>
                          <a:solidFill>
                            <a:schemeClr val="tx1"/>
                          </a:solidFill>
                          <a:effectLst/>
                          <a:latin typeface="Arial" charset="0"/>
                          <a:ea typeface="宋体" pitchFamily="2" charset="-122"/>
                        </a:rPr>
                        <a:t>字形</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r>
              <a:tr h="25241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Arial" charset="0"/>
                          <a:ea typeface="宋体"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Arial" charset="0"/>
                          <a:ea typeface="宋体" pitchFamily="2" charset="-122"/>
                        </a:rPr>
                        <a:t>0</a:t>
                      </a:r>
                    </a:p>
                  </a:txBody>
                  <a:tcPr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Arial" charset="0"/>
                          <a:ea typeface="宋体" pitchFamily="2" charset="-122"/>
                        </a:rPr>
                        <a:t>0</a:t>
                      </a:r>
                    </a:p>
                  </a:txBody>
                  <a:tcPr horzOverflow="overflow">
                    <a:lnL>
                      <a:noFill/>
                    </a:lnL>
                    <a:lnR>
                      <a:noFill/>
                    </a:lnR>
                    <a:lnT w="12700" cap="flat" cmpd="sng" algn="ctr">
                      <a:solidFill>
                        <a:schemeClr val="tx1"/>
                      </a:solidFill>
                      <a:prstDash val="solid"/>
                      <a:round/>
                      <a:headEnd type="none" w="med" len="med"/>
                      <a:tailEnd type="none" w="med" len="med"/>
                    </a:lnT>
                    <a:lnB>
                      <a:noFill/>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Arial" charset="0"/>
                          <a:ea typeface="宋体" pitchFamily="2" charset="-122"/>
                        </a:rPr>
                        <a:t>0</a:t>
                      </a:r>
                    </a:p>
                  </a:txBody>
                  <a:tcPr horzOverflow="overflow">
                    <a:lnL>
                      <a:noFill/>
                    </a:lnL>
                    <a:lnR>
                      <a:noFill/>
                    </a:lnR>
                    <a:lnT w="12700" cap="flat" cmpd="sng" algn="ctr">
                      <a:solidFill>
                        <a:schemeClr val="tx1"/>
                      </a:solidFill>
                      <a:prstDash val="solid"/>
                      <a:round/>
                      <a:headEnd type="none" w="med" len="med"/>
                      <a:tailEnd type="none" w="med" len="med"/>
                    </a:lnT>
                    <a:lnB>
                      <a:noFill/>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Arial" charset="0"/>
                          <a:ea typeface="宋体" pitchFamily="2" charset="-122"/>
                        </a:rPr>
                        <a:t>0</a:t>
                      </a:r>
                    </a:p>
                  </a:txBody>
                  <a:tcPr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Arial" charset="0"/>
                          <a:ea typeface="宋体" pitchFamily="2" charset="-122"/>
                        </a:rPr>
                        <a:t>1</a:t>
                      </a:r>
                    </a:p>
                  </a:txBody>
                  <a:tcPr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Arial" charset="0"/>
                          <a:ea typeface="宋体" pitchFamily="2" charset="-122"/>
                        </a:rPr>
                        <a:t>1</a:t>
                      </a:r>
                    </a:p>
                  </a:txBody>
                  <a:tcPr horzOverflow="overflow">
                    <a:lnL>
                      <a:noFill/>
                    </a:lnL>
                    <a:lnR>
                      <a:noFill/>
                    </a:lnR>
                    <a:lnT w="12700" cap="flat" cmpd="sng" algn="ctr">
                      <a:solidFill>
                        <a:schemeClr val="tx1"/>
                      </a:solidFill>
                      <a:prstDash val="solid"/>
                      <a:round/>
                      <a:headEnd type="none" w="med" len="med"/>
                      <a:tailEnd type="none" w="med" len="med"/>
                    </a:lnT>
                    <a:lnB>
                      <a:noFill/>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Arial" charset="0"/>
                          <a:ea typeface="宋体" pitchFamily="2" charset="-122"/>
                        </a:rPr>
                        <a:t>1</a:t>
                      </a:r>
                    </a:p>
                  </a:txBody>
                  <a:tcPr horzOverflow="overflow">
                    <a:lnL>
                      <a:noFill/>
                    </a:lnL>
                    <a:lnR>
                      <a:noFill/>
                    </a:lnR>
                    <a:lnT w="12700" cap="flat" cmpd="sng" algn="ctr">
                      <a:solidFill>
                        <a:schemeClr val="tx1"/>
                      </a:solidFill>
                      <a:prstDash val="solid"/>
                      <a:round/>
                      <a:headEnd type="none" w="med" len="med"/>
                      <a:tailEnd type="none" w="med" len="med"/>
                    </a:lnT>
                    <a:lnB>
                      <a:noFill/>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Arial" charset="0"/>
                          <a:ea typeface="宋体" pitchFamily="2" charset="-122"/>
                        </a:rPr>
                        <a:t>1</a:t>
                      </a:r>
                    </a:p>
                  </a:txBody>
                  <a:tcPr horzOverflow="overflow">
                    <a:lnL>
                      <a:noFill/>
                    </a:lnL>
                    <a:lnR>
                      <a:noFill/>
                    </a:lnR>
                    <a:lnT w="12700" cap="flat" cmpd="sng" algn="ctr">
                      <a:solidFill>
                        <a:schemeClr val="tx1"/>
                      </a:solidFill>
                      <a:prstDash val="solid"/>
                      <a:round/>
                      <a:headEnd type="none" w="med" len="med"/>
                      <a:tailEnd type="none" w="med" len="med"/>
                    </a:lnT>
                    <a:lnB>
                      <a:noFill/>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Arial" charset="0"/>
                          <a:ea typeface="宋体" pitchFamily="2" charset="-122"/>
                        </a:rPr>
                        <a:t>1</a:t>
                      </a:r>
                    </a:p>
                  </a:txBody>
                  <a:tcPr horzOverflow="overflow">
                    <a:lnL>
                      <a:noFill/>
                    </a:lnL>
                    <a:lnR>
                      <a:noFill/>
                    </a:lnR>
                    <a:lnT w="12700" cap="flat" cmpd="sng" algn="ctr">
                      <a:solidFill>
                        <a:schemeClr val="tx1"/>
                      </a:solidFill>
                      <a:prstDash val="solid"/>
                      <a:round/>
                      <a:headEnd type="none" w="med" len="med"/>
                      <a:tailEnd type="none" w="med" len="med"/>
                    </a:lnT>
                    <a:lnB>
                      <a:noFill/>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Arial" charset="0"/>
                          <a:ea typeface="宋体" pitchFamily="2" charset="-122"/>
                        </a:rPr>
                        <a:t>1</a:t>
                      </a:r>
                    </a:p>
                  </a:txBody>
                  <a:tcPr horzOverflow="overflow">
                    <a:lnL>
                      <a:noFill/>
                    </a:lnL>
                    <a:lnR>
                      <a:noFill/>
                    </a:lnR>
                    <a:lnT w="12700" cap="flat" cmpd="sng" algn="ctr">
                      <a:solidFill>
                        <a:schemeClr val="tx1"/>
                      </a:solidFill>
                      <a:prstDash val="solid"/>
                      <a:round/>
                      <a:headEnd type="none" w="med" len="med"/>
                      <a:tailEnd type="none" w="med" len="med"/>
                    </a:lnT>
                    <a:lnB>
                      <a:noFill/>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Arial" charset="0"/>
                          <a:ea typeface="宋体" pitchFamily="2" charset="-122"/>
                        </a:rPr>
                        <a:t>0</a:t>
                      </a:r>
                    </a:p>
                  </a:txBody>
                  <a:tcPr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zh-CN" sz="1400" b="1" i="0" u="none" strike="noStrike" cap="none" normalizeH="0" baseline="0" smtClean="0">
                        <a:ln>
                          <a:noFill/>
                        </a:ln>
                        <a:solidFill>
                          <a:schemeClr val="tx1"/>
                        </a:solidFill>
                        <a:effectLst/>
                        <a:latin typeface="Arial"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solidFill>
                      <a:srgbClr val="FFFFFF"/>
                    </a:solidFill>
                  </a:tcPr>
                </a:tc>
              </a:tr>
              <a:tr h="25558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Arial" charset="0"/>
                          <a:ea typeface="宋体"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Arial" charset="0"/>
                          <a:ea typeface="宋体" pitchFamily="2" charset="-122"/>
                        </a:rPr>
                        <a:t>0</a:t>
                      </a:r>
                    </a:p>
                  </a:txBody>
                  <a:tcPr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Arial" charset="0"/>
                          <a:ea typeface="宋体" pitchFamily="2" charset="-122"/>
                        </a:rPr>
                        <a:t>0</a:t>
                      </a:r>
                    </a:p>
                  </a:txBody>
                  <a:tcPr horzOverflow="overflow">
                    <a:lnL>
                      <a:noFill/>
                    </a:lnL>
                    <a:lnR>
                      <a:noFill/>
                    </a:lnR>
                    <a:lnT>
                      <a:noFill/>
                    </a:lnT>
                    <a:lnB>
                      <a:noFill/>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Arial" charset="0"/>
                          <a:ea typeface="宋体" pitchFamily="2" charset="-122"/>
                        </a:rPr>
                        <a:t>0</a:t>
                      </a:r>
                    </a:p>
                  </a:txBody>
                  <a:tcPr horzOverflow="overflow">
                    <a:lnL>
                      <a:noFill/>
                    </a:lnL>
                    <a:lnR>
                      <a:noFill/>
                    </a:lnR>
                    <a:lnT>
                      <a:noFill/>
                    </a:lnT>
                    <a:lnB>
                      <a:noFill/>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Arial" charset="0"/>
                          <a:ea typeface="宋体" pitchFamily="2" charset="-122"/>
                        </a:rPr>
                        <a:t>1</a:t>
                      </a:r>
                    </a:p>
                  </a:txBody>
                  <a:tcPr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Arial" charset="0"/>
                          <a:ea typeface="宋体" pitchFamily="2" charset="-122"/>
                        </a:rPr>
                        <a:t>0</a:t>
                      </a:r>
                    </a:p>
                  </a:txBody>
                  <a:tcPr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Arial" charset="0"/>
                          <a:ea typeface="宋体" pitchFamily="2" charset="-122"/>
                        </a:rPr>
                        <a:t>1</a:t>
                      </a:r>
                    </a:p>
                  </a:txBody>
                  <a:tcPr horzOverflow="overflow">
                    <a:lnL>
                      <a:noFill/>
                    </a:lnL>
                    <a:lnR>
                      <a:noFill/>
                    </a:lnR>
                    <a:lnT>
                      <a:noFill/>
                    </a:lnT>
                    <a:lnB>
                      <a:noFill/>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Arial" charset="0"/>
                          <a:ea typeface="宋体" pitchFamily="2" charset="-122"/>
                        </a:rPr>
                        <a:t>1</a:t>
                      </a:r>
                    </a:p>
                  </a:txBody>
                  <a:tcPr horzOverflow="overflow">
                    <a:lnL>
                      <a:noFill/>
                    </a:lnL>
                    <a:lnR>
                      <a:noFill/>
                    </a:lnR>
                    <a:lnT>
                      <a:noFill/>
                    </a:lnT>
                    <a:lnB>
                      <a:noFill/>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Arial" charset="0"/>
                          <a:ea typeface="宋体" pitchFamily="2" charset="-122"/>
                        </a:rPr>
                        <a:t>0</a:t>
                      </a:r>
                    </a:p>
                  </a:txBody>
                  <a:tcPr horzOverflow="overflow">
                    <a:lnL>
                      <a:noFill/>
                    </a:lnL>
                    <a:lnR>
                      <a:noFill/>
                    </a:lnR>
                    <a:lnT>
                      <a:noFill/>
                    </a:lnT>
                    <a:lnB>
                      <a:noFill/>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Arial" charset="0"/>
                          <a:ea typeface="宋体" pitchFamily="2" charset="-122"/>
                        </a:rPr>
                        <a:t>0</a:t>
                      </a:r>
                    </a:p>
                  </a:txBody>
                  <a:tcPr horzOverflow="overflow">
                    <a:lnL>
                      <a:noFill/>
                    </a:lnL>
                    <a:lnR>
                      <a:noFill/>
                    </a:lnR>
                    <a:lnT>
                      <a:noFill/>
                    </a:lnT>
                    <a:lnB>
                      <a:noFill/>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Arial" charset="0"/>
                          <a:ea typeface="宋体" pitchFamily="2" charset="-122"/>
                        </a:rPr>
                        <a:t>0</a:t>
                      </a:r>
                    </a:p>
                  </a:txBody>
                  <a:tcPr horzOverflow="overflow">
                    <a:lnL>
                      <a:noFill/>
                    </a:lnL>
                    <a:lnR>
                      <a:noFill/>
                    </a:lnR>
                    <a:lnT>
                      <a:noFill/>
                    </a:lnT>
                    <a:lnB>
                      <a:noFill/>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Arial" charset="0"/>
                          <a:ea typeface="宋体" pitchFamily="2" charset="-122"/>
                        </a:rPr>
                        <a:t>0</a:t>
                      </a:r>
                    </a:p>
                  </a:txBody>
                  <a:tcPr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zh-CN" sz="1400" b="1" i="0" u="none" strike="noStrike" cap="none" normalizeH="0" baseline="0" smtClean="0">
                        <a:ln>
                          <a:noFill/>
                        </a:ln>
                        <a:solidFill>
                          <a:schemeClr val="tx1"/>
                        </a:solidFill>
                        <a:effectLst/>
                        <a:latin typeface="Arial"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solidFill>
                      <a:srgbClr val="FFFFFF"/>
                    </a:solidFill>
                  </a:tcPr>
                </a:tc>
              </a:tr>
              <a:tr h="2540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Arial" charset="0"/>
                          <a:ea typeface="宋体" pitchFamily="2" charset="-122"/>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Arial" charset="0"/>
                          <a:ea typeface="宋体" pitchFamily="2" charset="-122"/>
                        </a:rPr>
                        <a:t>0</a:t>
                      </a:r>
                    </a:p>
                  </a:txBody>
                  <a:tcPr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Arial" charset="0"/>
                          <a:ea typeface="宋体" pitchFamily="2" charset="-122"/>
                        </a:rPr>
                        <a:t>0</a:t>
                      </a:r>
                    </a:p>
                  </a:txBody>
                  <a:tcPr horzOverflow="overflow">
                    <a:lnL>
                      <a:noFill/>
                    </a:lnL>
                    <a:lnR>
                      <a:noFill/>
                    </a:lnR>
                    <a:lnT>
                      <a:noFill/>
                    </a:lnT>
                    <a:lnB>
                      <a:noFill/>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Arial" charset="0"/>
                          <a:ea typeface="宋体" pitchFamily="2" charset="-122"/>
                        </a:rPr>
                        <a:t>1</a:t>
                      </a:r>
                    </a:p>
                  </a:txBody>
                  <a:tcPr horzOverflow="overflow">
                    <a:lnL>
                      <a:noFill/>
                    </a:lnL>
                    <a:lnR>
                      <a:noFill/>
                    </a:lnR>
                    <a:lnT>
                      <a:noFill/>
                    </a:lnT>
                    <a:lnB>
                      <a:noFill/>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Arial" charset="0"/>
                          <a:ea typeface="宋体" pitchFamily="2" charset="-122"/>
                        </a:rPr>
                        <a:t>0</a:t>
                      </a:r>
                    </a:p>
                  </a:txBody>
                  <a:tcPr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Arial" charset="0"/>
                          <a:ea typeface="宋体" pitchFamily="2" charset="-122"/>
                        </a:rPr>
                        <a:t>1</a:t>
                      </a:r>
                    </a:p>
                  </a:txBody>
                  <a:tcPr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Arial" charset="0"/>
                          <a:ea typeface="宋体" pitchFamily="2" charset="-122"/>
                        </a:rPr>
                        <a:t>1</a:t>
                      </a:r>
                    </a:p>
                  </a:txBody>
                  <a:tcPr horzOverflow="overflow">
                    <a:lnL>
                      <a:noFill/>
                    </a:lnL>
                    <a:lnR>
                      <a:noFill/>
                    </a:lnR>
                    <a:lnT>
                      <a:noFill/>
                    </a:lnT>
                    <a:lnB>
                      <a:noFill/>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Arial" charset="0"/>
                          <a:ea typeface="宋体" pitchFamily="2" charset="-122"/>
                        </a:rPr>
                        <a:t>0</a:t>
                      </a:r>
                    </a:p>
                  </a:txBody>
                  <a:tcPr horzOverflow="overflow">
                    <a:lnL>
                      <a:noFill/>
                    </a:lnL>
                    <a:lnR>
                      <a:noFill/>
                    </a:lnR>
                    <a:lnT>
                      <a:noFill/>
                    </a:lnT>
                    <a:lnB>
                      <a:noFill/>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Arial" charset="0"/>
                          <a:ea typeface="宋体" pitchFamily="2" charset="-122"/>
                        </a:rPr>
                        <a:t>1</a:t>
                      </a:r>
                    </a:p>
                  </a:txBody>
                  <a:tcPr horzOverflow="overflow">
                    <a:lnL>
                      <a:noFill/>
                    </a:lnL>
                    <a:lnR>
                      <a:noFill/>
                    </a:lnR>
                    <a:lnT>
                      <a:noFill/>
                    </a:lnT>
                    <a:lnB>
                      <a:noFill/>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Arial" charset="0"/>
                          <a:ea typeface="宋体" pitchFamily="2" charset="-122"/>
                        </a:rPr>
                        <a:t>1</a:t>
                      </a:r>
                    </a:p>
                  </a:txBody>
                  <a:tcPr horzOverflow="overflow">
                    <a:lnL>
                      <a:noFill/>
                    </a:lnL>
                    <a:lnR>
                      <a:noFill/>
                    </a:lnR>
                    <a:lnT>
                      <a:noFill/>
                    </a:lnT>
                    <a:lnB>
                      <a:noFill/>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Arial" charset="0"/>
                          <a:ea typeface="宋体" pitchFamily="2" charset="-122"/>
                        </a:rPr>
                        <a:t>0</a:t>
                      </a:r>
                    </a:p>
                  </a:txBody>
                  <a:tcPr horzOverflow="overflow">
                    <a:lnL>
                      <a:noFill/>
                    </a:lnL>
                    <a:lnR>
                      <a:noFill/>
                    </a:lnR>
                    <a:lnT>
                      <a:noFill/>
                    </a:lnT>
                    <a:lnB>
                      <a:noFill/>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Arial" charset="0"/>
                          <a:ea typeface="宋体" pitchFamily="2" charset="-122"/>
                        </a:rPr>
                        <a:t>1</a:t>
                      </a:r>
                    </a:p>
                  </a:txBody>
                  <a:tcPr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zh-CN" sz="1400" b="1" i="0" u="none" strike="noStrike" cap="none" normalizeH="0" baseline="0" smtClean="0">
                        <a:ln>
                          <a:noFill/>
                        </a:ln>
                        <a:solidFill>
                          <a:schemeClr val="tx1"/>
                        </a:solidFill>
                        <a:effectLst/>
                        <a:latin typeface="Arial"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solidFill>
                      <a:srgbClr val="FFFFFF"/>
                    </a:solidFill>
                  </a:tcPr>
                </a:tc>
              </a:tr>
              <a:tr h="2540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Arial" charset="0"/>
                          <a:ea typeface="宋体" pitchFamily="2" charset="-122"/>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Arial" charset="0"/>
                          <a:ea typeface="宋体" pitchFamily="2" charset="-122"/>
                        </a:rPr>
                        <a:t>0</a:t>
                      </a:r>
                    </a:p>
                  </a:txBody>
                  <a:tcPr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Arial" charset="0"/>
                          <a:ea typeface="宋体" pitchFamily="2" charset="-122"/>
                        </a:rPr>
                        <a:t>0</a:t>
                      </a:r>
                    </a:p>
                  </a:txBody>
                  <a:tcPr horzOverflow="overflow">
                    <a:lnL>
                      <a:noFill/>
                    </a:lnL>
                    <a:lnR>
                      <a:noFill/>
                    </a:lnR>
                    <a:lnT>
                      <a:noFill/>
                    </a:lnT>
                    <a:lnB>
                      <a:noFill/>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Arial" charset="0"/>
                          <a:ea typeface="宋体" pitchFamily="2" charset="-122"/>
                        </a:rPr>
                        <a:t>1</a:t>
                      </a:r>
                    </a:p>
                  </a:txBody>
                  <a:tcPr horzOverflow="overflow">
                    <a:lnL>
                      <a:noFill/>
                    </a:lnL>
                    <a:lnR>
                      <a:noFill/>
                    </a:lnR>
                    <a:lnT>
                      <a:noFill/>
                    </a:lnT>
                    <a:lnB>
                      <a:noFill/>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Arial" charset="0"/>
                          <a:ea typeface="宋体" pitchFamily="2" charset="-122"/>
                        </a:rPr>
                        <a:t>1</a:t>
                      </a:r>
                    </a:p>
                  </a:txBody>
                  <a:tcPr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Arial" charset="0"/>
                          <a:ea typeface="宋体" pitchFamily="2" charset="-122"/>
                        </a:rPr>
                        <a:t>1</a:t>
                      </a:r>
                    </a:p>
                  </a:txBody>
                  <a:tcPr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Arial" charset="0"/>
                          <a:ea typeface="宋体" pitchFamily="2" charset="-122"/>
                        </a:rPr>
                        <a:t>1</a:t>
                      </a:r>
                    </a:p>
                  </a:txBody>
                  <a:tcPr horzOverflow="overflow">
                    <a:lnL>
                      <a:noFill/>
                    </a:lnL>
                    <a:lnR>
                      <a:noFill/>
                    </a:lnR>
                    <a:lnT>
                      <a:noFill/>
                    </a:lnT>
                    <a:lnB>
                      <a:noFill/>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Arial" charset="0"/>
                          <a:ea typeface="宋体" pitchFamily="2" charset="-122"/>
                        </a:rPr>
                        <a:t>1</a:t>
                      </a:r>
                    </a:p>
                  </a:txBody>
                  <a:tcPr horzOverflow="overflow">
                    <a:lnL>
                      <a:noFill/>
                    </a:lnL>
                    <a:lnR>
                      <a:noFill/>
                    </a:lnR>
                    <a:lnT>
                      <a:noFill/>
                    </a:lnT>
                    <a:lnB>
                      <a:noFill/>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Arial" charset="0"/>
                          <a:ea typeface="宋体" pitchFamily="2" charset="-122"/>
                        </a:rPr>
                        <a:t>1</a:t>
                      </a:r>
                    </a:p>
                  </a:txBody>
                  <a:tcPr horzOverflow="overflow">
                    <a:lnL>
                      <a:noFill/>
                    </a:lnL>
                    <a:lnR>
                      <a:noFill/>
                    </a:lnR>
                    <a:lnT>
                      <a:noFill/>
                    </a:lnT>
                    <a:lnB>
                      <a:noFill/>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Arial" charset="0"/>
                          <a:ea typeface="宋体" pitchFamily="2" charset="-122"/>
                        </a:rPr>
                        <a:t>0</a:t>
                      </a:r>
                    </a:p>
                  </a:txBody>
                  <a:tcPr horzOverflow="overflow">
                    <a:lnL>
                      <a:noFill/>
                    </a:lnL>
                    <a:lnR>
                      <a:noFill/>
                    </a:lnR>
                    <a:lnT>
                      <a:noFill/>
                    </a:lnT>
                    <a:lnB>
                      <a:noFill/>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Arial" charset="0"/>
                          <a:ea typeface="宋体" pitchFamily="2" charset="-122"/>
                        </a:rPr>
                        <a:t>0</a:t>
                      </a:r>
                    </a:p>
                  </a:txBody>
                  <a:tcPr horzOverflow="overflow">
                    <a:lnL>
                      <a:noFill/>
                    </a:lnL>
                    <a:lnR>
                      <a:noFill/>
                    </a:lnR>
                    <a:lnT>
                      <a:noFill/>
                    </a:lnT>
                    <a:lnB>
                      <a:noFill/>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Arial" charset="0"/>
                          <a:ea typeface="宋体" pitchFamily="2" charset="-122"/>
                        </a:rPr>
                        <a:t>1</a:t>
                      </a:r>
                    </a:p>
                  </a:txBody>
                  <a:tcPr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zh-CN" sz="1400" b="1" i="0" u="none" strike="noStrike" cap="none" normalizeH="0" baseline="0" smtClean="0">
                        <a:ln>
                          <a:noFill/>
                        </a:ln>
                        <a:solidFill>
                          <a:schemeClr val="tx1"/>
                        </a:solidFill>
                        <a:effectLst/>
                        <a:latin typeface="Arial"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solidFill>
                      <a:srgbClr val="FFFFFF"/>
                    </a:solidFill>
                  </a:tcPr>
                </a:tc>
              </a:tr>
              <a:tr h="25082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Arial" charset="0"/>
                          <a:ea typeface="宋体" pitchFamily="2" charset="-122"/>
                        </a:rPr>
                        <a:t>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6FF33"/>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Arial" charset="0"/>
                          <a:ea typeface="宋体" pitchFamily="2" charset="-122"/>
                        </a:rPr>
                        <a:t>0</a:t>
                      </a:r>
                    </a:p>
                  </a:txBody>
                  <a:tcPr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solidFill>
                      <a:srgbClr val="66FF33"/>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Arial" charset="0"/>
                          <a:ea typeface="宋体" pitchFamily="2" charset="-122"/>
                        </a:rPr>
                        <a:t>1</a:t>
                      </a:r>
                    </a:p>
                  </a:txBody>
                  <a:tcPr horzOverflow="overflow">
                    <a:lnL>
                      <a:noFill/>
                    </a:lnL>
                    <a:lnR>
                      <a:noFill/>
                    </a:lnR>
                    <a:lnT>
                      <a:noFill/>
                    </a:lnT>
                    <a:lnB>
                      <a:noFill/>
                    </a:lnB>
                    <a:lnTlToBr>
                      <a:noFill/>
                    </a:lnTlToBr>
                    <a:lnBlToTr>
                      <a:noFill/>
                    </a:lnBlToTr>
                    <a:solidFill>
                      <a:srgbClr val="66FF33"/>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Arial" charset="0"/>
                          <a:ea typeface="宋体" pitchFamily="2" charset="-122"/>
                        </a:rPr>
                        <a:t>0</a:t>
                      </a:r>
                    </a:p>
                  </a:txBody>
                  <a:tcPr horzOverflow="overflow">
                    <a:lnL>
                      <a:noFill/>
                    </a:lnL>
                    <a:lnR>
                      <a:noFill/>
                    </a:lnR>
                    <a:lnT>
                      <a:noFill/>
                    </a:lnT>
                    <a:lnB>
                      <a:noFill/>
                    </a:lnB>
                    <a:lnTlToBr>
                      <a:noFill/>
                    </a:lnTlToBr>
                    <a:lnBlToTr>
                      <a:noFill/>
                    </a:lnBlToTr>
                    <a:solidFill>
                      <a:srgbClr val="66FF33"/>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Arial" charset="0"/>
                          <a:ea typeface="宋体" pitchFamily="2" charset="-122"/>
                        </a:rPr>
                        <a:t>0</a:t>
                      </a:r>
                    </a:p>
                  </a:txBody>
                  <a:tcPr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solidFill>
                      <a:srgbClr val="66FF33"/>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Arial" charset="0"/>
                          <a:ea typeface="宋体" pitchFamily="2" charset="-122"/>
                        </a:rPr>
                        <a:t>0</a:t>
                      </a:r>
                    </a:p>
                  </a:txBody>
                  <a:tcPr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solidFill>
                      <a:srgbClr val="66FF33"/>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Arial" charset="0"/>
                          <a:ea typeface="宋体" pitchFamily="2" charset="-122"/>
                        </a:rPr>
                        <a:t>1</a:t>
                      </a:r>
                    </a:p>
                  </a:txBody>
                  <a:tcPr horzOverflow="overflow">
                    <a:lnL>
                      <a:noFill/>
                    </a:lnL>
                    <a:lnR>
                      <a:noFill/>
                    </a:lnR>
                    <a:lnT>
                      <a:noFill/>
                    </a:lnT>
                    <a:lnB>
                      <a:noFill/>
                    </a:lnB>
                    <a:lnTlToBr>
                      <a:noFill/>
                    </a:lnTlToBr>
                    <a:lnBlToTr>
                      <a:noFill/>
                    </a:lnBlToTr>
                    <a:solidFill>
                      <a:srgbClr val="66FF33"/>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Arial" charset="0"/>
                          <a:ea typeface="宋体" pitchFamily="2" charset="-122"/>
                        </a:rPr>
                        <a:t>1</a:t>
                      </a:r>
                    </a:p>
                  </a:txBody>
                  <a:tcPr horzOverflow="overflow">
                    <a:lnL>
                      <a:noFill/>
                    </a:lnL>
                    <a:lnR>
                      <a:noFill/>
                    </a:lnR>
                    <a:lnT>
                      <a:noFill/>
                    </a:lnT>
                    <a:lnB>
                      <a:noFill/>
                    </a:lnB>
                    <a:lnTlToBr>
                      <a:noFill/>
                    </a:lnTlToBr>
                    <a:lnBlToTr>
                      <a:noFill/>
                    </a:lnBlToTr>
                    <a:solidFill>
                      <a:srgbClr val="66FF33"/>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Arial" charset="0"/>
                          <a:ea typeface="宋体" pitchFamily="2" charset="-122"/>
                        </a:rPr>
                        <a:t>0</a:t>
                      </a:r>
                    </a:p>
                  </a:txBody>
                  <a:tcPr horzOverflow="overflow">
                    <a:lnL>
                      <a:noFill/>
                    </a:lnL>
                    <a:lnR>
                      <a:noFill/>
                    </a:lnR>
                    <a:lnT>
                      <a:noFill/>
                    </a:lnT>
                    <a:lnB>
                      <a:noFill/>
                    </a:lnB>
                    <a:lnTlToBr>
                      <a:noFill/>
                    </a:lnTlToBr>
                    <a:lnBlToTr>
                      <a:noFill/>
                    </a:lnBlToTr>
                    <a:solidFill>
                      <a:srgbClr val="66FF33"/>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Arial" charset="0"/>
                          <a:ea typeface="宋体" pitchFamily="2" charset="-122"/>
                        </a:rPr>
                        <a:t>0</a:t>
                      </a:r>
                    </a:p>
                  </a:txBody>
                  <a:tcPr horzOverflow="overflow">
                    <a:lnL>
                      <a:noFill/>
                    </a:lnL>
                    <a:lnR>
                      <a:noFill/>
                    </a:lnR>
                    <a:lnT>
                      <a:noFill/>
                    </a:lnT>
                    <a:lnB>
                      <a:noFill/>
                    </a:lnB>
                    <a:lnTlToBr>
                      <a:noFill/>
                    </a:lnTlToBr>
                    <a:lnBlToTr>
                      <a:noFill/>
                    </a:lnBlToTr>
                    <a:solidFill>
                      <a:srgbClr val="66FF33"/>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Arial" charset="0"/>
                          <a:ea typeface="宋体" pitchFamily="2" charset="-122"/>
                        </a:rPr>
                        <a:t>1</a:t>
                      </a:r>
                    </a:p>
                  </a:txBody>
                  <a:tcPr horzOverflow="overflow">
                    <a:lnL>
                      <a:noFill/>
                    </a:lnL>
                    <a:lnR>
                      <a:noFill/>
                    </a:lnR>
                    <a:lnT>
                      <a:noFill/>
                    </a:lnT>
                    <a:lnB>
                      <a:noFill/>
                    </a:lnB>
                    <a:lnTlToBr>
                      <a:noFill/>
                    </a:lnTlToBr>
                    <a:lnBlToTr>
                      <a:noFill/>
                    </a:lnBlToTr>
                    <a:solidFill>
                      <a:srgbClr val="66FF33"/>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Arial" charset="0"/>
                          <a:ea typeface="宋体" pitchFamily="2" charset="-122"/>
                        </a:rPr>
                        <a:t>1</a:t>
                      </a:r>
                    </a:p>
                  </a:txBody>
                  <a:tcPr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solidFill>
                      <a:srgbClr val="66FF33"/>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zh-CN" sz="1400" b="1" i="0" u="none" strike="noStrike" cap="none" normalizeH="0" baseline="0" smtClean="0">
                        <a:ln>
                          <a:noFill/>
                        </a:ln>
                        <a:solidFill>
                          <a:schemeClr val="tx1"/>
                        </a:solidFill>
                        <a:effectLst/>
                        <a:latin typeface="Arial"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solidFill>
                      <a:srgbClr val="FFFFFF"/>
                    </a:solidFill>
                  </a:tcPr>
                </a:tc>
              </a:tr>
              <a:tr h="2540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Arial" charset="0"/>
                          <a:ea typeface="宋体" pitchFamily="2" charset="-122"/>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Arial" charset="0"/>
                          <a:ea typeface="宋体" pitchFamily="2" charset="-122"/>
                        </a:rPr>
                        <a:t>0</a:t>
                      </a:r>
                    </a:p>
                  </a:txBody>
                  <a:tcPr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Arial" charset="0"/>
                          <a:ea typeface="宋体" pitchFamily="2" charset="-122"/>
                        </a:rPr>
                        <a:t>1</a:t>
                      </a:r>
                    </a:p>
                  </a:txBody>
                  <a:tcPr horzOverflow="overflow">
                    <a:lnL>
                      <a:noFill/>
                    </a:lnL>
                    <a:lnR>
                      <a:noFill/>
                    </a:lnR>
                    <a:lnT>
                      <a:noFill/>
                    </a:lnT>
                    <a:lnB>
                      <a:noFill/>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Arial" charset="0"/>
                          <a:ea typeface="宋体" pitchFamily="2" charset="-122"/>
                        </a:rPr>
                        <a:t>0</a:t>
                      </a:r>
                    </a:p>
                  </a:txBody>
                  <a:tcPr horzOverflow="overflow">
                    <a:lnL>
                      <a:noFill/>
                    </a:lnL>
                    <a:lnR>
                      <a:noFill/>
                    </a:lnR>
                    <a:lnT>
                      <a:noFill/>
                    </a:lnT>
                    <a:lnB>
                      <a:noFill/>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Arial" charset="0"/>
                          <a:ea typeface="宋体" pitchFamily="2" charset="-122"/>
                        </a:rPr>
                        <a:t>1</a:t>
                      </a:r>
                    </a:p>
                  </a:txBody>
                  <a:tcPr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Arial" charset="0"/>
                          <a:ea typeface="宋体" pitchFamily="2" charset="-122"/>
                        </a:rPr>
                        <a:t>1</a:t>
                      </a:r>
                    </a:p>
                  </a:txBody>
                  <a:tcPr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Arial" charset="0"/>
                          <a:ea typeface="宋体" pitchFamily="2" charset="-122"/>
                        </a:rPr>
                        <a:t>0</a:t>
                      </a:r>
                    </a:p>
                  </a:txBody>
                  <a:tcPr horzOverflow="overflow">
                    <a:lnL>
                      <a:noFill/>
                    </a:lnL>
                    <a:lnR>
                      <a:noFill/>
                    </a:lnR>
                    <a:lnT>
                      <a:noFill/>
                    </a:lnT>
                    <a:lnB>
                      <a:noFill/>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Arial" charset="0"/>
                          <a:ea typeface="宋体" pitchFamily="2" charset="-122"/>
                        </a:rPr>
                        <a:t>1</a:t>
                      </a:r>
                    </a:p>
                  </a:txBody>
                  <a:tcPr horzOverflow="overflow">
                    <a:lnL>
                      <a:noFill/>
                    </a:lnL>
                    <a:lnR>
                      <a:noFill/>
                    </a:lnR>
                    <a:lnT>
                      <a:noFill/>
                    </a:lnT>
                    <a:lnB>
                      <a:noFill/>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Arial" charset="0"/>
                          <a:ea typeface="宋体" pitchFamily="2" charset="-122"/>
                        </a:rPr>
                        <a:t>1</a:t>
                      </a:r>
                    </a:p>
                  </a:txBody>
                  <a:tcPr horzOverflow="overflow">
                    <a:lnL>
                      <a:noFill/>
                    </a:lnL>
                    <a:lnR>
                      <a:noFill/>
                    </a:lnR>
                    <a:lnT>
                      <a:noFill/>
                    </a:lnT>
                    <a:lnB>
                      <a:noFill/>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Arial" charset="0"/>
                          <a:ea typeface="宋体" pitchFamily="2" charset="-122"/>
                        </a:rPr>
                        <a:t>0</a:t>
                      </a:r>
                    </a:p>
                  </a:txBody>
                  <a:tcPr horzOverflow="overflow">
                    <a:lnL>
                      <a:noFill/>
                    </a:lnL>
                    <a:lnR>
                      <a:noFill/>
                    </a:lnR>
                    <a:lnT>
                      <a:noFill/>
                    </a:lnT>
                    <a:lnB>
                      <a:noFill/>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Arial" charset="0"/>
                          <a:ea typeface="宋体" pitchFamily="2" charset="-122"/>
                        </a:rPr>
                        <a:t>1</a:t>
                      </a:r>
                    </a:p>
                  </a:txBody>
                  <a:tcPr horzOverflow="overflow">
                    <a:lnL>
                      <a:noFill/>
                    </a:lnL>
                    <a:lnR>
                      <a:noFill/>
                    </a:lnR>
                    <a:lnT>
                      <a:noFill/>
                    </a:lnT>
                    <a:lnB>
                      <a:noFill/>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Arial" charset="0"/>
                          <a:ea typeface="宋体" pitchFamily="2" charset="-122"/>
                        </a:rPr>
                        <a:t>1</a:t>
                      </a:r>
                    </a:p>
                  </a:txBody>
                  <a:tcPr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zh-CN" sz="1400" b="1" i="0" u="none" strike="noStrike" cap="none" normalizeH="0" baseline="0" smtClean="0">
                        <a:ln>
                          <a:noFill/>
                        </a:ln>
                        <a:solidFill>
                          <a:schemeClr val="tx1"/>
                        </a:solidFill>
                        <a:effectLst/>
                        <a:latin typeface="Arial"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solidFill>
                      <a:srgbClr val="FFFFFF"/>
                    </a:solidFill>
                  </a:tcPr>
                </a:tc>
              </a:tr>
              <a:tr h="25241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Arial" charset="0"/>
                          <a:ea typeface="宋体" pitchFamily="2" charset="-122"/>
                        </a:rPr>
                        <a:t>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Arial" charset="0"/>
                          <a:ea typeface="宋体" pitchFamily="2" charset="-122"/>
                        </a:rPr>
                        <a:t>0</a:t>
                      </a:r>
                    </a:p>
                  </a:txBody>
                  <a:tcPr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Arial" charset="0"/>
                          <a:ea typeface="宋体" pitchFamily="2" charset="-122"/>
                        </a:rPr>
                        <a:t>1</a:t>
                      </a:r>
                    </a:p>
                  </a:txBody>
                  <a:tcPr horzOverflow="overflow">
                    <a:lnL>
                      <a:noFill/>
                    </a:lnL>
                    <a:lnR>
                      <a:noFill/>
                    </a:lnR>
                    <a:lnT>
                      <a:noFill/>
                    </a:lnT>
                    <a:lnB>
                      <a:noFill/>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Arial" charset="0"/>
                          <a:ea typeface="宋体" pitchFamily="2" charset="-122"/>
                        </a:rPr>
                        <a:t>1</a:t>
                      </a:r>
                    </a:p>
                  </a:txBody>
                  <a:tcPr horzOverflow="overflow">
                    <a:lnL>
                      <a:noFill/>
                    </a:lnL>
                    <a:lnR>
                      <a:noFill/>
                    </a:lnR>
                    <a:lnT>
                      <a:noFill/>
                    </a:lnT>
                    <a:lnB>
                      <a:noFill/>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Arial" charset="0"/>
                          <a:ea typeface="宋体" pitchFamily="2" charset="-122"/>
                        </a:rPr>
                        <a:t>0</a:t>
                      </a:r>
                    </a:p>
                  </a:txBody>
                  <a:tcPr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Arial" charset="0"/>
                          <a:ea typeface="宋体" pitchFamily="2" charset="-122"/>
                        </a:rPr>
                        <a:t>0</a:t>
                      </a:r>
                    </a:p>
                  </a:txBody>
                  <a:tcPr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Arial" charset="0"/>
                          <a:ea typeface="宋体" pitchFamily="2" charset="-122"/>
                        </a:rPr>
                        <a:t>0</a:t>
                      </a:r>
                    </a:p>
                  </a:txBody>
                  <a:tcPr horzOverflow="overflow">
                    <a:lnL>
                      <a:noFill/>
                    </a:lnL>
                    <a:lnR>
                      <a:noFill/>
                    </a:lnR>
                    <a:lnT>
                      <a:noFill/>
                    </a:lnT>
                    <a:lnB>
                      <a:noFill/>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Arial" charset="0"/>
                          <a:ea typeface="宋体" pitchFamily="2" charset="-122"/>
                        </a:rPr>
                        <a:t>1</a:t>
                      </a:r>
                    </a:p>
                  </a:txBody>
                  <a:tcPr horzOverflow="overflow">
                    <a:lnL>
                      <a:noFill/>
                    </a:lnL>
                    <a:lnR>
                      <a:noFill/>
                    </a:lnR>
                    <a:lnT>
                      <a:noFill/>
                    </a:lnT>
                    <a:lnB>
                      <a:noFill/>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Arial" charset="0"/>
                          <a:ea typeface="宋体" pitchFamily="2" charset="-122"/>
                        </a:rPr>
                        <a:t>1</a:t>
                      </a:r>
                    </a:p>
                  </a:txBody>
                  <a:tcPr horzOverflow="overflow">
                    <a:lnL>
                      <a:noFill/>
                    </a:lnL>
                    <a:lnR>
                      <a:noFill/>
                    </a:lnR>
                    <a:lnT>
                      <a:noFill/>
                    </a:lnT>
                    <a:lnB>
                      <a:noFill/>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Arial" charset="0"/>
                          <a:ea typeface="宋体" pitchFamily="2" charset="-122"/>
                        </a:rPr>
                        <a:t>1</a:t>
                      </a:r>
                    </a:p>
                  </a:txBody>
                  <a:tcPr horzOverflow="overflow">
                    <a:lnL>
                      <a:noFill/>
                    </a:lnL>
                    <a:lnR>
                      <a:noFill/>
                    </a:lnR>
                    <a:lnT>
                      <a:noFill/>
                    </a:lnT>
                    <a:lnB>
                      <a:noFill/>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Arial" charset="0"/>
                          <a:ea typeface="宋体" pitchFamily="2" charset="-122"/>
                        </a:rPr>
                        <a:t>1</a:t>
                      </a:r>
                    </a:p>
                  </a:txBody>
                  <a:tcPr horzOverflow="overflow">
                    <a:lnL>
                      <a:noFill/>
                    </a:lnL>
                    <a:lnR>
                      <a:noFill/>
                    </a:lnR>
                    <a:lnT>
                      <a:noFill/>
                    </a:lnT>
                    <a:lnB>
                      <a:noFill/>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Arial" charset="0"/>
                          <a:ea typeface="宋体" pitchFamily="2" charset="-122"/>
                        </a:rPr>
                        <a:t>1</a:t>
                      </a:r>
                    </a:p>
                  </a:txBody>
                  <a:tcPr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zh-CN" sz="1400" b="1" i="0" u="none" strike="noStrike" cap="none" normalizeH="0" baseline="0" smtClean="0">
                        <a:ln>
                          <a:noFill/>
                        </a:ln>
                        <a:solidFill>
                          <a:schemeClr val="tx1"/>
                        </a:solidFill>
                        <a:effectLst/>
                        <a:latin typeface="Arial"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solidFill>
                      <a:srgbClr val="FFFFFF"/>
                    </a:solidFill>
                  </a:tcPr>
                </a:tc>
              </a:tr>
              <a:tr h="34766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Arial" charset="0"/>
                          <a:ea typeface="宋体" pitchFamily="2" charset="-122"/>
                        </a:rPr>
                        <a:t>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Arial" charset="0"/>
                          <a:ea typeface="宋体" pitchFamily="2" charset="-122"/>
                        </a:rPr>
                        <a:t>0</a:t>
                      </a:r>
                    </a:p>
                  </a:txBody>
                  <a:tcPr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Arial" charset="0"/>
                          <a:ea typeface="宋体" pitchFamily="2" charset="-122"/>
                        </a:rPr>
                        <a:t>1</a:t>
                      </a:r>
                    </a:p>
                  </a:txBody>
                  <a:tcPr horzOverflow="overflow">
                    <a:lnL>
                      <a:noFill/>
                    </a:lnL>
                    <a:lnR>
                      <a:noFill/>
                    </a:lnR>
                    <a:lnT>
                      <a:noFill/>
                    </a:lnT>
                    <a:lnB>
                      <a:noFill/>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Arial" charset="0"/>
                          <a:ea typeface="宋体" pitchFamily="2" charset="-122"/>
                        </a:rPr>
                        <a:t>1</a:t>
                      </a:r>
                    </a:p>
                  </a:txBody>
                  <a:tcPr horzOverflow="overflow">
                    <a:lnL>
                      <a:noFill/>
                    </a:lnL>
                    <a:lnR>
                      <a:noFill/>
                    </a:lnR>
                    <a:lnT>
                      <a:noFill/>
                    </a:lnT>
                    <a:lnB>
                      <a:noFill/>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Arial" charset="0"/>
                          <a:ea typeface="宋体" pitchFamily="2" charset="-122"/>
                        </a:rPr>
                        <a:t>1</a:t>
                      </a:r>
                    </a:p>
                  </a:txBody>
                  <a:tcPr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Arial" charset="0"/>
                          <a:ea typeface="宋体" pitchFamily="2" charset="-122"/>
                        </a:rPr>
                        <a:t>1</a:t>
                      </a:r>
                    </a:p>
                  </a:txBody>
                  <a:tcPr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Arial" charset="0"/>
                          <a:ea typeface="宋体" pitchFamily="2" charset="-122"/>
                        </a:rPr>
                        <a:t>1</a:t>
                      </a:r>
                    </a:p>
                  </a:txBody>
                  <a:tcPr horzOverflow="overflow">
                    <a:lnL>
                      <a:noFill/>
                    </a:lnL>
                    <a:lnR>
                      <a:noFill/>
                    </a:lnR>
                    <a:lnT>
                      <a:noFill/>
                    </a:lnT>
                    <a:lnB>
                      <a:noFill/>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Arial" charset="0"/>
                          <a:ea typeface="宋体" pitchFamily="2" charset="-122"/>
                        </a:rPr>
                        <a:t>1</a:t>
                      </a:r>
                    </a:p>
                  </a:txBody>
                  <a:tcPr horzOverflow="overflow">
                    <a:lnL>
                      <a:noFill/>
                    </a:lnL>
                    <a:lnR>
                      <a:noFill/>
                    </a:lnR>
                    <a:lnT>
                      <a:noFill/>
                    </a:lnT>
                    <a:lnB>
                      <a:noFill/>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Arial" charset="0"/>
                          <a:ea typeface="宋体" pitchFamily="2" charset="-122"/>
                        </a:rPr>
                        <a:t>0</a:t>
                      </a:r>
                    </a:p>
                  </a:txBody>
                  <a:tcPr horzOverflow="overflow">
                    <a:lnL>
                      <a:noFill/>
                    </a:lnL>
                    <a:lnR>
                      <a:noFill/>
                    </a:lnR>
                    <a:lnT>
                      <a:noFill/>
                    </a:lnT>
                    <a:lnB>
                      <a:noFill/>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Arial" charset="0"/>
                          <a:ea typeface="宋体" pitchFamily="2" charset="-122"/>
                        </a:rPr>
                        <a:t>0</a:t>
                      </a:r>
                    </a:p>
                  </a:txBody>
                  <a:tcPr horzOverflow="overflow">
                    <a:lnL>
                      <a:noFill/>
                    </a:lnL>
                    <a:lnR>
                      <a:noFill/>
                    </a:lnR>
                    <a:lnT>
                      <a:noFill/>
                    </a:lnT>
                    <a:lnB>
                      <a:noFill/>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Arial" charset="0"/>
                          <a:ea typeface="宋体" pitchFamily="2" charset="-122"/>
                        </a:rPr>
                        <a:t>0</a:t>
                      </a:r>
                    </a:p>
                  </a:txBody>
                  <a:tcPr horzOverflow="overflow">
                    <a:lnL>
                      <a:noFill/>
                    </a:lnL>
                    <a:lnR>
                      <a:noFill/>
                    </a:lnR>
                    <a:lnT>
                      <a:noFill/>
                    </a:lnT>
                    <a:lnB>
                      <a:noFill/>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Arial" charset="0"/>
                          <a:ea typeface="宋体" pitchFamily="2" charset="-122"/>
                        </a:rPr>
                        <a:t>0</a:t>
                      </a:r>
                    </a:p>
                  </a:txBody>
                  <a:tcPr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zh-CN" sz="1400" b="1" i="0" u="none" strike="noStrike" cap="none" normalizeH="0" baseline="0" smtClean="0">
                        <a:ln>
                          <a:noFill/>
                        </a:ln>
                        <a:solidFill>
                          <a:schemeClr val="tx1"/>
                        </a:solidFill>
                        <a:effectLst/>
                        <a:latin typeface="Arial"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solidFill>
                      <a:srgbClr val="FFFFFF"/>
                    </a:solidFill>
                  </a:tcPr>
                </a:tc>
              </a:tr>
              <a:tr h="2540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Arial" charset="0"/>
                          <a:ea typeface="宋体" pitchFamily="2" charset="-122"/>
                        </a:rPr>
                        <a:t>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Arial" charset="0"/>
                          <a:ea typeface="宋体" pitchFamily="2" charset="-122"/>
                        </a:rPr>
                        <a:t>1</a:t>
                      </a:r>
                    </a:p>
                  </a:txBody>
                  <a:tcPr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Arial" charset="0"/>
                          <a:ea typeface="宋体" pitchFamily="2" charset="-122"/>
                        </a:rPr>
                        <a:t>0</a:t>
                      </a:r>
                    </a:p>
                  </a:txBody>
                  <a:tcPr horzOverflow="overflow">
                    <a:lnL>
                      <a:noFill/>
                    </a:lnL>
                    <a:lnR>
                      <a:noFill/>
                    </a:lnR>
                    <a:lnT>
                      <a:noFill/>
                    </a:lnT>
                    <a:lnB>
                      <a:noFill/>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Arial" charset="0"/>
                          <a:ea typeface="宋体" pitchFamily="2" charset="-122"/>
                        </a:rPr>
                        <a:t>0</a:t>
                      </a:r>
                    </a:p>
                  </a:txBody>
                  <a:tcPr horzOverflow="overflow">
                    <a:lnL>
                      <a:noFill/>
                    </a:lnL>
                    <a:lnR>
                      <a:noFill/>
                    </a:lnR>
                    <a:lnT>
                      <a:noFill/>
                    </a:lnT>
                    <a:lnB>
                      <a:noFill/>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Arial" charset="0"/>
                          <a:ea typeface="宋体" pitchFamily="2" charset="-122"/>
                        </a:rPr>
                        <a:t>0</a:t>
                      </a:r>
                    </a:p>
                  </a:txBody>
                  <a:tcPr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Arial" charset="0"/>
                          <a:ea typeface="宋体" pitchFamily="2" charset="-122"/>
                        </a:rPr>
                        <a:t>1</a:t>
                      </a:r>
                    </a:p>
                  </a:txBody>
                  <a:tcPr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Arial" charset="0"/>
                          <a:ea typeface="宋体" pitchFamily="2" charset="-122"/>
                        </a:rPr>
                        <a:t>1</a:t>
                      </a:r>
                    </a:p>
                  </a:txBody>
                  <a:tcPr horzOverflow="overflow">
                    <a:lnL>
                      <a:noFill/>
                    </a:lnL>
                    <a:lnR>
                      <a:noFill/>
                    </a:lnR>
                    <a:lnT>
                      <a:noFill/>
                    </a:lnT>
                    <a:lnB>
                      <a:noFill/>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Arial" charset="0"/>
                          <a:ea typeface="宋体" pitchFamily="2" charset="-122"/>
                        </a:rPr>
                        <a:t>1</a:t>
                      </a:r>
                    </a:p>
                  </a:txBody>
                  <a:tcPr horzOverflow="overflow">
                    <a:lnL>
                      <a:noFill/>
                    </a:lnL>
                    <a:lnR>
                      <a:noFill/>
                    </a:lnR>
                    <a:lnT>
                      <a:noFill/>
                    </a:lnT>
                    <a:lnB>
                      <a:noFill/>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Arial" charset="0"/>
                          <a:ea typeface="宋体" pitchFamily="2" charset="-122"/>
                        </a:rPr>
                        <a:t>1</a:t>
                      </a:r>
                    </a:p>
                  </a:txBody>
                  <a:tcPr horzOverflow="overflow">
                    <a:lnL>
                      <a:noFill/>
                    </a:lnL>
                    <a:lnR>
                      <a:noFill/>
                    </a:lnR>
                    <a:lnT>
                      <a:noFill/>
                    </a:lnT>
                    <a:lnB>
                      <a:noFill/>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Arial" charset="0"/>
                          <a:ea typeface="宋体" pitchFamily="2" charset="-122"/>
                        </a:rPr>
                        <a:t>1</a:t>
                      </a:r>
                    </a:p>
                  </a:txBody>
                  <a:tcPr horzOverflow="overflow">
                    <a:lnL>
                      <a:noFill/>
                    </a:lnL>
                    <a:lnR>
                      <a:noFill/>
                    </a:lnR>
                    <a:lnT>
                      <a:noFill/>
                    </a:lnT>
                    <a:lnB>
                      <a:noFill/>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Arial" charset="0"/>
                          <a:ea typeface="宋体" pitchFamily="2" charset="-122"/>
                        </a:rPr>
                        <a:t>1</a:t>
                      </a:r>
                    </a:p>
                  </a:txBody>
                  <a:tcPr horzOverflow="overflow">
                    <a:lnL>
                      <a:noFill/>
                    </a:lnL>
                    <a:lnR>
                      <a:noFill/>
                    </a:lnR>
                    <a:lnT>
                      <a:noFill/>
                    </a:lnT>
                    <a:lnB>
                      <a:noFill/>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Arial" charset="0"/>
                          <a:ea typeface="宋体" pitchFamily="2" charset="-122"/>
                        </a:rPr>
                        <a:t>1</a:t>
                      </a:r>
                    </a:p>
                  </a:txBody>
                  <a:tcPr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zh-CN" sz="1400" b="1" i="0" u="none" strike="noStrike" cap="none" normalizeH="0" baseline="0" smtClean="0">
                        <a:ln>
                          <a:noFill/>
                        </a:ln>
                        <a:solidFill>
                          <a:schemeClr val="tx1"/>
                        </a:solidFill>
                        <a:effectLst/>
                        <a:latin typeface="Arial"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solidFill>
                      <a:srgbClr val="FFFFFF"/>
                    </a:solidFill>
                  </a:tcPr>
                </a:tc>
              </a:tr>
              <a:tr h="2540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Arial" charset="0"/>
                          <a:ea typeface="宋体" pitchFamily="2" charset="-122"/>
                        </a:rPr>
                        <a:t>9</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Arial" charset="0"/>
                          <a:ea typeface="宋体" pitchFamily="2" charset="-122"/>
                        </a:rPr>
                        <a:t>1</a:t>
                      </a:r>
                    </a:p>
                  </a:txBody>
                  <a:tcPr horzOverflow="overflow">
                    <a:lnL w="12700" cap="flat" cmpd="sng" algn="ctr">
                      <a:solidFill>
                        <a:schemeClr val="tx1"/>
                      </a:solidFill>
                      <a:prstDash val="solid"/>
                      <a:round/>
                      <a:headEnd type="none" w="med" len="med"/>
                      <a:tailEnd type="none" w="med" len="med"/>
                    </a:lnL>
                    <a:lnR>
                      <a:noFill/>
                    </a:lnR>
                    <a:lnT>
                      <a:noFill/>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Arial" charset="0"/>
                          <a:ea typeface="宋体" pitchFamily="2" charset="-122"/>
                        </a:rPr>
                        <a:t>0</a:t>
                      </a:r>
                    </a:p>
                  </a:txBody>
                  <a:tcPr horzOverflow="overflow">
                    <a:lnL>
                      <a:noFill/>
                    </a:lnL>
                    <a:lnR>
                      <a:noFill/>
                    </a:lnR>
                    <a:lnT>
                      <a:noFill/>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Arial" charset="0"/>
                          <a:ea typeface="宋体" pitchFamily="2" charset="-122"/>
                        </a:rPr>
                        <a:t>0</a:t>
                      </a:r>
                    </a:p>
                  </a:txBody>
                  <a:tcPr horzOverflow="overflow">
                    <a:lnL>
                      <a:noFill/>
                    </a:lnL>
                    <a:lnR>
                      <a:noFill/>
                    </a:lnR>
                    <a:lnT>
                      <a:noFill/>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Arial" charset="0"/>
                          <a:ea typeface="宋体" pitchFamily="2" charset="-122"/>
                        </a:rPr>
                        <a:t>1</a:t>
                      </a:r>
                    </a:p>
                  </a:txBody>
                  <a:tcPr horzOverflow="overflow">
                    <a:lnL>
                      <a:noFill/>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Arial" charset="0"/>
                          <a:ea typeface="宋体" pitchFamily="2" charset="-122"/>
                        </a:rPr>
                        <a:t>1</a:t>
                      </a:r>
                    </a:p>
                  </a:txBody>
                  <a:tcPr horzOverflow="overflow">
                    <a:lnL w="12700" cap="flat" cmpd="sng" algn="ctr">
                      <a:solidFill>
                        <a:schemeClr val="tx1"/>
                      </a:solidFill>
                      <a:prstDash val="solid"/>
                      <a:round/>
                      <a:headEnd type="none" w="med" len="med"/>
                      <a:tailEnd type="none" w="med" len="med"/>
                    </a:lnL>
                    <a:lnR>
                      <a:noFill/>
                    </a:lnR>
                    <a:lnT>
                      <a:noFill/>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Arial" charset="0"/>
                          <a:ea typeface="宋体" pitchFamily="2" charset="-122"/>
                        </a:rPr>
                        <a:t>1</a:t>
                      </a:r>
                    </a:p>
                  </a:txBody>
                  <a:tcPr horzOverflow="overflow">
                    <a:lnL>
                      <a:noFill/>
                    </a:lnL>
                    <a:lnR>
                      <a:noFill/>
                    </a:lnR>
                    <a:lnT>
                      <a:noFill/>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Arial" charset="0"/>
                          <a:ea typeface="宋体" pitchFamily="2" charset="-122"/>
                        </a:rPr>
                        <a:t>1</a:t>
                      </a:r>
                    </a:p>
                  </a:txBody>
                  <a:tcPr horzOverflow="overflow">
                    <a:lnL>
                      <a:noFill/>
                    </a:lnL>
                    <a:lnR>
                      <a:noFill/>
                    </a:lnR>
                    <a:lnT>
                      <a:noFill/>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Arial" charset="0"/>
                          <a:ea typeface="宋体" pitchFamily="2" charset="-122"/>
                        </a:rPr>
                        <a:t>0</a:t>
                      </a:r>
                    </a:p>
                  </a:txBody>
                  <a:tcPr horzOverflow="overflow">
                    <a:lnL>
                      <a:noFill/>
                    </a:lnL>
                    <a:lnR>
                      <a:noFill/>
                    </a:lnR>
                    <a:lnT>
                      <a:noFill/>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Arial" charset="0"/>
                          <a:ea typeface="宋体" pitchFamily="2" charset="-122"/>
                        </a:rPr>
                        <a:t>0</a:t>
                      </a:r>
                    </a:p>
                  </a:txBody>
                  <a:tcPr horzOverflow="overflow">
                    <a:lnL>
                      <a:noFill/>
                    </a:lnL>
                    <a:lnR>
                      <a:noFill/>
                    </a:lnR>
                    <a:lnT>
                      <a:noFill/>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Arial" charset="0"/>
                          <a:ea typeface="宋体" pitchFamily="2" charset="-122"/>
                        </a:rPr>
                        <a:t>1</a:t>
                      </a:r>
                    </a:p>
                  </a:txBody>
                  <a:tcPr horzOverflow="overflow">
                    <a:lnL>
                      <a:noFill/>
                    </a:lnL>
                    <a:lnR>
                      <a:noFill/>
                    </a:lnR>
                    <a:lnT>
                      <a:noFill/>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Arial" charset="0"/>
                          <a:ea typeface="宋体" pitchFamily="2" charset="-122"/>
                        </a:rPr>
                        <a:t>1</a:t>
                      </a:r>
                    </a:p>
                  </a:txBody>
                  <a:tcPr horzOverflow="overflow">
                    <a:lnL>
                      <a:noFill/>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zh-CN" sz="1400" b="1" i="0" u="none" strike="noStrike" cap="none" normalizeH="0" baseline="0" smtClean="0">
                        <a:ln>
                          <a:noFill/>
                        </a:ln>
                        <a:solidFill>
                          <a:schemeClr val="tx1"/>
                        </a:solidFill>
                        <a:effectLst/>
                        <a:latin typeface="Arial"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r>
              <a:tr h="2540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Arial" charset="0"/>
                          <a:ea typeface="宋体" pitchFamily="2" charset="-122"/>
                        </a:rPr>
                        <a:t>10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Arial" charset="0"/>
                          <a:ea typeface="宋体" pitchFamily="2" charset="-122"/>
                        </a:rPr>
                        <a:t>1</a:t>
                      </a:r>
                    </a:p>
                  </a:txBody>
                  <a:tcPr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Arial" charset="0"/>
                          <a:ea typeface="宋体" pitchFamily="2" charset="-122"/>
                        </a:rPr>
                        <a:t>0</a:t>
                      </a:r>
                    </a:p>
                  </a:txBody>
                  <a:tcPr horzOverflow="overflow">
                    <a:lnL>
                      <a:noFill/>
                    </a:lnL>
                    <a:lnR>
                      <a:noFill/>
                    </a:lnR>
                    <a:lnT w="12700" cap="flat" cmpd="sng" algn="ctr">
                      <a:solidFill>
                        <a:schemeClr val="tx1"/>
                      </a:solidFill>
                      <a:prstDash val="solid"/>
                      <a:round/>
                      <a:headEnd type="none" w="med" len="med"/>
                      <a:tailEnd type="none" w="med" len="med"/>
                    </a:lnT>
                    <a:lnB>
                      <a:noFill/>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Arial" charset="0"/>
                          <a:ea typeface="宋体" pitchFamily="2" charset="-122"/>
                        </a:rPr>
                        <a:t>1</a:t>
                      </a:r>
                    </a:p>
                  </a:txBody>
                  <a:tcPr horzOverflow="overflow">
                    <a:lnL>
                      <a:noFill/>
                    </a:lnL>
                    <a:lnR>
                      <a:noFill/>
                    </a:lnR>
                    <a:lnT w="12700" cap="flat" cmpd="sng" algn="ctr">
                      <a:solidFill>
                        <a:schemeClr val="tx1"/>
                      </a:solidFill>
                      <a:prstDash val="solid"/>
                      <a:round/>
                      <a:headEnd type="none" w="med" len="med"/>
                      <a:tailEnd type="none" w="med" len="med"/>
                    </a:lnT>
                    <a:lnB>
                      <a:noFill/>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Arial" charset="0"/>
                          <a:ea typeface="宋体" pitchFamily="2" charset="-122"/>
                        </a:rPr>
                        <a:t>0</a:t>
                      </a:r>
                    </a:p>
                  </a:txBody>
                  <a:tcPr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Arial" charset="0"/>
                          <a:ea typeface="宋体" pitchFamily="2" charset="-122"/>
                        </a:rPr>
                        <a:t>0</a:t>
                      </a:r>
                    </a:p>
                  </a:txBody>
                  <a:tcPr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Arial" charset="0"/>
                          <a:ea typeface="宋体" pitchFamily="2" charset="-122"/>
                        </a:rPr>
                        <a:t>0</a:t>
                      </a:r>
                    </a:p>
                  </a:txBody>
                  <a:tcPr horzOverflow="overflow">
                    <a:lnL>
                      <a:noFill/>
                    </a:lnL>
                    <a:lnR>
                      <a:noFill/>
                    </a:lnR>
                    <a:lnT w="12700" cap="flat" cmpd="sng" algn="ctr">
                      <a:solidFill>
                        <a:schemeClr val="tx1"/>
                      </a:solidFill>
                      <a:prstDash val="solid"/>
                      <a:round/>
                      <a:headEnd type="none" w="med" len="med"/>
                      <a:tailEnd type="none" w="med" len="med"/>
                    </a:lnT>
                    <a:lnB>
                      <a:noFill/>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Arial" charset="0"/>
                          <a:ea typeface="宋体" pitchFamily="2" charset="-122"/>
                        </a:rPr>
                        <a:t>0</a:t>
                      </a:r>
                    </a:p>
                  </a:txBody>
                  <a:tcPr horzOverflow="overflow">
                    <a:lnL>
                      <a:noFill/>
                    </a:lnL>
                    <a:lnR>
                      <a:noFill/>
                    </a:lnR>
                    <a:lnT w="12700" cap="flat" cmpd="sng" algn="ctr">
                      <a:solidFill>
                        <a:schemeClr val="tx1"/>
                      </a:solidFill>
                      <a:prstDash val="solid"/>
                      <a:round/>
                      <a:headEnd type="none" w="med" len="med"/>
                      <a:tailEnd type="none" w="med" len="med"/>
                    </a:lnT>
                    <a:lnB>
                      <a:noFill/>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Arial" charset="0"/>
                          <a:ea typeface="宋体" pitchFamily="2" charset="-122"/>
                        </a:rPr>
                        <a:t>1</a:t>
                      </a:r>
                    </a:p>
                  </a:txBody>
                  <a:tcPr horzOverflow="overflow">
                    <a:lnL>
                      <a:noFill/>
                    </a:lnL>
                    <a:lnR>
                      <a:noFill/>
                    </a:lnR>
                    <a:lnT w="12700" cap="flat" cmpd="sng" algn="ctr">
                      <a:solidFill>
                        <a:schemeClr val="tx1"/>
                      </a:solidFill>
                      <a:prstDash val="solid"/>
                      <a:round/>
                      <a:headEnd type="none" w="med" len="med"/>
                      <a:tailEnd type="none" w="med" len="med"/>
                    </a:lnT>
                    <a:lnB>
                      <a:noFill/>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Arial" charset="0"/>
                          <a:ea typeface="宋体" pitchFamily="2" charset="-122"/>
                        </a:rPr>
                        <a:t>1</a:t>
                      </a:r>
                    </a:p>
                  </a:txBody>
                  <a:tcPr horzOverflow="overflow">
                    <a:lnL>
                      <a:noFill/>
                    </a:lnL>
                    <a:lnR>
                      <a:noFill/>
                    </a:lnR>
                    <a:lnT w="12700" cap="flat" cmpd="sng" algn="ctr">
                      <a:solidFill>
                        <a:schemeClr val="tx1"/>
                      </a:solidFill>
                      <a:prstDash val="solid"/>
                      <a:round/>
                      <a:headEnd type="none" w="med" len="med"/>
                      <a:tailEnd type="none" w="med" len="med"/>
                    </a:lnT>
                    <a:lnB>
                      <a:noFill/>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Arial" charset="0"/>
                          <a:ea typeface="宋体" pitchFamily="2" charset="-122"/>
                        </a:rPr>
                        <a:t>0</a:t>
                      </a:r>
                    </a:p>
                  </a:txBody>
                  <a:tcPr horzOverflow="overflow">
                    <a:lnL>
                      <a:noFill/>
                    </a:lnL>
                    <a:lnR>
                      <a:noFill/>
                    </a:lnR>
                    <a:lnT w="12700" cap="flat" cmpd="sng" algn="ctr">
                      <a:solidFill>
                        <a:schemeClr val="tx1"/>
                      </a:solidFill>
                      <a:prstDash val="solid"/>
                      <a:round/>
                      <a:headEnd type="none" w="med" len="med"/>
                      <a:tailEnd type="none" w="med" len="med"/>
                    </a:lnT>
                    <a:lnB>
                      <a:noFill/>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Arial" charset="0"/>
                          <a:ea typeface="宋体" pitchFamily="2" charset="-122"/>
                        </a:rPr>
                        <a:t>1</a:t>
                      </a:r>
                    </a:p>
                  </a:txBody>
                  <a:tcPr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zh-CN" sz="1400" b="1" i="0" u="none" strike="noStrike" cap="none" normalizeH="0" baseline="0" smtClean="0">
                        <a:ln>
                          <a:noFill/>
                        </a:ln>
                        <a:solidFill>
                          <a:schemeClr val="tx1"/>
                        </a:solidFill>
                        <a:effectLst/>
                        <a:latin typeface="Arial"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solidFill>
                      <a:srgbClr val="FFFFFF"/>
                    </a:solidFill>
                  </a:tcPr>
                </a:tc>
              </a:tr>
              <a:tr h="25558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Arial" charset="0"/>
                          <a:ea typeface="宋体" pitchFamily="2" charset="-122"/>
                        </a:rPr>
                        <a:t>11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Arial" charset="0"/>
                          <a:ea typeface="宋体" pitchFamily="2" charset="-122"/>
                        </a:rPr>
                        <a:t>1</a:t>
                      </a:r>
                    </a:p>
                  </a:txBody>
                  <a:tcPr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Arial" charset="0"/>
                          <a:ea typeface="宋体" pitchFamily="2" charset="-122"/>
                        </a:rPr>
                        <a:t>0</a:t>
                      </a:r>
                    </a:p>
                  </a:txBody>
                  <a:tcPr horzOverflow="overflow">
                    <a:lnL>
                      <a:noFill/>
                    </a:lnL>
                    <a:lnR>
                      <a:noFill/>
                    </a:lnR>
                    <a:lnT>
                      <a:noFill/>
                    </a:lnT>
                    <a:lnB>
                      <a:noFill/>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Arial" charset="0"/>
                          <a:ea typeface="宋体" pitchFamily="2" charset="-122"/>
                        </a:rPr>
                        <a:t>1</a:t>
                      </a:r>
                    </a:p>
                  </a:txBody>
                  <a:tcPr horzOverflow="overflow">
                    <a:lnL>
                      <a:noFill/>
                    </a:lnL>
                    <a:lnR>
                      <a:noFill/>
                    </a:lnR>
                    <a:lnT>
                      <a:noFill/>
                    </a:lnT>
                    <a:lnB>
                      <a:noFill/>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Arial" charset="0"/>
                          <a:ea typeface="宋体" pitchFamily="2" charset="-122"/>
                        </a:rPr>
                        <a:t>1</a:t>
                      </a:r>
                    </a:p>
                  </a:txBody>
                  <a:tcPr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Arial" charset="0"/>
                          <a:ea typeface="宋体" pitchFamily="2" charset="-122"/>
                        </a:rPr>
                        <a:t>0</a:t>
                      </a:r>
                    </a:p>
                  </a:txBody>
                  <a:tcPr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Arial" charset="0"/>
                          <a:ea typeface="宋体" pitchFamily="2" charset="-122"/>
                        </a:rPr>
                        <a:t>0</a:t>
                      </a:r>
                    </a:p>
                  </a:txBody>
                  <a:tcPr horzOverflow="overflow">
                    <a:lnL>
                      <a:noFill/>
                    </a:lnL>
                    <a:lnR>
                      <a:noFill/>
                    </a:lnR>
                    <a:lnT>
                      <a:noFill/>
                    </a:lnT>
                    <a:lnB>
                      <a:noFill/>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Arial" charset="0"/>
                          <a:ea typeface="宋体" pitchFamily="2" charset="-122"/>
                        </a:rPr>
                        <a:t>1</a:t>
                      </a:r>
                    </a:p>
                  </a:txBody>
                  <a:tcPr horzOverflow="overflow">
                    <a:lnL>
                      <a:noFill/>
                    </a:lnL>
                    <a:lnR>
                      <a:noFill/>
                    </a:lnR>
                    <a:lnT>
                      <a:noFill/>
                    </a:lnT>
                    <a:lnB>
                      <a:noFill/>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Arial" charset="0"/>
                          <a:ea typeface="宋体" pitchFamily="2" charset="-122"/>
                        </a:rPr>
                        <a:t>1</a:t>
                      </a:r>
                    </a:p>
                  </a:txBody>
                  <a:tcPr horzOverflow="overflow">
                    <a:lnL>
                      <a:noFill/>
                    </a:lnL>
                    <a:lnR>
                      <a:noFill/>
                    </a:lnR>
                    <a:lnT>
                      <a:noFill/>
                    </a:lnT>
                    <a:lnB>
                      <a:noFill/>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Arial" charset="0"/>
                          <a:ea typeface="宋体" pitchFamily="2" charset="-122"/>
                        </a:rPr>
                        <a:t>0</a:t>
                      </a:r>
                    </a:p>
                  </a:txBody>
                  <a:tcPr horzOverflow="overflow">
                    <a:lnL>
                      <a:noFill/>
                    </a:lnL>
                    <a:lnR>
                      <a:noFill/>
                    </a:lnR>
                    <a:lnT>
                      <a:noFill/>
                    </a:lnT>
                    <a:lnB>
                      <a:noFill/>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Arial" charset="0"/>
                          <a:ea typeface="宋体" pitchFamily="2" charset="-122"/>
                        </a:rPr>
                        <a:t>0</a:t>
                      </a:r>
                    </a:p>
                  </a:txBody>
                  <a:tcPr horzOverflow="overflow">
                    <a:lnL>
                      <a:noFill/>
                    </a:lnL>
                    <a:lnR>
                      <a:noFill/>
                    </a:lnR>
                    <a:lnT>
                      <a:noFill/>
                    </a:lnT>
                    <a:lnB>
                      <a:noFill/>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Arial" charset="0"/>
                          <a:ea typeface="宋体" pitchFamily="2" charset="-122"/>
                        </a:rPr>
                        <a:t>1</a:t>
                      </a:r>
                    </a:p>
                  </a:txBody>
                  <a:tcPr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zh-CN" sz="1400" b="1" i="0" u="none" strike="noStrike" cap="none" normalizeH="0" baseline="0" smtClean="0">
                        <a:ln>
                          <a:noFill/>
                        </a:ln>
                        <a:solidFill>
                          <a:schemeClr val="tx1"/>
                        </a:solidFill>
                        <a:effectLst/>
                        <a:latin typeface="Arial"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solidFill>
                      <a:srgbClr val="FFFFFF"/>
                    </a:solidFill>
                  </a:tcPr>
                </a:tc>
              </a:tr>
              <a:tr h="25241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Arial" charset="0"/>
                          <a:ea typeface="宋体" pitchFamily="2" charset="-122"/>
                        </a:rPr>
                        <a:t>12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Arial" charset="0"/>
                          <a:ea typeface="宋体" pitchFamily="2" charset="-122"/>
                        </a:rPr>
                        <a:t>1</a:t>
                      </a:r>
                    </a:p>
                  </a:txBody>
                  <a:tcPr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Arial" charset="0"/>
                          <a:ea typeface="宋体" pitchFamily="2" charset="-122"/>
                        </a:rPr>
                        <a:t>1</a:t>
                      </a:r>
                    </a:p>
                  </a:txBody>
                  <a:tcPr horzOverflow="overflow">
                    <a:lnL>
                      <a:noFill/>
                    </a:lnL>
                    <a:lnR>
                      <a:noFill/>
                    </a:lnR>
                    <a:lnT>
                      <a:noFill/>
                    </a:lnT>
                    <a:lnB>
                      <a:noFill/>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Arial" charset="0"/>
                          <a:ea typeface="宋体" pitchFamily="2" charset="-122"/>
                        </a:rPr>
                        <a:t>0</a:t>
                      </a:r>
                    </a:p>
                  </a:txBody>
                  <a:tcPr horzOverflow="overflow">
                    <a:lnL>
                      <a:noFill/>
                    </a:lnL>
                    <a:lnR>
                      <a:noFill/>
                    </a:lnR>
                    <a:lnT>
                      <a:noFill/>
                    </a:lnT>
                    <a:lnB>
                      <a:noFill/>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Arial" charset="0"/>
                          <a:ea typeface="宋体" pitchFamily="2" charset="-122"/>
                        </a:rPr>
                        <a:t>0</a:t>
                      </a:r>
                    </a:p>
                  </a:txBody>
                  <a:tcPr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Arial" charset="0"/>
                          <a:ea typeface="宋体" pitchFamily="2" charset="-122"/>
                        </a:rPr>
                        <a:t>0</a:t>
                      </a:r>
                    </a:p>
                  </a:txBody>
                  <a:tcPr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Arial" charset="0"/>
                          <a:ea typeface="宋体" pitchFamily="2" charset="-122"/>
                        </a:rPr>
                        <a:t>1</a:t>
                      </a:r>
                    </a:p>
                  </a:txBody>
                  <a:tcPr horzOverflow="overflow">
                    <a:lnL>
                      <a:noFill/>
                    </a:lnL>
                    <a:lnR>
                      <a:noFill/>
                    </a:lnR>
                    <a:lnT>
                      <a:noFill/>
                    </a:lnT>
                    <a:lnB>
                      <a:noFill/>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Arial" charset="0"/>
                          <a:ea typeface="宋体" pitchFamily="2" charset="-122"/>
                        </a:rPr>
                        <a:t>0</a:t>
                      </a:r>
                    </a:p>
                  </a:txBody>
                  <a:tcPr horzOverflow="overflow">
                    <a:lnL>
                      <a:noFill/>
                    </a:lnL>
                    <a:lnR>
                      <a:noFill/>
                    </a:lnR>
                    <a:lnT>
                      <a:noFill/>
                    </a:lnT>
                    <a:lnB>
                      <a:noFill/>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Arial" charset="0"/>
                          <a:ea typeface="宋体" pitchFamily="2" charset="-122"/>
                        </a:rPr>
                        <a:t>0</a:t>
                      </a:r>
                    </a:p>
                  </a:txBody>
                  <a:tcPr horzOverflow="overflow">
                    <a:lnL>
                      <a:noFill/>
                    </a:lnL>
                    <a:lnR>
                      <a:noFill/>
                    </a:lnR>
                    <a:lnT>
                      <a:noFill/>
                    </a:lnT>
                    <a:lnB>
                      <a:noFill/>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Arial" charset="0"/>
                          <a:ea typeface="宋体" pitchFamily="2" charset="-122"/>
                        </a:rPr>
                        <a:t>0</a:t>
                      </a:r>
                    </a:p>
                  </a:txBody>
                  <a:tcPr horzOverflow="overflow">
                    <a:lnL>
                      <a:noFill/>
                    </a:lnL>
                    <a:lnR>
                      <a:noFill/>
                    </a:lnR>
                    <a:lnT>
                      <a:noFill/>
                    </a:lnT>
                    <a:lnB>
                      <a:noFill/>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Arial" charset="0"/>
                          <a:ea typeface="宋体" pitchFamily="2" charset="-122"/>
                        </a:rPr>
                        <a:t>1</a:t>
                      </a:r>
                    </a:p>
                  </a:txBody>
                  <a:tcPr horzOverflow="overflow">
                    <a:lnL>
                      <a:noFill/>
                    </a:lnL>
                    <a:lnR>
                      <a:noFill/>
                    </a:lnR>
                    <a:lnT>
                      <a:noFill/>
                    </a:lnT>
                    <a:lnB>
                      <a:noFill/>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Arial" charset="0"/>
                          <a:ea typeface="宋体" pitchFamily="2" charset="-122"/>
                        </a:rPr>
                        <a:t>1</a:t>
                      </a:r>
                    </a:p>
                  </a:txBody>
                  <a:tcPr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zh-CN" sz="1400" b="1" i="0" u="none" strike="noStrike" cap="none" normalizeH="0" baseline="0" smtClean="0">
                        <a:ln>
                          <a:noFill/>
                        </a:ln>
                        <a:solidFill>
                          <a:schemeClr val="tx1"/>
                        </a:solidFill>
                        <a:effectLst/>
                        <a:latin typeface="Arial"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solidFill>
                      <a:srgbClr val="FFFFFF"/>
                    </a:solidFill>
                  </a:tcPr>
                </a:tc>
              </a:tr>
              <a:tr h="2540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Arial" charset="0"/>
                          <a:ea typeface="宋体" pitchFamily="2" charset="-122"/>
                        </a:rPr>
                        <a:t>13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Arial" charset="0"/>
                          <a:ea typeface="宋体" pitchFamily="2" charset="-122"/>
                        </a:rPr>
                        <a:t>1</a:t>
                      </a:r>
                    </a:p>
                  </a:txBody>
                  <a:tcPr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Arial" charset="0"/>
                          <a:ea typeface="宋体" pitchFamily="2" charset="-122"/>
                        </a:rPr>
                        <a:t>1</a:t>
                      </a:r>
                    </a:p>
                  </a:txBody>
                  <a:tcPr horzOverflow="overflow">
                    <a:lnL>
                      <a:noFill/>
                    </a:lnL>
                    <a:lnR>
                      <a:noFill/>
                    </a:lnR>
                    <a:lnT>
                      <a:noFill/>
                    </a:lnT>
                    <a:lnB>
                      <a:noFill/>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Arial" charset="0"/>
                          <a:ea typeface="宋体" pitchFamily="2" charset="-122"/>
                        </a:rPr>
                        <a:t>0</a:t>
                      </a:r>
                    </a:p>
                  </a:txBody>
                  <a:tcPr horzOverflow="overflow">
                    <a:lnL>
                      <a:noFill/>
                    </a:lnL>
                    <a:lnR>
                      <a:noFill/>
                    </a:lnR>
                    <a:lnT>
                      <a:noFill/>
                    </a:lnT>
                    <a:lnB>
                      <a:noFill/>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Arial" charset="0"/>
                          <a:ea typeface="宋体" pitchFamily="2" charset="-122"/>
                        </a:rPr>
                        <a:t>1</a:t>
                      </a:r>
                    </a:p>
                  </a:txBody>
                  <a:tcPr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Arial" charset="0"/>
                          <a:ea typeface="宋体" pitchFamily="2" charset="-122"/>
                        </a:rPr>
                        <a:t>1</a:t>
                      </a:r>
                    </a:p>
                  </a:txBody>
                  <a:tcPr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Arial" charset="0"/>
                          <a:ea typeface="宋体" pitchFamily="2" charset="-122"/>
                        </a:rPr>
                        <a:t>0</a:t>
                      </a:r>
                    </a:p>
                  </a:txBody>
                  <a:tcPr horzOverflow="overflow">
                    <a:lnL>
                      <a:noFill/>
                    </a:lnL>
                    <a:lnR>
                      <a:noFill/>
                    </a:lnR>
                    <a:lnT>
                      <a:noFill/>
                    </a:lnT>
                    <a:lnB>
                      <a:noFill/>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Arial" charset="0"/>
                          <a:ea typeface="宋体" pitchFamily="2" charset="-122"/>
                        </a:rPr>
                        <a:t>0</a:t>
                      </a:r>
                    </a:p>
                  </a:txBody>
                  <a:tcPr horzOverflow="overflow">
                    <a:lnL>
                      <a:noFill/>
                    </a:lnL>
                    <a:lnR>
                      <a:noFill/>
                    </a:lnR>
                    <a:lnT>
                      <a:noFill/>
                    </a:lnT>
                    <a:lnB>
                      <a:noFill/>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Arial" charset="0"/>
                          <a:ea typeface="宋体" pitchFamily="2" charset="-122"/>
                        </a:rPr>
                        <a:t>1</a:t>
                      </a:r>
                    </a:p>
                  </a:txBody>
                  <a:tcPr horzOverflow="overflow">
                    <a:lnL>
                      <a:noFill/>
                    </a:lnL>
                    <a:lnR>
                      <a:noFill/>
                    </a:lnR>
                    <a:lnT>
                      <a:noFill/>
                    </a:lnT>
                    <a:lnB>
                      <a:noFill/>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Arial" charset="0"/>
                          <a:ea typeface="宋体" pitchFamily="2" charset="-122"/>
                        </a:rPr>
                        <a:t>0</a:t>
                      </a:r>
                    </a:p>
                  </a:txBody>
                  <a:tcPr horzOverflow="overflow">
                    <a:lnL>
                      <a:noFill/>
                    </a:lnL>
                    <a:lnR>
                      <a:noFill/>
                    </a:lnR>
                    <a:lnT>
                      <a:noFill/>
                    </a:lnT>
                    <a:lnB>
                      <a:noFill/>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Arial" charset="0"/>
                          <a:ea typeface="宋体" pitchFamily="2" charset="-122"/>
                        </a:rPr>
                        <a:t>1</a:t>
                      </a:r>
                    </a:p>
                  </a:txBody>
                  <a:tcPr horzOverflow="overflow">
                    <a:lnL>
                      <a:noFill/>
                    </a:lnL>
                    <a:lnR>
                      <a:noFill/>
                    </a:lnR>
                    <a:lnT>
                      <a:noFill/>
                    </a:lnT>
                    <a:lnB>
                      <a:noFill/>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Arial" charset="0"/>
                          <a:ea typeface="宋体" pitchFamily="2" charset="-122"/>
                        </a:rPr>
                        <a:t>1</a:t>
                      </a:r>
                    </a:p>
                  </a:txBody>
                  <a:tcPr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zh-CN" sz="1400" b="1" i="0" u="none" strike="noStrike" cap="none" normalizeH="0" baseline="0" smtClean="0">
                        <a:ln>
                          <a:noFill/>
                        </a:ln>
                        <a:solidFill>
                          <a:schemeClr val="tx1"/>
                        </a:solidFill>
                        <a:effectLst/>
                        <a:latin typeface="Arial"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solidFill>
                      <a:srgbClr val="FFFFFF"/>
                    </a:solidFill>
                  </a:tcPr>
                </a:tc>
              </a:tr>
              <a:tr h="25558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Arial" charset="0"/>
                          <a:ea typeface="宋体" pitchFamily="2" charset="-122"/>
                        </a:rPr>
                        <a:t>14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Arial" charset="0"/>
                          <a:ea typeface="宋体" pitchFamily="2" charset="-122"/>
                        </a:rPr>
                        <a:t>1</a:t>
                      </a:r>
                    </a:p>
                  </a:txBody>
                  <a:tcPr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Arial" charset="0"/>
                          <a:ea typeface="宋体" pitchFamily="2" charset="-122"/>
                        </a:rPr>
                        <a:t>1</a:t>
                      </a:r>
                    </a:p>
                  </a:txBody>
                  <a:tcPr horzOverflow="overflow">
                    <a:lnL>
                      <a:noFill/>
                    </a:lnL>
                    <a:lnR>
                      <a:noFill/>
                    </a:lnR>
                    <a:lnT>
                      <a:noFill/>
                    </a:lnT>
                    <a:lnB>
                      <a:noFill/>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Arial" charset="0"/>
                          <a:ea typeface="宋体" pitchFamily="2" charset="-122"/>
                        </a:rPr>
                        <a:t>1</a:t>
                      </a:r>
                    </a:p>
                  </a:txBody>
                  <a:tcPr horzOverflow="overflow">
                    <a:lnL>
                      <a:noFill/>
                    </a:lnL>
                    <a:lnR>
                      <a:noFill/>
                    </a:lnR>
                    <a:lnT>
                      <a:noFill/>
                    </a:lnT>
                    <a:lnB>
                      <a:noFill/>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Arial" charset="0"/>
                          <a:ea typeface="宋体" pitchFamily="2" charset="-122"/>
                        </a:rPr>
                        <a:t>0</a:t>
                      </a:r>
                    </a:p>
                  </a:txBody>
                  <a:tcPr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Arial" charset="0"/>
                          <a:ea typeface="宋体" pitchFamily="2" charset="-122"/>
                        </a:rPr>
                        <a:t>0</a:t>
                      </a:r>
                    </a:p>
                  </a:txBody>
                  <a:tcPr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Arial" charset="0"/>
                          <a:ea typeface="宋体" pitchFamily="2" charset="-122"/>
                        </a:rPr>
                        <a:t>0</a:t>
                      </a:r>
                    </a:p>
                  </a:txBody>
                  <a:tcPr horzOverflow="overflow">
                    <a:lnL>
                      <a:noFill/>
                    </a:lnL>
                    <a:lnR>
                      <a:noFill/>
                    </a:lnR>
                    <a:lnT>
                      <a:noFill/>
                    </a:lnT>
                    <a:lnB>
                      <a:noFill/>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Arial" charset="0"/>
                          <a:ea typeface="宋体" pitchFamily="2" charset="-122"/>
                        </a:rPr>
                        <a:t>0</a:t>
                      </a:r>
                    </a:p>
                  </a:txBody>
                  <a:tcPr horzOverflow="overflow">
                    <a:lnL>
                      <a:noFill/>
                    </a:lnL>
                    <a:lnR>
                      <a:noFill/>
                    </a:lnR>
                    <a:lnT>
                      <a:noFill/>
                    </a:lnT>
                    <a:lnB>
                      <a:noFill/>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Arial" charset="0"/>
                          <a:ea typeface="宋体" pitchFamily="2" charset="-122"/>
                        </a:rPr>
                        <a:t>1</a:t>
                      </a:r>
                    </a:p>
                  </a:txBody>
                  <a:tcPr horzOverflow="overflow">
                    <a:lnL>
                      <a:noFill/>
                    </a:lnL>
                    <a:lnR>
                      <a:noFill/>
                    </a:lnR>
                    <a:lnT>
                      <a:noFill/>
                    </a:lnT>
                    <a:lnB>
                      <a:noFill/>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Arial" charset="0"/>
                          <a:ea typeface="宋体" pitchFamily="2" charset="-122"/>
                        </a:rPr>
                        <a:t>1</a:t>
                      </a:r>
                    </a:p>
                  </a:txBody>
                  <a:tcPr horzOverflow="overflow">
                    <a:lnL>
                      <a:noFill/>
                    </a:lnL>
                    <a:lnR>
                      <a:noFill/>
                    </a:lnR>
                    <a:lnT>
                      <a:noFill/>
                    </a:lnT>
                    <a:lnB>
                      <a:noFill/>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Arial" charset="0"/>
                          <a:ea typeface="宋体" pitchFamily="2" charset="-122"/>
                        </a:rPr>
                        <a:t>1</a:t>
                      </a:r>
                    </a:p>
                  </a:txBody>
                  <a:tcPr horzOverflow="overflow">
                    <a:lnL>
                      <a:noFill/>
                    </a:lnL>
                    <a:lnR>
                      <a:noFill/>
                    </a:lnR>
                    <a:lnT>
                      <a:noFill/>
                    </a:lnT>
                    <a:lnB>
                      <a:noFill/>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Arial" charset="0"/>
                          <a:ea typeface="宋体" pitchFamily="2" charset="-122"/>
                        </a:rPr>
                        <a:t>1</a:t>
                      </a:r>
                    </a:p>
                  </a:txBody>
                  <a:tcPr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zh-CN" sz="1400" b="1" i="0" u="none" strike="noStrike" cap="none" normalizeH="0" baseline="0" smtClean="0">
                        <a:ln>
                          <a:noFill/>
                        </a:ln>
                        <a:solidFill>
                          <a:schemeClr val="tx1"/>
                        </a:solidFill>
                        <a:effectLst/>
                        <a:latin typeface="Arial"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solidFill>
                      <a:srgbClr val="FFFFFF"/>
                    </a:solidFill>
                  </a:tcPr>
                </a:tc>
              </a:tr>
              <a:tr h="2540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Arial" charset="0"/>
                          <a:ea typeface="宋体" pitchFamily="2" charset="-122"/>
                        </a:rPr>
                        <a:t>15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Arial" charset="0"/>
                          <a:ea typeface="宋体" pitchFamily="2" charset="-122"/>
                        </a:rPr>
                        <a:t>1</a:t>
                      </a:r>
                    </a:p>
                  </a:txBody>
                  <a:tcPr horzOverflow="overflow">
                    <a:lnL w="12700" cap="flat" cmpd="sng" algn="ctr">
                      <a:solidFill>
                        <a:schemeClr val="tx1"/>
                      </a:solidFill>
                      <a:prstDash val="solid"/>
                      <a:round/>
                      <a:headEnd type="none" w="med" len="med"/>
                      <a:tailEnd type="none" w="med" len="med"/>
                    </a:lnL>
                    <a:lnR>
                      <a:noFill/>
                    </a:lnR>
                    <a:lnT>
                      <a:noFill/>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Arial" charset="0"/>
                          <a:ea typeface="宋体" pitchFamily="2" charset="-122"/>
                        </a:rPr>
                        <a:t>1</a:t>
                      </a:r>
                    </a:p>
                  </a:txBody>
                  <a:tcPr horzOverflow="overflow">
                    <a:lnL>
                      <a:noFill/>
                    </a:lnL>
                    <a:lnR>
                      <a:noFill/>
                    </a:lnR>
                    <a:lnT>
                      <a:noFill/>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Arial" charset="0"/>
                          <a:ea typeface="宋体" pitchFamily="2" charset="-122"/>
                        </a:rPr>
                        <a:t>1</a:t>
                      </a:r>
                    </a:p>
                  </a:txBody>
                  <a:tcPr horzOverflow="overflow">
                    <a:lnL>
                      <a:noFill/>
                    </a:lnL>
                    <a:lnR>
                      <a:noFill/>
                    </a:lnR>
                    <a:lnT>
                      <a:noFill/>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Arial" charset="0"/>
                          <a:ea typeface="宋体" pitchFamily="2" charset="-122"/>
                        </a:rPr>
                        <a:t>1</a:t>
                      </a:r>
                    </a:p>
                  </a:txBody>
                  <a:tcPr horzOverflow="overflow">
                    <a:lnL>
                      <a:noFill/>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Arial" charset="0"/>
                          <a:ea typeface="宋体" pitchFamily="2" charset="-122"/>
                        </a:rPr>
                        <a:t>0</a:t>
                      </a:r>
                    </a:p>
                  </a:txBody>
                  <a:tcPr horzOverflow="overflow">
                    <a:lnL w="12700" cap="flat" cmpd="sng" algn="ctr">
                      <a:solidFill>
                        <a:schemeClr val="tx1"/>
                      </a:solidFill>
                      <a:prstDash val="solid"/>
                      <a:round/>
                      <a:headEnd type="none" w="med" len="med"/>
                      <a:tailEnd type="none" w="med" len="med"/>
                    </a:lnL>
                    <a:lnR>
                      <a:noFill/>
                    </a:lnR>
                    <a:lnT>
                      <a:noFill/>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Arial" charset="0"/>
                          <a:ea typeface="宋体" pitchFamily="2" charset="-122"/>
                        </a:rPr>
                        <a:t>0</a:t>
                      </a:r>
                    </a:p>
                  </a:txBody>
                  <a:tcPr horzOverflow="overflow">
                    <a:lnL>
                      <a:noFill/>
                    </a:lnL>
                    <a:lnR>
                      <a:noFill/>
                    </a:lnR>
                    <a:lnT>
                      <a:noFill/>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Arial" charset="0"/>
                          <a:ea typeface="宋体" pitchFamily="2" charset="-122"/>
                        </a:rPr>
                        <a:t>0</a:t>
                      </a:r>
                    </a:p>
                  </a:txBody>
                  <a:tcPr horzOverflow="overflow">
                    <a:lnL>
                      <a:noFill/>
                    </a:lnL>
                    <a:lnR>
                      <a:noFill/>
                    </a:lnR>
                    <a:lnT>
                      <a:noFill/>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Arial" charset="0"/>
                          <a:ea typeface="宋体" pitchFamily="2" charset="-122"/>
                        </a:rPr>
                        <a:t>0</a:t>
                      </a:r>
                    </a:p>
                  </a:txBody>
                  <a:tcPr horzOverflow="overflow">
                    <a:lnL>
                      <a:noFill/>
                    </a:lnL>
                    <a:lnR>
                      <a:noFill/>
                    </a:lnR>
                    <a:lnT>
                      <a:noFill/>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Arial" charset="0"/>
                          <a:ea typeface="宋体" pitchFamily="2" charset="-122"/>
                        </a:rPr>
                        <a:t>0</a:t>
                      </a:r>
                    </a:p>
                  </a:txBody>
                  <a:tcPr horzOverflow="overflow">
                    <a:lnL>
                      <a:noFill/>
                    </a:lnL>
                    <a:lnR>
                      <a:noFill/>
                    </a:lnR>
                    <a:lnT>
                      <a:noFill/>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Arial" charset="0"/>
                          <a:ea typeface="宋体" pitchFamily="2" charset="-122"/>
                        </a:rPr>
                        <a:t>0</a:t>
                      </a:r>
                    </a:p>
                  </a:txBody>
                  <a:tcPr horzOverflow="overflow">
                    <a:lnL>
                      <a:noFill/>
                    </a:lnL>
                    <a:lnR>
                      <a:noFill/>
                    </a:lnR>
                    <a:lnT>
                      <a:noFill/>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Arial" charset="0"/>
                          <a:ea typeface="宋体" pitchFamily="2" charset="-122"/>
                        </a:rPr>
                        <a:t>0</a:t>
                      </a:r>
                    </a:p>
                  </a:txBody>
                  <a:tcPr horzOverflow="overflow">
                    <a:lnL>
                      <a:noFill/>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zh-CN" sz="1400" b="1" i="0" u="none" strike="noStrike" cap="none" normalizeH="0" baseline="0" smtClean="0">
                        <a:ln>
                          <a:noFill/>
                        </a:ln>
                        <a:solidFill>
                          <a:schemeClr val="tx1"/>
                        </a:solidFill>
                        <a:effectLst/>
                        <a:latin typeface="Arial"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r>
            </a:tbl>
          </a:graphicData>
        </a:graphic>
      </p:graphicFrame>
      <p:graphicFrame>
        <p:nvGraphicFramePr>
          <p:cNvPr id="221446" name="Object 262"/>
          <p:cNvGraphicFramePr>
            <a:graphicFrameLocks noChangeAspect="1"/>
          </p:cNvGraphicFramePr>
          <p:nvPr/>
        </p:nvGraphicFramePr>
        <p:xfrm>
          <a:off x="7667625" y="2205038"/>
          <a:ext cx="1160463" cy="2089150"/>
        </p:xfrm>
        <a:graphic>
          <a:graphicData uri="http://schemas.openxmlformats.org/presentationml/2006/ole">
            <mc:AlternateContent xmlns:mc="http://schemas.openxmlformats.org/markup-compatibility/2006">
              <mc:Choice xmlns:v="urn:schemas-microsoft-com:vml" Requires="v">
                <p:oleObj spid="_x0000_s221462" name="Photo Editor 照片" r:id="rId4" imgW="5038095" imgH="9078592" progId="MSPhotoEd.3">
                  <p:embed/>
                </p:oleObj>
              </mc:Choice>
              <mc:Fallback>
                <p:oleObj name="Photo Editor 照片" r:id="rId4" imgW="5038095" imgH="9078592" progId="MSPhotoEd.3">
                  <p:embed/>
                  <p:pic>
                    <p:nvPicPr>
                      <p:cNvPr id="0" name="Object 26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67625" y="2205038"/>
                        <a:ext cx="1160463" cy="2089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21447" name="Rectangle 263"/>
          <p:cNvSpPr>
            <a:spLocks noChangeArrowheads="1"/>
          </p:cNvSpPr>
          <p:nvPr/>
        </p:nvSpPr>
        <p:spPr bwMode="auto">
          <a:xfrm>
            <a:off x="7999413" y="2708275"/>
            <a:ext cx="73025" cy="288925"/>
          </a:xfrm>
          <a:prstGeom prst="rect">
            <a:avLst/>
          </a:prstGeom>
          <a:solidFill>
            <a:srgbClr val="FF99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1448" name="Rectangle 264"/>
          <p:cNvSpPr>
            <a:spLocks noChangeArrowheads="1"/>
          </p:cNvSpPr>
          <p:nvPr/>
        </p:nvSpPr>
        <p:spPr bwMode="auto">
          <a:xfrm>
            <a:off x="8358188" y="3140075"/>
            <a:ext cx="73025" cy="288925"/>
          </a:xfrm>
          <a:prstGeom prst="rect">
            <a:avLst/>
          </a:prstGeom>
          <a:solidFill>
            <a:srgbClr val="FF99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1449" name="Rectangle 265"/>
          <p:cNvSpPr>
            <a:spLocks noChangeArrowheads="1"/>
          </p:cNvSpPr>
          <p:nvPr/>
        </p:nvSpPr>
        <p:spPr bwMode="auto">
          <a:xfrm>
            <a:off x="8388350" y="2708275"/>
            <a:ext cx="73025" cy="288925"/>
          </a:xfrm>
          <a:prstGeom prst="rect">
            <a:avLst/>
          </a:prstGeom>
          <a:solidFill>
            <a:srgbClr val="FF99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1450" name="Rectangle 266"/>
          <p:cNvSpPr>
            <a:spLocks noChangeArrowheads="1"/>
          </p:cNvSpPr>
          <p:nvPr/>
        </p:nvSpPr>
        <p:spPr bwMode="auto">
          <a:xfrm rot="5400000">
            <a:off x="8208963" y="2917825"/>
            <a:ext cx="73025" cy="288925"/>
          </a:xfrm>
          <a:prstGeom prst="rect">
            <a:avLst/>
          </a:prstGeom>
          <a:solidFill>
            <a:srgbClr val="FF99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21186"/>
                                        </p:tgtEl>
                                        <p:attrNameLst>
                                          <p:attrName>style.visibility</p:attrName>
                                        </p:attrNameLst>
                                      </p:cBhvr>
                                      <p:to>
                                        <p:strVal val="visible"/>
                                      </p:to>
                                    </p:set>
                                    <p:animEffect transition="in" filter="box(in)">
                                      <p:cBhvr>
                                        <p:cTn id="7" dur="500"/>
                                        <p:tgtEl>
                                          <p:spTgt spid="22118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221459"/>
                                        </p:tgtEl>
                                        <p:attrNameLst>
                                          <p:attrName>style.visibility</p:attrName>
                                        </p:attrNameLst>
                                      </p:cBhvr>
                                      <p:to>
                                        <p:strVal val="visible"/>
                                      </p:to>
                                    </p:set>
                                    <p:animEffect transition="in" filter="dissolve">
                                      <p:cBhvr>
                                        <p:cTn id="12" dur="1000"/>
                                        <p:tgtEl>
                                          <p:spTgt spid="221459"/>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221446"/>
                                        </p:tgtEl>
                                        <p:attrNameLst>
                                          <p:attrName>style.visibility</p:attrName>
                                        </p:attrNameLst>
                                      </p:cBhvr>
                                      <p:to>
                                        <p:strVal val="visible"/>
                                      </p:to>
                                    </p:set>
                                    <p:animEffect transition="in" filter="fade">
                                      <p:cBhvr>
                                        <p:cTn id="17" dur="1000"/>
                                        <p:tgtEl>
                                          <p:spTgt spid="221446"/>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21449"/>
                                        </p:tgtEl>
                                        <p:attrNameLst>
                                          <p:attrName>style.visibility</p:attrName>
                                        </p:attrNameLst>
                                      </p:cBhvr>
                                      <p:to>
                                        <p:strVal val="visible"/>
                                      </p:to>
                                    </p:set>
                                    <p:animEffect transition="in" filter="fade">
                                      <p:cBhvr>
                                        <p:cTn id="22" dur="1000"/>
                                        <p:tgtEl>
                                          <p:spTgt spid="221449"/>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21448"/>
                                        </p:tgtEl>
                                        <p:attrNameLst>
                                          <p:attrName>style.visibility</p:attrName>
                                        </p:attrNameLst>
                                      </p:cBhvr>
                                      <p:to>
                                        <p:strVal val="visible"/>
                                      </p:to>
                                    </p:set>
                                    <p:animEffect transition="in" filter="fade">
                                      <p:cBhvr>
                                        <p:cTn id="27" dur="1000"/>
                                        <p:tgtEl>
                                          <p:spTgt spid="221448"/>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21447"/>
                                        </p:tgtEl>
                                        <p:attrNameLst>
                                          <p:attrName>style.visibility</p:attrName>
                                        </p:attrNameLst>
                                      </p:cBhvr>
                                      <p:to>
                                        <p:strVal val="visible"/>
                                      </p:to>
                                    </p:set>
                                    <p:animEffect transition="in" filter="fade">
                                      <p:cBhvr>
                                        <p:cTn id="32" dur="1000"/>
                                        <p:tgtEl>
                                          <p:spTgt spid="221447"/>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21450"/>
                                        </p:tgtEl>
                                        <p:attrNameLst>
                                          <p:attrName>style.visibility</p:attrName>
                                        </p:attrNameLst>
                                      </p:cBhvr>
                                      <p:to>
                                        <p:strVal val="visible"/>
                                      </p:to>
                                    </p:set>
                                    <p:animEffect transition="in" filter="fade">
                                      <p:cBhvr>
                                        <p:cTn id="37" dur="1000"/>
                                        <p:tgtEl>
                                          <p:spTgt spid="2214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1186" grpId="0"/>
      <p:bldP spid="221447" grpId="0" animBg="1"/>
      <p:bldP spid="221448" grpId="0" animBg="1"/>
      <p:bldP spid="221449" grpId="0" animBg="1"/>
      <p:bldP spid="221450"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3" name="Rectangle 5"/>
          <p:cNvSpPr>
            <a:spLocks noChangeArrowheads="1"/>
          </p:cNvSpPr>
          <p:nvPr/>
        </p:nvSpPr>
        <p:spPr bwMode="auto">
          <a:xfrm>
            <a:off x="0" y="0"/>
            <a:ext cx="2843213"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kumimoji="0" lang="en-US" altLang="zh-CN" sz="3200" u="sng">
                <a:solidFill>
                  <a:schemeClr val="tx1"/>
                </a:solidFill>
                <a:effectLst>
                  <a:outerShdw blurRad="38100" dist="38100" dir="2700000" algn="tl">
                    <a:srgbClr val="FFFFFF"/>
                  </a:outerShdw>
                </a:effectLst>
              </a:rPr>
              <a:t>4.3.2  </a:t>
            </a:r>
            <a:r>
              <a:rPr kumimoji="0" lang="zh-CN" altLang="en-US" sz="3200" u="sng">
                <a:solidFill>
                  <a:schemeClr val="tx1"/>
                </a:solidFill>
                <a:effectLst>
                  <a:outerShdw blurRad="38100" dist="38100" dir="2700000" algn="tl">
                    <a:srgbClr val="FFFFFF"/>
                  </a:outerShdw>
                </a:effectLst>
              </a:rPr>
              <a:t>译码器</a:t>
            </a:r>
          </a:p>
        </p:txBody>
      </p:sp>
      <p:graphicFrame>
        <p:nvGraphicFramePr>
          <p:cNvPr id="222212" name="Object 4"/>
          <p:cNvGraphicFramePr>
            <a:graphicFrameLocks noChangeAspect="1"/>
          </p:cNvGraphicFramePr>
          <p:nvPr/>
        </p:nvGraphicFramePr>
        <p:xfrm>
          <a:off x="0" y="19050"/>
          <a:ext cx="8893175" cy="6838950"/>
        </p:xfrm>
        <a:graphic>
          <a:graphicData uri="http://schemas.openxmlformats.org/presentationml/2006/ole">
            <mc:AlternateContent xmlns:mc="http://schemas.openxmlformats.org/markup-compatibility/2006">
              <mc:Choice xmlns:v="urn:schemas-microsoft-com:vml" Requires="v">
                <p:oleObj spid="_x0000_s222218" name="Photo Editor 照片" r:id="rId4" imgW="35200000" imgH="39895238" progId="MSPhotoEd.3">
                  <p:embed/>
                </p:oleObj>
              </mc:Choice>
              <mc:Fallback>
                <p:oleObj name="Photo Editor 照片" r:id="rId4" imgW="35200000" imgH="39895238" progId="MSPhotoEd.3">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19050"/>
                        <a:ext cx="8893175" cy="6838950"/>
                      </a:xfrm>
                      <a:prstGeom prst="rect">
                        <a:avLst/>
                      </a:prstGeom>
                      <a:noFill/>
                      <a:ln w="57150" cmpd="thickThin">
                        <a:solidFill>
                          <a:srgbClr val="FF3399"/>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22215" name="Rectangle 7"/>
          <p:cNvSpPr>
            <a:spLocks noGrp="1" noChangeArrowheads="1"/>
          </p:cNvSpPr>
          <p:nvPr>
            <p:ph type="title"/>
          </p:nvPr>
        </p:nvSpPr>
        <p:spPr>
          <a:xfrm>
            <a:off x="250825" y="4221163"/>
            <a:ext cx="8424863" cy="1143000"/>
          </a:xfrm>
          <a:solidFill>
            <a:srgbClr val="FFFFCC"/>
          </a:solidFill>
        </p:spPr>
        <p:txBody>
          <a:bodyPr/>
          <a:lstStyle/>
          <a:p>
            <a:pPr algn="l"/>
            <a:r>
              <a:rPr lang="zh-CN" altLang="en-US" sz="2800" b="1">
                <a:solidFill>
                  <a:schemeClr val="tx1"/>
                </a:solidFill>
                <a:ea typeface="楷体_GB2312" pitchFamily="49" charset="-122"/>
              </a:rPr>
              <a:t>从真值表画出</a:t>
            </a:r>
            <a:r>
              <a:rPr lang="en-US" altLang="zh-CN" sz="2800" b="1">
                <a:solidFill>
                  <a:schemeClr val="tx1"/>
                </a:solidFill>
                <a:ea typeface="楷体_GB2312" pitchFamily="49" charset="-122"/>
              </a:rPr>
              <a:t>Ya</a:t>
            </a:r>
            <a:r>
              <a:rPr lang="zh-CN" altLang="en-US" sz="2800" b="1">
                <a:solidFill>
                  <a:schemeClr val="tx1"/>
                </a:solidFill>
                <a:ea typeface="楷体_GB2312" pitchFamily="49" charset="-122"/>
              </a:rPr>
              <a:t>～ </a:t>
            </a:r>
            <a:r>
              <a:rPr lang="en-US" altLang="zh-CN" sz="2800" b="1">
                <a:solidFill>
                  <a:schemeClr val="tx1"/>
                </a:solidFill>
                <a:ea typeface="楷体_GB2312" pitchFamily="49" charset="-122"/>
              </a:rPr>
              <a:t>Yg</a:t>
            </a:r>
            <a:r>
              <a:rPr lang="zh-CN" altLang="en-US" sz="2800" b="1">
                <a:solidFill>
                  <a:schemeClr val="tx1"/>
                </a:solidFill>
                <a:ea typeface="楷体_GB2312" pitchFamily="49" charset="-122"/>
              </a:rPr>
              <a:t>的卡诺图，圈“</a:t>
            </a:r>
            <a:r>
              <a:rPr lang="en-US" altLang="zh-CN" sz="2800" b="1">
                <a:solidFill>
                  <a:schemeClr val="tx1"/>
                </a:solidFill>
                <a:ea typeface="楷体_GB2312" pitchFamily="49" charset="-122"/>
              </a:rPr>
              <a:t>0”</a:t>
            </a:r>
            <a:r>
              <a:rPr lang="zh-CN" altLang="en-US" sz="2800" b="1">
                <a:solidFill>
                  <a:schemeClr val="tx1"/>
                </a:solidFill>
                <a:ea typeface="楷体_GB2312" pitchFamily="49" charset="-122"/>
              </a:rPr>
              <a:t>然后求反可得各输出端的逻辑式</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222212"/>
                                        </p:tgtEl>
                                        <p:attrNameLst>
                                          <p:attrName>style.visibility</p:attrName>
                                        </p:attrNameLst>
                                      </p:cBhvr>
                                      <p:to>
                                        <p:strVal val="visible"/>
                                      </p:to>
                                    </p:set>
                                    <p:animEffect transition="in" filter="dissolve">
                                      <p:cBhvr>
                                        <p:cTn id="7" dur="1000"/>
                                        <p:tgtEl>
                                          <p:spTgt spid="22221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22215"/>
                                        </p:tgtEl>
                                        <p:attrNameLst>
                                          <p:attrName>style.visibility</p:attrName>
                                        </p:attrNameLst>
                                      </p:cBhvr>
                                      <p:to>
                                        <p:strVal val="visible"/>
                                      </p:to>
                                    </p:set>
                                    <p:animEffect transition="in" filter="wipe(left)">
                                      <p:cBhvr>
                                        <p:cTn id="12" dur="1000"/>
                                        <p:tgtEl>
                                          <p:spTgt spid="2222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2215"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Rectangle 2"/>
          <p:cNvSpPr>
            <a:spLocks noGrp="1" noChangeArrowheads="1"/>
          </p:cNvSpPr>
          <p:nvPr>
            <p:ph type="title"/>
          </p:nvPr>
        </p:nvSpPr>
        <p:spPr>
          <a:xfrm>
            <a:off x="179388" y="620713"/>
            <a:ext cx="3816350" cy="503237"/>
          </a:xfrm>
        </p:spPr>
        <p:txBody>
          <a:bodyPr/>
          <a:lstStyle/>
          <a:p>
            <a:pPr algn="l"/>
            <a:r>
              <a:rPr lang="zh-CN" altLang="en-US" sz="2800" b="1">
                <a:solidFill>
                  <a:srgbClr val="FFFFFF"/>
                </a:solidFill>
                <a:ea typeface="楷体_GB2312" pitchFamily="49" charset="-122"/>
              </a:rPr>
              <a:t>各输出端的逻辑式为</a:t>
            </a:r>
          </a:p>
        </p:txBody>
      </p:sp>
      <p:graphicFrame>
        <p:nvGraphicFramePr>
          <p:cNvPr id="223236" name="Object 4"/>
          <p:cNvGraphicFramePr>
            <a:graphicFrameLocks noChangeAspect="1"/>
          </p:cNvGraphicFramePr>
          <p:nvPr/>
        </p:nvGraphicFramePr>
        <p:xfrm>
          <a:off x="1692275" y="1268413"/>
          <a:ext cx="4679950" cy="3805237"/>
        </p:xfrm>
        <a:graphic>
          <a:graphicData uri="http://schemas.openxmlformats.org/presentationml/2006/ole">
            <mc:AlternateContent xmlns:mc="http://schemas.openxmlformats.org/markup-compatibility/2006">
              <mc:Choice xmlns:v="urn:schemas-microsoft-com:vml" Requires="v">
                <p:oleObj spid="_x0000_s223241" name="公式" r:id="rId4" imgW="2044440" imgH="1663560" progId="Equation.3">
                  <p:embed/>
                </p:oleObj>
              </mc:Choice>
              <mc:Fallback>
                <p:oleObj name="公式" r:id="rId4" imgW="2044440" imgH="1663560" progId="Equation.3">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92275" y="1268413"/>
                        <a:ext cx="4679950" cy="3805237"/>
                      </a:xfrm>
                      <a:prstGeom prst="rect">
                        <a:avLst/>
                      </a:prstGeom>
                      <a:solidFill>
                        <a:srgbClr val="FFFFFF"/>
                      </a:solidFill>
                      <a:ln w="57150" cmpd="thickThin">
                        <a:solidFill>
                          <a:srgbClr val="FF3399"/>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23237" name="Rectangle 5"/>
          <p:cNvSpPr>
            <a:spLocks noChangeArrowheads="1"/>
          </p:cNvSpPr>
          <p:nvPr/>
        </p:nvSpPr>
        <p:spPr bwMode="auto">
          <a:xfrm>
            <a:off x="0" y="0"/>
            <a:ext cx="2843213"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kumimoji="0" lang="en-US" altLang="zh-CN" sz="3200" u="sng">
                <a:solidFill>
                  <a:schemeClr val="tx1"/>
                </a:solidFill>
                <a:effectLst>
                  <a:outerShdw blurRad="38100" dist="38100" dir="2700000" algn="tl">
                    <a:srgbClr val="FFFFFF"/>
                  </a:outerShdw>
                </a:effectLst>
              </a:rPr>
              <a:t>4.3.2  </a:t>
            </a:r>
            <a:r>
              <a:rPr kumimoji="0" lang="zh-CN" altLang="en-US" sz="3200" u="sng">
                <a:solidFill>
                  <a:schemeClr val="tx1"/>
                </a:solidFill>
                <a:effectLst>
                  <a:outerShdw blurRad="38100" dist="38100" dir="2700000" algn="tl">
                    <a:srgbClr val="FFFFFF"/>
                  </a:outerShdw>
                </a:effectLst>
              </a:rPr>
              <a:t>译码器</a:t>
            </a:r>
          </a:p>
        </p:txBody>
      </p:sp>
      <p:sp>
        <p:nvSpPr>
          <p:cNvPr id="223238" name="Text Box 6"/>
          <p:cNvSpPr txBox="1">
            <a:spLocks noChangeArrowheads="1"/>
          </p:cNvSpPr>
          <p:nvPr/>
        </p:nvSpPr>
        <p:spPr bwMode="auto">
          <a:xfrm>
            <a:off x="250825" y="5229225"/>
            <a:ext cx="6697663" cy="1373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a:t>注：</a:t>
            </a:r>
            <a:r>
              <a:rPr lang="en-US" altLang="zh-CN"/>
              <a:t>BCD</a:t>
            </a:r>
            <a:r>
              <a:rPr lang="zh-CN" altLang="en-US"/>
              <a:t>－七段显示译码器，不是最小项译码器，它是将</a:t>
            </a:r>
            <a:r>
              <a:rPr lang="en-US" altLang="zh-CN"/>
              <a:t>4</a:t>
            </a:r>
            <a:r>
              <a:rPr lang="zh-CN" altLang="en-US"/>
              <a:t>位</a:t>
            </a:r>
            <a:r>
              <a:rPr lang="en-US" altLang="zh-CN"/>
              <a:t>BCD</a:t>
            </a:r>
            <a:r>
              <a:rPr lang="zh-CN" altLang="en-US"/>
              <a:t>码译成</a:t>
            </a:r>
            <a:r>
              <a:rPr lang="en-US" altLang="zh-CN"/>
              <a:t>7</a:t>
            </a:r>
            <a:r>
              <a:rPr lang="zh-CN" altLang="en-US"/>
              <a:t>个代码，广义上也是译码器。</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23234"/>
                                        </p:tgtEl>
                                        <p:attrNameLst>
                                          <p:attrName>style.visibility</p:attrName>
                                        </p:attrNameLst>
                                      </p:cBhvr>
                                      <p:to>
                                        <p:strVal val="visible"/>
                                      </p:to>
                                    </p:set>
                                    <p:animEffect transition="in" filter="wipe(left)">
                                      <p:cBhvr>
                                        <p:cTn id="7" dur="1000"/>
                                        <p:tgtEl>
                                          <p:spTgt spid="22323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223236"/>
                                        </p:tgtEl>
                                        <p:attrNameLst>
                                          <p:attrName>style.visibility</p:attrName>
                                        </p:attrNameLst>
                                      </p:cBhvr>
                                      <p:to>
                                        <p:strVal val="visible"/>
                                      </p:to>
                                    </p:set>
                                    <p:animEffect transition="in" filter="fade">
                                      <p:cBhvr>
                                        <p:cTn id="12" dur="1000"/>
                                        <p:tgtEl>
                                          <p:spTgt spid="22323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9" presetClass="entr" presetSubtype="0" fill="hold" grpId="0" nodeType="clickEffect">
                                  <p:stCondLst>
                                    <p:cond delay="0"/>
                                  </p:stCondLst>
                                  <p:childTnLst>
                                    <p:set>
                                      <p:cBhvr>
                                        <p:cTn id="16" dur="1" fill="hold">
                                          <p:stCondLst>
                                            <p:cond delay="0"/>
                                          </p:stCondLst>
                                        </p:cTn>
                                        <p:tgtEl>
                                          <p:spTgt spid="223238"/>
                                        </p:tgtEl>
                                        <p:attrNameLst>
                                          <p:attrName>style.visibility</p:attrName>
                                        </p:attrNameLst>
                                      </p:cBhvr>
                                      <p:to>
                                        <p:strVal val="visible"/>
                                      </p:to>
                                    </p:set>
                                    <p:anim calcmode="lin" valueType="num">
                                      <p:cBhvr>
                                        <p:cTn id="17" dur="1000" fill="hold"/>
                                        <p:tgtEl>
                                          <p:spTgt spid="223238"/>
                                        </p:tgtEl>
                                        <p:attrNameLst>
                                          <p:attrName>ppt_x</p:attrName>
                                        </p:attrNameLst>
                                      </p:cBhvr>
                                      <p:tavLst>
                                        <p:tav tm="0">
                                          <p:val>
                                            <p:strVal val="#ppt_x-.2"/>
                                          </p:val>
                                        </p:tav>
                                        <p:tav tm="100000">
                                          <p:val>
                                            <p:strVal val="#ppt_x"/>
                                          </p:val>
                                        </p:tav>
                                      </p:tavLst>
                                    </p:anim>
                                    <p:anim calcmode="lin" valueType="num">
                                      <p:cBhvr>
                                        <p:cTn id="18" dur="1000" fill="hold"/>
                                        <p:tgtEl>
                                          <p:spTgt spid="223238"/>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232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3234" grpId="0"/>
      <p:bldP spid="223238"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Rectangle 2"/>
          <p:cNvSpPr>
            <a:spLocks noGrp="1" noChangeArrowheads="1"/>
          </p:cNvSpPr>
          <p:nvPr>
            <p:ph type="title"/>
          </p:nvPr>
        </p:nvSpPr>
        <p:spPr>
          <a:xfrm>
            <a:off x="250825" y="620713"/>
            <a:ext cx="3025775" cy="4321175"/>
          </a:xfrm>
        </p:spPr>
        <p:txBody>
          <a:bodyPr/>
          <a:lstStyle/>
          <a:p>
            <a:pPr algn="l"/>
            <a:r>
              <a:rPr lang="en-US" altLang="zh-CN" sz="2800" b="1">
                <a:solidFill>
                  <a:srgbClr val="FFFFFF"/>
                </a:solidFill>
                <a:ea typeface="楷体_GB2312" pitchFamily="49" charset="-122"/>
              </a:rPr>
              <a:t>7448</a:t>
            </a:r>
            <a:r>
              <a:rPr lang="zh-CN" altLang="en-US" sz="2800" b="1">
                <a:solidFill>
                  <a:srgbClr val="FFFFFF"/>
                </a:solidFill>
                <a:ea typeface="楷体_GB2312" pitchFamily="49" charset="-122"/>
              </a:rPr>
              <a:t>是就是按照上面的逻辑式设计，并添加一些附加控制端和输出端，集成的</a:t>
            </a:r>
            <a:r>
              <a:rPr lang="en-US" altLang="zh-CN" sz="2800" b="1">
                <a:solidFill>
                  <a:srgbClr val="FFFFFF"/>
                </a:solidFill>
                <a:ea typeface="楷体_GB2312" pitchFamily="49" charset="-122"/>
              </a:rPr>
              <a:t>BCD</a:t>
            </a:r>
            <a:r>
              <a:rPr lang="zh-CN" altLang="en-US" sz="2800" b="1">
                <a:solidFill>
                  <a:srgbClr val="FFFFFF"/>
                </a:solidFill>
                <a:ea typeface="楷体_GB2312" pitchFamily="49" charset="-122"/>
              </a:rPr>
              <a:t>－七段显示译码器，可以驱动共阴极数码管。其逻辑图如图</a:t>
            </a:r>
            <a:r>
              <a:rPr lang="en-US" altLang="zh-CN" sz="2800" b="1">
                <a:solidFill>
                  <a:srgbClr val="FFFFFF"/>
                </a:solidFill>
                <a:ea typeface="楷体_GB2312" pitchFamily="49" charset="-122"/>
              </a:rPr>
              <a:t>4.3.16</a:t>
            </a:r>
            <a:r>
              <a:rPr lang="zh-CN" altLang="en-US" sz="2800" b="1">
                <a:solidFill>
                  <a:srgbClr val="FFFFFF"/>
                </a:solidFill>
                <a:ea typeface="楷体_GB2312" pitchFamily="49" charset="-122"/>
              </a:rPr>
              <a:t>所示</a:t>
            </a:r>
          </a:p>
        </p:txBody>
      </p:sp>
      <p:sp>
        <p:nvSpPr>
          <p:cNvPr id="219141" name="Rectangle 5"/>
          <p:cNvSpPr>
            <a:spLocks noChangeArrowheads="1"/>
          </p:cNvSpPr>
          <p:nvPr/>
        </p:nvSpPr>
        <p:spPr bwMode="auto">
          <a:xfrm>
            <a:off x="0" y="0"/>
            <a:ext cx="2843213"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kumimoji="0" lang="en-US" altLang="zh-CN" sz="3200" u="sng">
                <a:solidFill>
                  <a:schemeClr val="tx1"/>
                </a:solidFill>
                <a:effectLst>
                  <a:outerShdw blurRad="38100" dist="38100" dir="2700000" algn="tl">
                    <a:srgbClr val="FFFFFF"/>
                  </a:outerShdw>
                </a:effectLst>
              </a:rPr>
              <a:t>4.3.2  </a:t>
            </a:r>
            <a:r>
              <a:rPr kumimoji="0" lang="zh-CN" altLang="en-US" sz="3200" u="sng">
                <a:solidFill>
                  <a:schemeClr val="tx1"/>
                </a:solidFill>
                <a:effectLst>
                  <a:outerShdw blurRad="38100" dist="38100" dir="2700000" algn="tl">
                    <a:srgbClr val="FFFFFF"/>
                  </a:outerShdw>
                </a:effectLst>
              </a:rPr>
              <a:t>译码器</a:t>
            </a:r>
          </a:p>
        </p:txBody>
      </p:sp>
      <p:grpSp>
        <p:nvGrpSpPr>
          <p:cNvPr id="219144" name="Group 8"/>
          <p:cNvGrpSpPr>
            <a:grpSpLocks/>
          </p:cNvGrpSpPr>
          <p:nvPr/>
        </p:nvGrpSpPr>
        <p:grpSpPr bwMode="auto">
          <a:xfrm>
            <a:off x="3413125" y="0"/>
            <a:ext cx="5730875" cy="6858000"/>
            <a:chOff x="2150" y="0"/>
            <a:chExt cx="3610" cy="4320"/>
          </a:xfrm>
        </p:grpSpPr>
        <p:pic>
          <p:nvPicPr>
            <p:cNvPr id="219142" name="Picture 6" descr="4-3-1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50" y="0"/>
              <a:ext cx="3610" cy="4320"/>
            </a:xfrm>
            <a:prstGeom prst="rect">
              <a:avLst/>
            </a:prstGeom>
            <a:noFill/>
            <a:ln w="57150" cmpd="thickThin">
              <a:solidFill>
                <a:srgbClr val="FF3399"/>
              </a:solidFill>
              <a:miter lim="800000"/>
              <a:headEnd/>
              <a:tailEnd/>
            </a:ln>
            <a:extLst>
              <a:ext uri="{909E8E84-426E-40DD-AFC4-6F175D3DCCD1}">
                <a14:hiddenFill xmlns:a14="http://schemas.microsoft.com/office/drawing/2010/main">
                  <a:solidFill>
                    <a:srgbClr val="FFFFFF"/>
                  </a:solidFill>
                </a14:hiddenFill>
              </a:ext>
            </a:extLst>
          </p:spPr>
        </p:pic>
        <p:sp>
          <p:nvSpPr>
            <p:cNvPr id="219143" name="Rectangle 7"/>
            <p:cNvSpPr>
              <a:spLocks noChangeArrowheads="1"/>
            </p:cNvSpPr>
            <p:nvPr/>
          </p:nvSpPr>
          <p:spPr bwMode="auto">
            <a:xfrm>
              <a:off x="2200" y="0"/>
              <a:ext cx="901"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solidFill>
                    <a:schemeClr val="tx1"/>
                  </a:solidFill>
                </a:rPr>
                <a:t>图</a:t>
              </a:r>
              <a:r>
                <a:rPr lang="en-US" altLang="zh-CN">
                  <a:solidFill>
                    <a:schemeClr val="tx1"/>
                  </a:solidFill>
                </a:rPr>
                <a:t>4.3.16</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42" fill="hold" grpId="0" nodeType="clickEffect">
                                  <p:stCondLst>
                                    <p:cond delay="0"/>
                                  </p:stCondLst>
                                  <p:childTnLst>
                                    <p:set>
                                      <p:cBhvr>
                                        <p:cTn id="6" dur="1" fill="hold">
                                          <p:stCondLst>
                                            <p:cond delay="0"/>
                                          </p:stCondLst>
                                        </p:cTn>
                                        <p:tgtEl>
                                          <p:spTgt spid="219138"/>
                                        </p:tgtEl>
                                        <p:attrNameLst>
                                          <p:attrName>style.visibility</p:attrName>
                                        </p:attrNameLst>
                                      </p:cBhvr>
                                      <p:to>
                                        <p:strVal val="visible"/>
                                      </p:to>
                                    </p:set>
                                    <p:animEffect transition="in" filter="barn(outHorizontal)">
                                      <p:cBhvr>
                                        <p:cTn id="7" dur="1000"/>
                                        <p:tgtEl>
                                          <p:spTgt spid="21913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219144"/>
                                        </p:tgtEl>
                                        <p:attrNameLst>
                                          <p:attrName>style.visibility</p:attrName>
                                        </p:attrNameLst>
                                      </p:cBhvr>
                                      <p:to>
                                        <p:strVal val="visible"/>
                                      </p:to>
                                    </p:set>
                                    <p:animEffect transition="in" filter="dissolve">
                                      <p:cBhvr>
                                        <p:cTn id="12" dur="1000"/>
                                        <p:tgtEl>
                                          <p:spTgt spid="2191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9138" grpId="0"/>
    </p:bldLst>
  </p:timing>
</p:sld>
</file>

<file path=ppt/slides/slide6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3730" name="Rectangle 2"/>
          <p:cNvSpPr>
            <a:spLocks noGrp="1" noChangeArrowheads="1"/>
          </p:cNvSpPr>
          <p:nvPr>
            <p:ph type="title"/>
          </p:nvPr>
        </p:nvSpPr>
        <p:spPr>
          <a:xfrm>
            <a:off x="250825" y="1268413"/>
            <a:ext cx="1600200" cy="457200"/>
          </a:xfrm>
        </p:spPr>
        <p:txBody>
          <a:bodyPr/>
          <a:lstStyle/>
          <a:p>
            <a:pPr algn="l"/>
            <a:r>
              <a:rPr lang="zh-CN" altLang="en-US" sz="2800" b="1">
                <a:solidFill>
                  <a:srgbClr val="FFFFFF"/>
                </a:solidFill>
                <a:ea typeface="楷体_GB2312" pitchFamily="49" charset="-122"/>
              </a:rPr>
              <a:t>其中：</a:t>
            </a:r>
          </a:p>
        </p:txBody>
      </p:sp>
      <p:graphicFrame>
        <p:nvGraphicFramePr>
          <p:cNvPr id="73733" name="Object 5"/>
          <p:cNvGraphicFramePr>
            <a:graphicFrameLocks noChangeAspect="1"/>
          </p:cNvGraphicFramePr>
          <p:nvPr/>
        </p:nvGraphicFramePr>
        <p:xfrm>
          <a:off x="5724525" y="620713"/>
          <a:ext cx="3078163" cy="3816350"/>
        </p:xfrm>
        <a:graphic>
          <a:graphicData uri="http://schemas.openxmlformats.org/presentationml/2006/ole">
            <mc:AlternateContent xmlns:mc="http://schemas.openxmlformats.org/markup-compatibility/2006">
              <mc:Choice xmlns:v="urn:schemas-microsoft-com:vml" Requires="v">
                <p:oleObj spid="_x0000_s73745" name="Visio" r:id="rId4" imgW="1628851" imgH="2019300" progId="Visio.Drawing.11">
                  <p:embed/>
                </p:oleObj>
              </mc:Choice>
              <mc:Fallback>
                <p:oleObj name="Visio" r:id="rId4" imgW="1628851" imgH="2019300" progId="Visio.Drawing.11">
                  <p:embed/>
                  <p:pic>
                    <p:nvPicPr>
                      <p:cNvPr id="0"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24525" y="620713"/>
                        <a:ext cx="3078163" cy="3816350"/>
                      </a:xfrm>
                      <a:prstGeom prst="rect">
                        <a:avLst/>
                      </a:prstGeom>
                      <a:solidFill>
                        <a:srgbClr val="FFFFFF"/>
                      </a:solidFill>
                      <a:ln w="57150" cmpd="thickThin">
                        <a:solidFill>
                          <a:srgbClr val="FF33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3734" name="Text Box 6"/>
          <p:cNvSpPr txBox="1">
            <a:spLocks noChangeArrowheads="1"/>
          </p:cNvSpPr>
          <p:nvPr/>
        </p:nvSpPr>
        <p:spPr bwMode="auto">
          <a:xfrm>
            <a:off x="250825" y="1844675"/>
            <a:ext cx="48260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a:t>A</a:t>
            </a:r>
            <a:r>
              <a:rPr lang="en-US" altLang="zh-CN" baseline="-25000"/>
              <a:t>3</a:t>
            </a:r>
            <a:r>
              <a:rPr lang="en-US" altLang="zh-CN"/>
              <a:t>~A</a:t>
            </a:r>
            <a:r>
              <a:rPr lang="en-US" altLang="zh-CN" baseline="-25000"/>
              <a:t>0</a:t>
            </a:r>
            <a:r>
              <a:rPr lang="en-US" altLang="zh-CN"/>
              <a:t>:</a:t>
            </a:r>
            <a:r>
              <a:rPr lang="zh-CN" altLang="en-US"/>
              <a:t>四位</a:t>
            </a:r>
            <a:r>
              <a:rPr lang="en-US" altLang="zh-CN"/>
              <a:t>BCD</a:t>
            </a:r>
            <a:r>
              <a:rPr lang="zh-CN" altLang="en-US"/>
              <a:t>码的输入端</a:t>
            </a:r>
          </a:p>
        </p:txBody>
      </p:sp>
      <p:sp>
        <p:nvSpPr>
          <p:cNvPr id="73735" name="Text Box 7"/>
          <p:cNvSpPr txBox="1">
            <a:spLocks noChangeArrowheads="1"/>
          </p:cNvSpPr>
          <p:nvPr/>
        </p:nvSpPr>
        <p:spPr bwMode="auto">
          <a:xfrm>
            <a:off x="250825" y="2636838"/>
            <a:ext cx="5400675"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a:t>Ya</a:t>
            </a:r>
            <a:r>
              <a:rPr lang="zh-CN" altLang="en-US"/>
              <a:t>～</a:t>
            </a:r>
            <a:r>
              <a:rPr lang="en-US" altLang="zh-CN"/>
              <a:t>Yg</a:t>
            </a:r>
            <a:r>
              <a:rPr lang="zh-CN" altLang="en-US"/>
              <a:t>：驱动数码管七段字符的</a:t>
            </a:r>
            <a:r>
              <a:rPr lang="en-US" altLang="zh-CN"/>
              <a:t>7</a:t>
            </a:r>
            <a:r>
              <a:rPr lang="zh-CN" altLang="en-US"/>
              <a:t>个输出端</a:t>
            </a:r>
          </a:p>
        </p:txBody>
      </p:sp>
      <p:sp>
        <p:nvSpPr>
          <p:cNvPr id="73740" name="Rectangle 12"/>
          <p:cNvSpPr>
            <a:spLocks noChangeArrowheads="1"/>
          </p:cNvSpPr>
          <p:nvPr/>
        </p:nvSpPr>
        <p:spPr bwMode="auto">
          <a:xfrm>
            <a:off x="0" y="0"/>
            <a:ext cx="2843213"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kumimoji="0" lang="en-US" altLang="zh-CN" sz="3200" u="sng">
                <a:solidFill>
                  <a:schemeClr val="tx1"/>
                </a:solidFill>
                <a:effectLst>
                  <a:outerShdw blurRad="38100" dist="38100" dir="2700000" algn="tl">
                    <a:srgbClr val="FFFFFF"/>
                  </a:outerShdw>
                </a:effectLst>
              </a:rPr>
              <a:t>4.3.2  </a:t>
            </a:r>
            <a:r>
              <a:rPr kumimoji="0" lang="zh-CN" altLang="en-US" sz="3200" u="sng">
                <a:solidFill>
                  <a:schemeClr val="tx1"/>
                </a:solidFill>
                <a:effectLst>
                  <a:outerShdw blurRad="38100" dist="38100" dir="2700000" algn="tl">
                    <a:srgbClr val="FFFFFF"/>
                  </a:outerShdw>
                </a:effectLst>
              </a:rPr>
              <a:t>译码器</a:t>
            </a:r>
          </a:p>
        </p:txBody>
      </p:sp>
      <p:sp>
        <p:nvSpPr>
          <p:cNvPr id="73741" name="Text Box 13"/>
          <p:cNvSpPr txBox="1">
            <a:spLocks noChangeArrowheads="1"/>
          </p:cNvSpPr>
          <p:nvPr/>
        </p:nvSpPr>
        <p:spPr bwMode="auto">
          <a:xfrm>
            <a:off x="179388" y="692150"/>
            <a:ext cx="604837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a:t>其逻辑符号如图</a:t>
            </a:r>
            <a:r>
              <a:rPr lang="en-US" altLang="zh-CN"/>
              <a:t>4.3.17</a:t>
            </a:r>
            <a:r>
              <a:rPr lang="zh-CN" altLang="en-US"/>
              <a:t>所示</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73741"/>
                                        </p:tgtEl>
                                        <p:attrNameLst>
                                          <p:attrName>style.visibility</p:attrName>
                                        </p:attrNameLst>
                                      </p:cBhvr>
                                      <p:to>
                                        <p:strVal val="visible"/>
                                      </p:to>
                                    </p:set>
                                    <p:animEffect transition="in" filter="box(in)">
                                      <p:cBhvr>
                                        <p:cTn id="7" dur="1000"/>
                                        <p:tgtEl>
                                          <p:spTgt spid="7374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73733"/>
                                        </p:tgtEl>
                                        <p:attrNameLst>
                                          <p:attrName>style.visibility</p:attrName>
                                        </p:attrNameLst>
                                      </p:cBhvr>
                                      <p:to>
                                        <p:strVal val="visible"/>
                                      </p:to>
                                    </p:set>
                                    <p:animEffect transition="in" filter="dissolve">
                                      <p:cBhvr>
                                        <p:cTn id="12" dur="1000"/>
                                        <p:tgtEl>
                                          <p:spTgt spid="7373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3" presetClass="entr" presetSubtype="272" fill="hold" grpId="0" nodeType="clickEffect">
                                  <p:stCondLst>
                                    <p:cond delay="0"/>
                                  </p:stCondLst>
                                  <p:childTnLst>
                                    <p:set>
                                      <p:cBhvr>
                                        <p:cTn id="16" dur="1" fill="hold">
                                          <p:stCondLst>
                                            <p:cond delay="0"/>
                                          </p:stCondLst>
                                        </p:cTn>
                                        <p:tgtEl>
                                          <p:spTgt spid="73730"/>
                                        </p:tgtEl>
                                        <p:attrNameLst>
                                          <p:attrName>style.visibility</p:attrName>
                                        </p:attrNameLst>
                                      </p:cBhvr>
                                      <p:to>
                                        <p:strVal val="visible"/>
                                      </p:to>
                                    </p:set>
                                    <p:anim calcmode="lin" valueType="num">
                                      <p:cBhvr>
                                        <p:cTn id="17" dur="1000" fill="hold"/>
                                        <p:tgtEl>
                                          <p:spTgt spid="73730"/>
                                        </p:tgtEl>
                                        <p:attrNameLst>
                                          <p:attrName>ppt_w</p:attrName>
                                        </p:attrNameLst>
                                      </p:cBhvr>
                                      <p:tavLst>
                                        <p:tav tm="0">
                                          <p:val>
                                            <p:strVal val="2/3*#ppt_w"/>
                                          </p:val>
                                        </p:tav>
                                        <p:tav tm="100000">
                                          <p:val>
                                            <p:strVal val="#ppt_w"/>
                                          </p:val>
                                        </p:tav>
                                      </p:tavLst>
                                    </p:anim>
                                    <p:anim calcmode="lin" valueType="num">
                                      <p:cBhvr>
                                        <p:cTn id="18" dur="1000" fill="hold"/>
                                        <p:tgtEl>
                                          <p:spTgt spid="73730"/>
                                        </p:tgtEl>
                                        <p:attrNameLst>
                                          <p:attrName>ppt_h</p:attrName>
                                        </p:attrNameLst>
                                      </p:cBhvr>
                                      <p:tavLst>
                                        <p:tav tm="0">
                                          <p:val>
                                            <p:strVal val="2/3*#ppt_h"/>
                                          </p:val>
                                        </p:tav>
                                        <p:tav tm="100000">
                                          <p:val>
                                            <p:strVal val="#ppt_h"/>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73734"/>
                                        </p:tgtEl>
                                        <p:attrNameLst>
                                          <p:attrName>style.visibility</p:attrName>
                                        </p:attrNameLst>
                                      </p:cBhvr>
                                      <p:to>
                                        <p:strVal val="visible"/>
                                      </p:to>
                                    </p:set>
                                    <p:animEffect transition="in" filter="wipe(left)">
                                      <p:cBhvr>
                                        <p:cTn id="23" dur="1000"/>
                                        <p:tgtEl>
                                          <p:spTgt spid="73734"/>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73735"/>
                                        </p:tgtEl>
                                        <p:attrNameLst>
                                          <p:attrName>style.visibility</p:attrName>
                                        </p:attrNameLst>
                                      </p:cBhvr>
                                      <p:to>
                                        <p:strVal val="visible"/>
                                      </p:to>
                                    </p:set>
                                    <p:animEffect transition="in" filter="wipe(left)">
                                      <p:cBhvr>
                                        <p:cTn id="28" dur="1000"/>
                                        <p:tgtEl>
                                          <p:spTgt spid="737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730" grpId="0" autoUpdateAnimBg="0"/>
      <p:bldP spid="73734" grpId="0" autoUpdateAnimBg="0"/>
      <p:bldP spid="73735" grpId="0" autoUpdateAnimBg="0"/>
      <p:bldP spid="73741"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284" name="Picture 4" descr="4-3-1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779838" y="620713"/>
            <a:ext cx="4752975" cy="5688012"/>
          </a:xfrm>
          <a:prstGeom prst="rect">
            <a:avLst/>
          </a:prstGeom>
          <a:noFill/>
          <a:ln w="57150" cmpd="thickThin">
            <a:solidFill>
              <a:srgbClr val="FF3399"/>
            </a:solidFill>
            <a:miter lim="800000"/>
            <a:headEnd/>
            <a:tailEnd/>
          </a:ln>
          <a:extLst>
            <a:ext uri="{909E8E84-426E-40DD-AFC4-6F175D3DCCD1}">
              <a14:hiddenFill xmlns:a14="http://schemas.microsoft.com/office/drawing/2010/main">
                <a:solidFill>
                  <a:srgbClr val="FFFFFF"/>
                </a:solidFill>
              </a14:hiddenFill>
            </a:ext>
          </a:extLst>
        </p:spPr>
      </p:pic>
      <p:sp>
        <p:nvSpPr>
          <p:cNvPr id="225285" name="Oval 5"/>
          <p:cNvSpPr>
            <a:spLocks noChangeArrowheads="1"/>
          </p:cNvSpPr>
          <p:nvPr/>
        </p:nvSpPr>
        <p:spPr bwMode="auto">
          <a:xfrm>
            <a:off x="3995738" y="5300663"/>
            <a:ext cx="504825" cy="431800"/>
          </a:xfrm>
          <a:prstGeom prst="ellipse">
            <a:avLst/>
          </a:prstGeom>
          <a:solidFill>
            <a:srgbClr val="339966">
              <a:alpha val="20000"/>
            </a:srgbClr>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5286" name="Line 6"/>
          <p:cNvSpPr>
            <a:spLocks noChangeShapeType="1"/>
          </p:cNvSpPr>
          <p:nvPr/>
        </p:nvSpPr>
        <p:spPr bwMode="auto">
          <a:xfrm>
            <a:off x="4427538" y="5516563"/>
            <a:ext cx="720725" cy="0"/>
          </a:xfrm>
          <a:prstGeom prst="line">
            <a:avLst/>
          </a:prstGeom>
          <a:noFill/>
          <a:ln w="38100">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25287" name="Line 7"/>
          <p:cNvSpPr>
            <a:spLocks noChangeShapeType="1"/>
          </p:cNvSpPr>
          <p:nvPr/>
        </p:nvSpPr>
        <p:spPr bwMode="auto">
          <a:xfrm flipH="1" flipV="1">
            <a:off x="5149850" y="5372100"/>
            <a:ext cx="0" cy="144463"/>
          </a:xfrm>
          <a:prstGeom prst="line">
            <a:avLst/>
          </a:prstGeom>
          <a:noFill/>
          <a:ln w="38100">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25288" name="Line 8"/>
          <p:cNvSpPr>
            <a:spLocks noChangeShapeType="1"/>
          </p:cNvSpPr>
          <p:nvPr/>
        </p:nvSpPr>
        <p:spPr bwMode="auto">
          <a:xfrm flipV="1">
            <a:off x="5148263" y="4868863"/>
            <a:ext cx="0" cy="288925"/>
          </a:xfrm>
          <a:prstGeom prst="line">
            <a:avLst/>
          </a:prstGeom>
          <a:noFill/>
          <a:ln w="38100">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25289" name="Line 9"/>
          <p:cNvSpPr>
            <a:spLocks noChangeShapeType="1"/>
          </p:cNvSpPr>
          <p:nvPr/>
        </p:nvSpPr>
        <p:spPr bwMode="auto">
          <a:xfrm>
            <a:off x="5148263" y="4868863"/>
            <a:ext cx="215900" cy="0"/>
          </a:xfrm>
          <a:prstGeom prst="line">
            <a:avLst/>
          </a:prstGeom>
          <a:noFill/>
          <a:ln w="38100">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25290" name="Line 10"/>
          <p:cNvSpPr>
            <a:spLocks noChangeShapeType="1"/>
          </p:cNvSpPr>
          <p:nvPr/>
        </p:nvSpPr>
        <p:spPr bwMode="auto">
          <a:xfrm flipV="1">
            <a:off x="5580063" y="4437063"/>
            <a:ext cx="0" cy="71437"/>
          </a:xfrm>
          <a:prstGeom prst="line">
            <a:avLst/>
          </a:prstGeom>
          <a:noFill/>
          <a:ln w="38100">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25291" name="Line 11"/>
          <p:cNvSpPr>
            <a:spLocks noChangeShapeType="1"/>
          </p:cNvSpPr>
          <p:nvPr/>
        </p:nvSpPr>
        <p:spPr bwMode="auto">
          <a:xfrm flipH="1">
            <a:off x="4787900" y="6165850"/>
            <a:ext cx="2089150" cy="0"/>
          </a:xfrm>
          <a:prstGeom prst="line">
            <a:avLst/>
          </a:prstGeom>
          <a:noFill/>
          <a:ln w="38100">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25292" name="Line 12"/>
          <p:cNvSpPr>
            <a:spLocks noChangeShapeType="1"/>
          </p:cNvSpPr>
          <p:nvPr/>
        </p:nvSpPr>
        <p:spPr bwMode="auto">
          <a:xfrm flipV="1">
            <a:off x="4787900" y="4868863"/>
            <a:ext cx="0" cy="1296987"/>
          </a:xfrm>
          <a:prstGeom prst="line">
            <a:avLst/>
          </a:prstGeom>
          <a:noFill/>
          <a:ln w="38100">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25293" name="Line 13"/>
          <p:cNvSpPr>
            <a:spLocks noChangeShapeType="1"/>
          </p:cNvSpPr>
          <p:nvPr/>
        </p:nvSpPr>
        <p:spPr bwMode="auto">
          <a:xfrm>
            <a:off x="4787900" y="4868863"/>
            <a:ext cx="431800" cy="0"/>
          </a:xfrm>
          <a:prstGeom prst="line">
            <a:avLst/>
          </a:prstGeom>
          <a:noFill/>
          <a:ln w="38100">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25294" name="Line 14"/>
          <p:cNvSpPr>
            <a:spLocks noChangeShapeType="1"/>
          </p:cNvSpPr>
          <p:nvPr/>
        </p:nvSpPr>
        <p:spPr bwMode="auto">
          <a:xfrm flipV="1">
            <a:off x="5580063" y="4292600"/>
            <a:ext cx="0" cy="215900"/>
          </a:xfrm>
          <a:prstGeom prst="line">
            <a:avLst/>
          </a:prstGeom>
          <a:noFill/>
          <a:ln w="38100">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25295" name="Line 15"/>
          <p:cNvSpPr>
            <a:spLocks noChangeShapeType="1"/>
          </p:cNvSpPr>
          <p:nvPr/>
        </p:nvSpPr>
        <p:spPr bwMode="auto">
          <a:xfrm flipV="1">
            <a:off x="5580063" y="1916113"/>
            <a:ext cx="0" cy="2089150"/>
          </a:xfrm>
          <a:prstGeom prst="line">
            <a:avLst/>
          </a:prstGeom>
          <a:noFill/>
          <a:ln w="38100">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25296" name="Line 16"/>
          <p:cNvSpPr>
            <a:spLocks noChangeShapeType="1"/>
          </p:cNvSpPr>
          <p:nvPr/>
        </p:nvSpPr>
        <p:spPr bwMode="auto">
          <a:xfrm>
            <a:off x="5580063" y="1916113"/>
            <a:ext cx="71437" cy="0"/>
          </a:xfrm>
          <a:prstGeom prst="line">
            <a:avLst/>
          </a:prstGeom>
          <a:noFill/>
          <a:ln w="38100">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25297" name="Rectangle 17"/>
          <p:cNvSpPr>
            <a:spLocks noChangeArrowheads="1"/>
          </p:cNvSpPr>
          <p:nvPr>
            <p:ph type="title"/>
          </p:nvPr>
        </p:nvSpPr>
        <p:spPr>
          <a:xfrm>
            <a:off x="323850" y="188913"/>
            <a:ext cx="3035300" cy="490537"/>
          </a:xfrm>
          <a:noFill/>
          <a:ln/>
        </p:spPr>
        <p:txBody>
          <a:bodyPr/>
          <a:lstStyle/>
          <a:p>
            <a:pPr algn="l"/>
            <a:r>
              <a:rPr lang="en-US" altLang="zh-CN" sz="3200" b="1" u="sng">
                <a:effectLst>
                  <a:outerShdw blurRad="38100" dist="38100" dir="2700000" algn="tl">
                    <a:srgbClr val="FFFFFF"/>
                  </a:outerShdw>
                </a:effectLst>
                <a:ea typeface="楷体_GB2312" pitchFamily="49" charset="-122"/>
              </a:rPr>
              <a:t>4.3.2  </a:t>
            </a:r>
            <a:r>
              <a:rPr lang="zh-CN" altLang="en-US" sz="3200" b="1" u="sng">
                <a:effectLst>
                  <a:outerShdw blurRad="38100" dist="38100" dir="2700000" algn="tl">
                    <a:srgbClr val="FFFFFF"/>
                  </a:outerShdw>
                </a:effectLst>
                <a:ea typeface="楷体_GB2312" pitchFamily="49" charset="-122"/>
              </a:rPr>
              <a:t>译码器</a:t>
            </a:r>
          </a:p>
        </p:txBody>
      </p:sp>
      <p:sp>
        <p:nvSpPr>
          <p:cNvPr id="225298" name="Rectangle 18"/>
          <p:cNvSpPr>
            <a:spLocks noChangeArrowheads="1"/>
          </p:cNvSpPr>
          <p:nvPr/>
        </p:nvSpPr>
        <p:spPr bwMode="auto">
          <a:xfrm>
            <a:off x="250825" y="981075"/>
            <a:ext cx="345757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0" lang="zh-CN" altLang="en-US" u="sng"/>
              <a:t>灯测试输入端</a:t>
            </a:r>
            <a:r>
              <a:rPr kumimoji="0" lang="en-US" altLang="zh-CN" u="sng"/>
              <a:t>LT</a:t>
            </a:r>
            <a:r>
              <a:rPr kumimoji="0" lang="en-US" altLang="zh-CN" u="sng">
                <a:sym typeface="Symbol" pitchFamily="18" charset="2"/>
              </a:rPr>
              <a:t></a:t>
            </a:r>
            <a:r>
              <a:rPr kumimoji="0" lang="zh-CN" altLang="en-US" u="sng">
                <a:sym typeface="Symbol" pitchFamily="18" charset="2"/>
              </a:rPr>
              <a:t>：</a:t>
            </a:r>
          </a:p>
        </p:txBody>
      </p:sp>
      <p:sp>
        <p:nvSpPr>
          <p:cNvPr id="225299" name="Rectangle 19"/>
          <p:cNvSpPr>
            <a:spLocks noChangeArrowheads="1"/>
          </p:cNvSpPr>
          <p:nvPr/>
        </p:nvSpPr>
        <p:spPr bwMode="auto">
          <a:xfrm>
            <a:off x="250825" y="1628775"/>
            <a:ext cx="3384550" cy="1373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0" lang="en-US" altLang="zh-CN"/>
              <a:t>        </a:t>
            </a:r>
            <a:r>
              <a:rPr kumimoji="0" lang="zh-CN" altLang="en-US"/>
              <a:t>当</a:t>
            </a:r>
            <a:r>
              <a:rPr kumimoji="0" lang="en-US" altLang="zh-CN"/>
              <a:t>LT</a:t>
            </a:r>
            <a:r>
              <a:rPr kumimoji="0" lang="en-US" altLang="zh-CN">
                <a:sym typeface="Symbol" pitchFamily="18" charset="2"/>
              </a:rPr>
              <a:t></a:t>
            </a:r>
            <a:r>
              <a:rPr kumimoji="0" lang="zh-CN" altLang="en-US">
                <a:sym typeface="Symbol" pitchFamily="18" charset="2"/>
              </a:rPr>
              <a:t>＝</a:t>
            </a:r>
            <a:r>
              <a:rPr kumimoji="0" lang="en-US" altLang="zh-CN">
                <a:sym typeface="Symbol" pitchFamily="18" charset="2"/>
              </a:rPr>
              <a:t>0</a:t>
            </a:r>
            <a:r>
              <a:rPr kumimoji="0" lang="en-US" altLang="zh-CN"/>
              <a:t> </a:t>
            </a:r>
            <a:r>
              <a:rPr kumimoji="0" lang="zh-CN" altLang="en-US"/>
              <a:t>时，</a:t>
            </a:r>
            <a:r>
              <a:rPr kumimoji="0" lang="en-US" altLang="zh-CN"/>
              <a:t>Ya ~ Yg</a:t>
            </a:r>
            <a:r>
              <a:rPr kumimoji="0" lang="zh-CN" altLang="en-US"/>
              <a:t>全部置为</a:t>
            </a:r>
            <a:r>
              <a:rPr kumimoji="0" lang="en-US" altLang="zh-CN"/>
              <a:t>1</a:t>
            </a:r>
            <a:r>
              <a:rPr kumimoji="0" lang="zh-CN" altLang="en-US"/>
              <a:t>，使得数码管显示“</a:t>
            </a:r>
            <a:r>
              <a:rPr kumimoji="0" lang="en-US" altLang="zh-CN"/>
              <a:t>8”</a:t>
            </a:r>
          </a:p>
        </p:txBody>
      </p:sp>
      <p:grpSp>
        <p:nvGrpSpPr>
          <p:cNvPr id="225309" name="Group 29"/>
          <p:cNvGrpSpPr>
            <a:grpSpLocks/>
          </p:cNvGrpSpPr>
          <p:nvPr/>
        </p:nvGrpSpPr>
        <p:grpSpPr bwMode="auto">
          <a:xfrm>
            <a:off x="900113" y="3213100"/>
            <a:ext cx="1160462" cy="2089150"/>
            <a:chOff x="567" y="2024"/>
            <a:chExt cx="731" cy="1316"/>
          </a:xfrm>
        </p:grpSpPr>
        <p:graphicFrame>
          <p:nvGraphicFramePr>
            <p:cNvPr id="225300" name="Object 20"/>
            <p:cNvGraphicFramePr>
              <a:graphicFrameLocks noChangeAspect="1"/>
            </p:cNvGraphicFramePr>
            <p:nvPr/>
          </p:nvGraphicFramePr>
          <p:xfrm>
            <a:off x="567" y="2024"/>
            <a:ext cx="731" cy="1316"/>
          </p:xfrm>
          <a:graphic>
            <a:graphicData uri="http://schemas.openxmlformats.org/presentationml/2006/ole">
              <mc:AlternateContent xmlns:mc="http://schemas.openxmlformats.org/markup-compatibility/2006">
                <mc:Choice xmlns:v="urn:schemas-microsoft-com:vml" Requires="v">
                  <p:oleObj spid="_x0000_s225312" name="Photo Editor 照片" r:id="rId5" imgW="5038095" imgH="9078592" progId="MSPhotoEd.3">
                    <p:embed/>
                  </p:oleObj>
                </mc:Choice>
                <mc:Fallback>
                  <p:oleObj name="Photo Editor 照片" r:id="rId5" imgW="5038095" imgH="9078592" progId="MSPhotoEd.3">
                    <p:embed/>
                    <p:pic>
                      <p:nvPicPr>
                        <p:cNvPr id="0" name="Object 2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7" y="2024"/>
                          <a:ext cx="731" cy="13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25302" name="Rectangle 22"/>
            <p:cNvSpPr>
              <a:spLocks noChangeArrowheads="1"/>
            </p:cNvSpPr>
            <p:nvPr/>
          </p:nvSpPr>
          <p:spPr bwMode="auto">
            <a:xfrm rot="5400000">
              <a:off x="952" y="2364"/>
              <a:ext cx="227" cy="91"/>
            </a:xfrm>
            <a:prstGeom prst="rect">
              <a:avLst/>
            </a:prstGeom>
            <a:solidFill>
              <a:srgbClr val="FF33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5303" name="Rectangle 23"/>
            <p:cNvSpPr>
              <a:spLocks noChangeArrowheads="1"/>
            </p:cNvSpPr>
            <p:nvPr/>
          </p:nvSpPr>
          <p:spPr bwMode="auto">
            <a:xfrm rot="5400000">
              <a:off x="725" y="2364"/>
              <a:ext cx="227" cy="91"/>
            </a:xfrm>
            <a:prstGeom prst="rect">
              <a:avLst/>
            </a:prstGeom>
            <a:solidFill>
              <a:srgbClr val="FF33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5304" name="Rectangle 24"/>
            <p:cNvSpPr>
              <a:spLocks noChangeArrowheads="1"/>
            </p:cNvSpPr>
            <p:nvPr/>
          </p:nvSpPr>
          <p:spPr bwMode="auto">
            <a:xfrm rot="5400000">
              <a:off x="907" y="2682"/>
              <a:ext cx="227" cy="91"/>
            </a:xfrm>
            <a:prstGeom prst="rect">
              <a:avLst/>
            </a:prstGeom>
            <a:solidFill>
              <a:srgbClr val="FF33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5305" name="Rectangle 25"/>
            <p:cNvSpPr>
              <a:spLocks noChangeArrowheads="1"/>
            </p:cNvSpPr>
            <p:nvPr/>
          </p:nvSpPr>
          <p:spPr bwMode="auto">
            <a:xfrm rot="5400000">
              <a:off x="680" y="2682"/>
              <a:ext cx="227" cy="91"/>
            </a:xfrm>
            <a:prstGeom prst="rect">
              <a:avLst/>
            </a:prstGeom>
            <a:solidFill>
              <a:srgbClr val="FF33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5306" name="Rectangle 26"/>
            <p:cNvSpPr>
              <a:spLocks noChangeArrowheads="1"/>
            </p:cNvSpPr>
            <p:nvPr/>
          </p:nvSpPr>
          <p:spPr bwMode="auto">
            <a:xfrm rot="10800000">
              <a:off x="839" y="2205"/>
              <a:ext cx="227" cy="91"/>
            </a:xfrm>
            <a:prstGeom prst="rect">
              <a:avLst/>
            </a:prstGeom>
            <a:solidFill>
              <a:srgbClr val="FF33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5307" name="Rectangle 27"/>
            <p:cNvSpPr>
              <a:spLocks noChangeArrowheads="1"/>
            </p:cNvSpPr>
            <p:nvPr/>
          </p:nvSpPr>
          <p:spPr bwMode="auto">
            <a:xfrm rot="10800000">
              <a:off x="793" y="2523"/>
              <a:ext cx="227" cy="91"/>
            </a:xfrm>
            <a:prstGeom prst="rect">
              <a:avLst/>
            </a:prstGeom>
            <a:solidFill>
              <a:srgbClr val="FF33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5308" name="Rectangle 28"/>
            <p:cNvSpPr>
              <a:spLocks noChangeArrowheads="1"/>
            </p:cNvSpPr>
            <p:nvPr/>
          </p:nvSpPr>
          <p:spPr bwMode="auto">
            <a:xfrm rot="10800000">
              <a:off x="793" y="2840"/>
              <a:ext cx="227" cy="91"/>
            </a:xfrm>
            <a:prstGeom prst="rect">
              <a:avLst/>
            </a:prstGeom>
            <a:solidFill>
              <a:srgbClr val="FF33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25298"/>
                                        </p:tgtEl>
                                        <p:attrNameLst>
                                          <p:attrName>style.visibility</p:attrName>
                                        </p:attrNameLst>
                                      </p:cBhvr>
                                      <p:to>
                                        <p:strVal val="visible"/>
                                      </p:to>
                                    </p:set>
                                    <p:animEffect transition="in" filter="box(in)">
                                      <p:cBhvr>
                                        <p:cTn id="7" dur="500"/>
                                        <p:tgtEl>
                                          <p:spTgt spid="22529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9" presetClass="entr" presetSubtype="0" fill="hold" grpId="0" nodeType="clickEffect">
                                  <p:stCondLst>
                                    <p:cond delay="0"/>
                                  </p:stCondLst>
                                  <p:childTnLst>
                                    <p:set>
                                      <p:cBhvr>
                                        <p:cTn id="11" dur="1" fill="hold">
                                          <p:stCondLst>
                                            <p:cond delay="0"/>
                                          </p:stCondLst>
                                        </p:cTn>
                                        <p:tgtEl>
                                          <p:spTgt spid="225286"/>
                                        </p:tgtEl>
                                        <p:attrNameLst>
                                          <p:attrName>style.visibility</p:attrName>
                                        </p:attrNameLst>
                                      </p:cBhvr>
                                      <p:to>
                                        <p:strVal val="visible"/>
                                      </p:to>
                                    </p:set>
                                    <p:anim calcmode="lin" valueType="num">
                                      <p:cBhvr>
                                        <p:cTn id="12" dur="1000" fill="hold"/>
                                        <p:tgtEl>
                                          <p:spTgt spid="225286"/>
                                        </p:tgtEl>
                                        <p:attrNameLst>
                                          <p:attrName>ppt_x</p:attrName>
                                        </p:attrNameLst>
                                      </p:cBhvr>
                                      <p:tavLst>
                                        <p:tav tm="0">
                                          <p:val>
                                            <p:strVal val="#ppt_x-.2"/>
                                          </p:val>
                                        </p:tav>
                                        <p:tav tm="100000">
                                          <p:val>
                                            <p:strVal val="#ppt_x"/>
                                          </p:val>
                                        </p:tav>
                                      </p:tavLst>
                                    </p:anim>
                                    <p:anim calcmode="lin" valueType="num">
                                      <p:cBhvr>
                                        <p:cTn id="13" dur="1000" fill="hold"/>
                                        <p:tgtEl>
                                          <p:spTgt spid="225286"/>
                                        </p:tgtEl>
                                        <p:attrNameLst>
                                          <p:attrName>ppt_y</p:attrName>
                                        </p:attrNameLst>
                                      </p:cBhvr>
                                      <p:tavLst>
                                        <p:tav tm="0">
                                          <p:val>
                                            <p:strVal val="#ppt_y"/>
                                          </p:val>
                                        </p:tav>
                                        <p:tav tm="100000">
                                          <p:val>
                                            <p:strVal val="#ppt_y"/>
                                          </p:val>
                                        </p:tav>
                                      </p:tavLst>
                                    </p:anim>
                                    <p:animEffect transition="in" filter="wipe(right)" prLst="gradientSize: 0.1">
                                      <p:cBhvr>
                                        <p:cTn id="14" dur="1000"/>
                                        <p:tgtEl>
                                          <p:spTgt spid="225286"/>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22" presetClass="entr" presetSubtype="4" fill="hold" grpId="0" nodeType="clickEffect">
                                  <p:stCondLst>
                                    <p:cond delay="0"/>
                                  </p:stCondLst>
                                  <p:childTnLst>
                                    <p:set>
                                      <p:cBhvr>
                                        <p:cTn id="18" dur="1" fill="hold">
                                          <p:stCondLst>
                                            <p:cond delay="0"/>
                                          </p:stCondLst>
                                        </p:cTn>
                                        <p:tgtEl>
                                          <p:spTgt spid="225287"/>
                                        </p:tgtEl>
                                        <p:attrNameLst>
                                          <p:attrName>style.visibility</p:attrName>
                                        </p:attrNameLst>
                                      </p:cBhvr>
                                      <p:to>
                                        <p:strVal val="visible"/>
                                      </p:to>
                                    </p:set>
                                    <p:animEffect transition="in" filter="wipe(down)">
                                      <p:cBhvr>
                                        <p:cTn id="19" dur="500"/>
                                        <p:tgtEl>
                                          <p:spTgt spid="225287"/>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22" presetClass="entr" presetSubtype="4" fill="hold" grpId="0" nodeType="clickEffect">
                                  <p:stCondLst>
                                    <p:cond delay="0"/>
                                  </p:stCondLst>
                                  <p:childTnLst>
                                    <p:set>
                                      <p:cBhvr>
                                        <p:cTn id="23" dur="1" fill="hold">
                                          <p:stCondLst>
                                            <p:cond delay="0"/>
                                          </p:stCondLst>
                                        </p:cTn>
                                        <p:tgtEl>
                                          <p:spTgt spid="225288"/>
                                        </p:tgtEl>
                                        <p:attrNameLst>
                                          <p:attrName>style.visibility</p:attrName>
                                        </p:attrNameLst>
                                      </p:cBhvr>
                                      <p:to>
                                        <p:strVal val="visible"/>
                                      </p:to>
                                    </p:set>
                                    <p:animEffect transition="in" filter="wipe(down)">
                                      <p:cBhvr>
                                        <p:cTn id="24" dur="500"/>
                                        <p:tgtEl>
                                          <p:spTgt spid="225288"/>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22" presetClass="entr" presetSubtype="2" fill="hold" grpId="0" nodeType="clickEffect">
                                  <p:stCondLst>
                                    <p:cond delay="0"/>
                                  </p:stCondLst>
                                  <p:childTnLst>
                                    <p:set>
                                      <p:cBhvr>
                                        <p:cTn id="28" dur="1" fill="hold">
                                          <p:stCondLst>
                                            <p:cond delay="0"/>
                                          </p:stCondLst>
                                        </p:cTn>
                                        <p:tgtEl>
                                          <p:spTgt spid="225293"/>
                                        </p:tgtEl>
                                        <p:attrNameLst>
                                          <p:attrName>style.visibility</p:attrName>
                                        </p:attrNameLst>
                                      </p:cBhvr>
                                      <p:to>
                                        <p:strVal val="visible"/>
                                      </p:to>
                                    </p:set>
                                    <p:animEffect transition="in" filter="wipe(right)">
                                      <p:cBhvr>
                                        <p:cTn id="29" dur="500"/>
                                        <p:tgtEl>
                                          <p:spTgt spid="225293"/>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22" presetClass="entr" presetSubtype="1" fill="hold" grpId="0" nodeType="clickEffect">
                                  <p:stCondLst>
                                    <p:cond delay="0"/>
                                  </p:stCondLst>
                                  <p:childTnLst>
                                    <p:set>
                                      <p:cBhvr>
                                        <p:cTn id="33" dur="1" fill="hold">
                                          <p:stCondLst>
                                            <p:cond delay="0"/>
                                          </p:stCondLst>
                                        </p:cTn>
                                        <p:tgtEl>
                                          <p:spTgt spid="225292"/>
                                        </p:tgtEl>
                                        <p:attrNameLst>
                                          <p:attrName>style.visibility</p:attrName>
                                        </p:attrNameLst>
                                      </p:cBhvr>
                                      <p:to>
                                        <p:strVal val="visible"/>
                                      </p:to>
                                    </p:set>
                                    <p:animEffect transition="in" filter="wipe(up)">
                                      <p:cBhvr>
                                        <p:cTn id="34" dur="500"/>
                                        <p:tgtEl>
                                          <p:spTgt spid="225292"/>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22" presetClass="entr" presetSubtype="8" fill="hold" grpId="0" nodeType="clickEffect">
                                  <p:stCondLst>
                                    <p:cond delay="0"/>
                                  </p:stCondLst>
                                  <p:childTnLst>
                                    <p:set>
                                      <p:cBhvr>
                                        <p:cTn id="38" dur="1" fill="hold">
                                          <p:stCondLst>
                                            <p:cond delay="0"/>
                                          </p:stCondLst>
                                        </p:cTn>
                                        <p:tgtEl>
                                          <p:spTgt spid="225291"/>
                                        </p:tgtEl>
                                        <p:attrNameLst>
                                          <p:attrName>style.visibility</p:attrName>
                                        </p:attrNameLst>
                                      </p:cBhvr>
                                      <p:to>
                                        <p:strVal val="visible"/>
                                      </p:to>
                                    </p:set>
                                    <p:animEffect transition="in" filter="wipe(left)">
                                      <p:cBhvr>
                                        <p:cTn id="39" dur="500"/>
                                        <p:tgtEl>
                                          <p:spTgt spid="225291"/>
                                        </p:tgtEl>
                                      </p:cBhvr>
                                    </p:animEffect>
                                  </p:childTnLst>
                                </p:cTn>
                              </p:par>
                            </p:childTnLst>
                          </p:cTn>
                        </p:par>
                      </p:childTnLst>
                    </p:cTn>
                  </p:par>
                  <p:par>
                    <p:cTn id="40" fill="hold" nodeType="clickPar">
                      <p:stCondLst>
                        <p:cond delay="indefinite"/>
                      </p:stCondLst>
                      <p:childTnLst>
                        <p:par>
                          <p:cTn id="41" fill="hold" nodeType="withGroup">
                            <p:stCondLst>
                              <p:cond delay="0"/>
                            </p:stCondLst>
                            <p:childTnLst>
                              <p:par>
                                <p:cTn id="42" presetID="22" presetClass="entr" presetSubtype="8" fill="hold" grpId="0" nodeType="clickEffect">
                                  <p:stCondLst>
                                    <p:cond delay="0"/>
                                  </p:stCondLst>
                                  <p:childTnLst>
                                    <p:set>
                                      <p:cBhvr>
                                        <p:cTn id="43" dur="1" fill="hold">
                                          <p:stCondLst>
                                            <p:cond delay="0"/>
                                          </p:stCondLst>
                                        </p:cTn>
                                        <p:tgtEl>
                                          <p:spTgt spid="225289"/>
                                        </p:tgtEl>
                                        <p:attrNameLst>
                                          <p:attrName>style.visibility</p:attrName>
                                        </p:attrNameLst>
                                      </p:cBhvr>
                                      <p:to>
                                        <p:strVal val="visible"/>
                                      </p:to>
                                    </p:set>
                                    <p:animEffect transition="in" filter="wipe(left)">
                                      <p:cBhvr>
                                        <p:cTn id="44" dur="500"/>
                                        <p:tgtEl>
                                          <p:spTgt spid="225289"/>
                                        </p:tgtEl>
                                      </p:cBhvr>
                                    </p:animEffect>
                                  </p:childTnLst>
                                </p:cTn>
                              </p:par>
                            </p:childTnLst>
                          </p:cTn>
                        </p:par>
                      </p:childTnLst>
                    </p:cTn>
                  </p:par>
                  <p:par>
                    <p:cTn id="45" fill="hold" nodeType="clickPar">
                      <p:stCondLst>
                        <p:cond delay="indefinite"/>
                      </p:stCondLst>
                      <p:childTnLst>
                        <p:par>
                          <p:cTn id="46" fill="hold" nodeType="withGroup">
                            <p:stCondLst>
                              <p:cond delay="0"/>
                            </p:stCondLst>
                            <p:childTnLst>
                              <p:par>
                                <p:cTn id="47" presetID="22" presetClass="entr" presetSubtype="4" fill="hold" grpId="0" nodeType="clickEffect">
                                  <p:stCondLst>
                                    <p:cond delay="0"/>
                                  </p:stCondLst>
                                  <p:childTnLst>
                                    <p:set>
                                      <p:cBhvr>
                                        <p:cTn id="48" dur="1" fill="hold">
                                          <p:stCondLst>
                                            <p:cond delay="0"/>
                                          </p:stCondLst>
                                        </p:cTn>
                                        <p:tgtEl>
                                          <p:spTgt spid="225294"/>
                                        </p:tgtEl>
                                        <p:attrNameLst>
                                          <p:attrName>style.visibility</p:attrName>
                                        </p:attrNameLst>
                                      </p:cBhvr>
                                      <p:to>
                                        <p:strVal val="visible"/>
                                      </p:to>
                                    </p:set>
                                    <p:animEffect transition="in" filter="wipe(down)">
                                      <p:cBhvr>
                                        <p:cTn id="49" dur="500"/>
                                        <p:tgtEl>
                                          <p:spTgt spid="225294"/>
                                        </p:tgtEl>
                                      </p:cBhvr>
                                    </p:animEffect>
                                  </p:childTnLst>
                                </p:cTn>
                              </p:par>
                            </p:childTnLst>
                          </p:cTn>
                        </p:par>
                      </p:childTnLst>
                    </p:cTn>
                  </p:par>
                  <p:par>
                    <p:cTn id="50" fill="hold" nodeType="clickPar">
                      <p:stCondLst>
                        <p:cond delay="indefinite"/>
                      </p:stCondLst>
                      <p:childTnLst>
                        <p:par>
                          <p:cTn id="51" fill="hold" nodeType="withGroup">
                            <p:stCondLst>
                              <p:cond delay="0"/>
                            </p:stCondLst>
                            <p:childTnLst>
                              <p:par>
                                <p:cTn id="52" presetID="22" presetClass="entr" presetSubtype="4" fill="hold" grpId="0" nodeType="clickEffect">
                                  <p:stCondLst>
                                    <p:cond delay="0"/>
                                  </p:stCondLst>
                                  <p:childTnLst>
                                    <p:set>
                                      <p:cBhvr>
                                        <p:cTn id="53" dur="1" fill="hold">
                                          <p:stCondLst>
                                            <p:cond delay="0"/>
                                          </p:stCondLst>
                                        </p:cTn>
                                        <p:tgtEl>
                                          <p:spTgt spid="225295"/>
                                        </p:tgtEl>
                                        <p:attrNameLst>
                                          <p:attrName>style.visibility</p:attrName>
                                        </p:attrNameLst>
                                      </p:cBhvr>
                                      <p:to>
                                        <p:strVal val="visible"/>
                                      </p:to>
                                    </p:set>
                                    <p:animEffect transition="in" filter="wipe(down)">
                                      <p:cBhvr>
                                        <p:cTn id="54" dur="500"/>
                                        <p:tgtEl>
                                          <p:spTgt spid="225295"/>
                                        </p:tgtEl>
                                      </p:cBhvr>
                                    </p:animEffect>
                                  </p:childTnLst>
                                </p:cTn>
                              </p:par>
                            </p:childTnLst>
                          </p:cTn>
                        </p:par>
                      </p:childTnLst>
                    </p:cTn>
                  </p:par>
                  <p:par>
                    <p:cTn id="55" fill="hold" nodeType="clickPar">
                      <p:stCondLst>
                        <p:cond delay="indefinite"/>
                      </p:stCondLst>
                      <p:childTnLst>
                        <p:par>
                          <p:cTn id="56" fill="hold" nodeType="withGroup">
                            <p:stCondLst>
                              <p:cond delay="0"/>
                            </p:stCondLst>
                            <p:childTnLst>
                              <p:par>
                                <p:cTn id="57" presetID="16" presetClass="entr" presetSubtype="26" fill="hold" grpId="0" nodeType="clickEffect">
                                  <p:stCondLst>
                                    <p:cond delay="0"/>
                                  </p:stCondLst>
                                  <p:childTnLst>
                                    <p:set>
                                      <p:cBhvr>
                                        <p:cTn id="58" dur="1" fill="hold">
                                          <p:stCondLst>
                                            <p:cond delay="0"/>
                                          </p:stCondLst>
                                        </p:cTn>
                                        <p:tgtEl>
                                          <p:spTgt spid="225299"/>
                                        </p:tgtEl>
                                        <p:attrNameLst>
                                          <p:attrName>style.visibility</p:attrName>
                                        </p:attrNameLst>
                                      </p:cBhvr>
                                      <p:to>
                                        <p:strVal val="visible"/>
                                      </p:to>
                                    </p:set>
                                    <p:animEffect transition="in" filter="barn(inHorizontal)">
                                      <p:cBhvr>
                                        <p:cTn id="59" dur="500"/>
                                        <p:tgtEl>
                                          <p:spTgt spid="225299"/>
                                        </p:tgtEl>
                                      </p:cBhvr>
                                    </p:animEffect>
                                  </p:childTnLst>
                                </p:cTn>
                              </p:par>
                            </p:childTnLst>
                          </p:cTn>
                        </p:par>
                      </p:childTnLst>
                    </p:cTn>
                  </p:par>
                  <p:par>
                    <p:cTn id="60" fill="hold" nodeType="clickPar">
                      <p:stCondLst>
                        <p:cond delay="indefinite"/>
                      </p:stCondLst>
                      <p:childTnLst>
                        <p:par>
                          <p:cTn id="61" fill="hold" nodeType="withGroup">
                            <p:stCondLst>
                              <p:cond delay="0"/>
                            </p:stCondLst>
                            <p:childTnLst>
                              <p:par>
                                <p:cTn id="62" presetID="9" presetClass="entr" presetSubtype="0" fill="hold" nodeType="clickEffect">
                                  <p:stCondLst>
                                    <p:cond delay="0"/>
                                  </p:stCondLst>
                                  <p:childTnLst>
                                    <p:set>
                                      <p:cBhvr>
                                        <p:cTn id="63" dur="1" fill="hold">
                                          <p:stCondLst>
                                            <p:cond delay="0"/>
                                          </p:stCondLst>
                                        </p:cTn>
                                        <p:tgtEl>
                                          <p:spTgt spid="225309"/>
                                        </p:tgtEl>
                                        <p:attrNameLst>
                                          <p:attrName>style.visibility</p:attrName>
                                        </p:attrNameLst>
                                      </p:cBhvr>
                                      <p:to>
                                        <p:strVal val="visible"/>
                                      </p:to>
                                    </p:set>
                                    <p:animEffect transition="in" filter="dissolve">
                                      <p:cBhvr>
                                        <p:cTn id="64" dur="1000"/>
                                        <p:tgtEl>
                                          <p:spTgt spid="2253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286" grpId="0" animBg="1"/>
      <p:bldP spid="225287" grpId="0" animBg="1"/>
      <p:bldP spid="225288" grpId="0" animBg="1"/>
      <p:bldP spid="225289" grpId="0" animBg="1"/>
      <p:bldP spid="225291" grpId="0" animBg="1"/>
      <p:bldP spid="225292" grpId="0" animBg="1"/>
      <p:bldP spid="225293" grpId="0" animBg="1"/>
      <p:bldP spid="225294" grpId="0" animBg="1"/>
      <p:bldP spid="225295" grpId="0" animBg="1"/>
      <p:bldP spid="225298" grpId="0"/>
      <p:bldP spid="225299"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6308" name="Picture 4" descr="4-3-1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67175" y="620713"/>
            <a:ext cx="4752975" cy="5688012"/>
          </a:xfrm>
          <a:prstGeom prst="rect">
            <a:avLst/>
          </a:prstGeom>
          <a:noFill/>
          <a:ln w="57150" cmpd="thickThin">
            <a:solidFill>
              <a:srgbClr val="FF3399"/>
            </a:solidFill>
            <a:miter lim="800000"/>
            <a:headEnd/>
            <a:tailEnd/>
          </a:ln>
          <a:extLst>
            <a:ext uri="{909E8E84-426E-40DD-AFC4-6F175D3DCCD1}">
              <a14:hiddenFill xmlns:a14="http://schemas.microsoft.com/office/drawing/2010/main">
                <a:solidFill>
                  <a:srgbClr val="FFFFFF"/>
                </a:solidFill>
              </a14:hiddenFill>
            </a:ext>
          </a:extLst>
        </p:spPr>
      </p:pic>
      <p:sp>
        <p:nvSpPr>
          <p:cNvPr id="226309" name="Oval 5"/>
          <p:cNvSpPr>
            <a:spLocks noChangeArrowheads="1"/>
          </p:cNvSpPr>
          <p:nvPr/>
        </p:nvSpPr>
        <p:spPr bwMode="auto">
          <a:xfrm>
            <a:off x="4283075" y="5876925"/>
            <a:ext cx="503238" cy="360363"/>
          </a:xfrm>
          <a:prstGeom prst="ellipse">
            <a:avLst/>
          </a:prstGeom>
          <a:solidFill>
            <a:srgbClr val="008080">
              <a:alpha val="20000"/>
            </a:srgbClr>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6310" name="Line 6"/>
          <p:cNvSpPr>
            <a:spLocks noChangeShapeType="1"/>
          </p:cNvSpPr>
          <p:nvPr/>
        </p:nvSpPr>
        <p:spPr bwMode="auto">
          <a:xfrm>
            <a:off x="4714875" y="6021388"/>
            <a:ext cx="1008063" cy="0"/>
          </a:xfrm>
          <a:prstGeom prst="line">
            <a:avLst/>
          </a:prstGeom>
          <a:noFill/>
          <a:ln w="38100">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26311" name="Line 7"/>
          <p:cNvSpPr>
            <a:spLocks noChangeShapeType="1"/>
          </p:cNvSpPr>
          <p:nvPr/>
        </p:nvSpPr>
        <p:spPr bwMode="auto">
          <a:xfrm flipV="1">
            <a:off x="5722938" y="5876925"/>
            <a:ext cx="0" cy="144463"/>
          </a:xfrm>
          <a:prstGeom prst="line">
            <a:avLst/>
          </a:prstGeom>
          <a:noFill/>
          <a:ln w="38100">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26312" name="Line 8"/>
          <p:cNvSpPr>
            <a:spLocks noChangeShapeType="1"/>
          </p:cNvSpPr>
          <p:nvPr/>
        </p:nvSpPr>
        <p:spPr bwMode="auto">
          <a:xfrm flipV="1">
            <a:off x="5722938" y="4868863"/>
            <a:ext cx="0" cy="792162"/>
          </a:xfrm>
          <a:prstGeom prst="line">
            <a:avLst/>
          </a:prstGeom>
          <a:noFill/>
          <a:ln w="38100">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26313" name="Rectangle 9"/>
          <p:cNvSpPr>
            <a:spLocks noChangeArrowheads="1"/>
          </p:cNvSpPr>
          <p:nvPr>
            <p:ph type="title"/>
          </p:nvPr>
        </p:nvSpPr>
        <p:spPr>
          <a:xfrm>
            <a:off x="250825" y="188913"/>
            <a:ext cx="2819400" cy="633412"/>
          </a:xfrm>
          <a:noFill/>
          <a:ln/>
        </p:spPr>
        <p:txBody>
          <a:bodyPr/>
          <a:lstStyle/>
          <a:p>
            <a:pPr algn="l"/>
            <a:r>
              <a:rPr lang="en-US" altLang="zh-CN" sz="3200" b="1" u="sng">
                <a:effectLst>
                  <a:outerShdw blurRad="38100" dist="38100" dir="2700000" algn="tl">
                    <a:srgbClr val="FFFFFF"/>
                  </a:outerShdw>
                </a:effectLst>
                <a:ea typeface="楷体_GB2312" pitchFamily="49" charset="-122"/>
              </a:rPr>
              <a:t>4.3.2  </a:t>
            </a:r>
            <a:r>
              <a:rPr lang="zh-CN" altLang="en-US" sz="3200" b="1" u="sng">
                <a:effectLst>
                  <a:outerShdw blurRad="38100" dist="38100" dir="2700000" algn="tl">
                    <a:srgbClr val="FFFFFF"/>
                  </a:outerShdw>
                </a:effectLst>
                <a:ea typeface="楷体_GB2312" pitchFamily="49" charset="-122"/>
              </a:rPr>
              <a:t>译码器</a:t>
            </a:r>
          </a:p>
        </p:txBody>
      </p:sp>
      <p:sp>
        <p:nvSpPr>
          <p:cNvPr id="226314" name="Rectangle 10"/>
          <p:cNvSpPr>
            <a:spLocks noChangeArrowheads="1"/>
          </p:cNvSpPr>
          <p:nvPr/>
        </p:nvSpPr>
        <p:spPr bwMode="auto">
          <a:xfrm>
            <a:off x="250825" y="1052513"/>
            <a:ext cx="3251200" cy="574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kumimoji="0" lang="zh-CN" altLang="en-US" u="sng"/>
              <a:t>灭零输入</a:t>
            </a:r>
            <a:r>
              <a:rPr kumimoji="0" lang="en-US" altLang="zh-CN" u="sng"/>
              <a:t>RBI</a:t>
            </a:r>
            <a:r>
              <a:rPr kumimoji="0" lang="en-US" altLang="zh-CN" u="sng">
                <a:sym typeface="Symbol" pitchFamily="18" charset="2"/>
              </a:rPr>
              <a:t></a:t>
            </a:r>
            <a:r>
              <a:rPr kumimoji="0" lang="zh-CN" altLang="en-US" u="sng">
                <a:sym typeface="Symbol" pitchFamily="18" charset="2"/>
              </a:rPr>
              <a:t>：</a:t>
            </a:r>
          </a:p>
        </p:txBody>
      </p:sp>
      <p:sp>
        <p:nvSpPr>
          <p:cNvPr id="226315" name="Rectangle 11"/>
          <p:cNvSpPr>
            <a:spLocks noChangeArrowheads="1"/>
          </p:cNvSpPr>
          <p:nvPr/>
        </p:nvSpPr>
        <p:spPr bwMode="auto">
          <a:xfrm>
            <a:off x="250825" y="1628775"/>
            <a:ext cx="3673475" cy="1373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0" lang="zh-CN" altLang="en-US"/>
              <a:t>当</a:t>
            </a:r>
            <a:r>
              <a:rPr kumimoji="0" lang="en-US" altLang="zh-CN"/>
              <a:t>A</a:t>
            </a:r>
            <a:r>
              <a:rPr kumimoji="0" lang="en-US" altLang="zh-CN" baseline="-25000"/>
              <a:t>3</a:t>
            </a:r>
            <a:r>
              <a:rPr kumimoji="0" lang="en-US" altLang="zh-CN"/>
              <a:t> A</a:t>
            </a:r>
            <a:r>
              <a:rPr kumimoji="0" lang="en-US" altLang="zh-CN" baseline="-25000"/>
              <a:t>2</a:t>
            </a:r>
            <a:r>
              <a:rPr kumimoji="0" lang="en-US" altLang="zh-CN"/>
              <a:t> A</a:t>
            </a:r>
            <a:r>
              <a:rPr kumimoji="0" lang="en-US" altLang="zh-CN" baseline="-25000"/>
              <a:t>1</a:t>
            </a:r>
            <a:r>
              <a:rPr kumimoji="0" lang="en-US" altLang="zh-CN"/>
              <a:t>A</a:t>
            </a:r>
            <a:r>
              <a:rPr kumimoji="0" lang="en-US" altLang="zh-CN" baseline="-25000"/>
              <a:t>0</a:t>
            </a:r>
            <a:r>
              <a:rPr kumimoji="0" lang="en-US" altLang="zh-CN"/>
              <a:t> </a:t>
            </a:r>
            <a:r>
              <a:rPr kumimoji="0" lang="zh-CN" altLang="en-US"/>
              <a:t>＝</a:t>
            </a:r>
            <a:r>
              <a:rPr kumimoji="0" lang="en-US" altLang="zh-CN"/>
              <a:t>0000</a:t>
            </a:r>
            <a:r>
              <a:rPr kumimoji="0" lang="zh-CN" altLang="en-US"/>
              <a:t>时，若</a:t>
            </a:r>
            <a:r>
              <a:rPr kumimoji="0" lang="en-US" altLang="zh-CN"/>
              <a:t>RBI</a:t>
            </a:r>
            <a:r>
              <a:rPr kumimoji="0" lang="en-US" altLang="zh-CN">
                <a:sym typeface="Symbol" pitchFamily="18" charset="2"/>
              </a:rPr>
              <a:t></a:t>
            </a:r>
            <a:r>
              <a:rPr kumimoji="0" lang="zh-CN" altLang="en-US">
                <a:sym typeface="Symbol" pitchFamily="18" charset="2"/>
              </a:rPr>
              <a:t>＝</a:t>
            </a:r>
            <a:r>
              <a:rPr kumimoji="0" lang="en-US" altLang="zh-CN">
                <a:sym typeface="Symbol" pitchFamily="18" charset="2"/>
              </a:rPr>
              <a:t>0</a:t>
            </a:r>
            <a:r>
              <a:rPr kumimoji="0" lang="zh-CN" altLang="en-US"/>
              <a:t>，则</a:t>
            </a:r>
            <a:r>
              <a:rPr kumimoji="0" lang="en-US" altLang="zh-CN"/>
              <a:t>Ya ~ Yg</a:t>
            </a:r>
            <a:r>
              <a:rPr kumimoji="0" lang="zh-CN" altLang="en-US"/>
              <a:t>全部置为</a:t>
            </a:r>
            <a:r>
              <a:rPr kumimoji="0" lang="en-US" altLang="zh-CN"/>
              <a:t>0</a:t>
            </a:r>
            <a:r>
              <a:rPr kumimoji="0" lang="zh-CN" altLang="en-US"/>
              <a:t>，灭灯</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26314"/>
                                        </p:tgtEl>
                                        <p:attrNameLst>
                                          <p:attrName>style.visibility</p:attrName>
                                        </p:attrNameLst>
                                      </p:cBhvr>
                                      <p:to>
                                        <p:strVal val="visible"/>
                                      </p:to>
                                    </p:set>
                                    <p:animEffect transition="in" filter="box(in)">
                                      <p:cBhvr>
                                        <p:cTn id="7" dur="500"/>
                                        <p:tgtEl>
                                          <p:spTgt spid="22631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26310"/>
                                        </p:tgtEl>
                                        <p:attrNameLst>
                                          <p:attrName>style.visibility</p:attrName>
                                        </p:attrNameLst>
                                      </p:cBhvr>
                                      <p:to>
                                        <p:strVal val="visible"/>
                                      </p:to>
                                    </p:set>
                                    <p:animEffect transition="in" filter="wipe(left)">
                                      <p:cBhvr>
                                        <p:cTn id="12" dur="500"/>
                                        <p:tgtEl>
                                          <p:spTgt spid="226310"/>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226311"/>
                                        </p:tgtEl>
                                        <p:attrNameLst>
                                          <p:attrName>style.visibility</p:attrName>
                                        </p:attrNameLst>
                                      </p:cBhvr>
                                      <p:to>
                                        <p:strVal val="visible"/>
                                      </p:to>
                                    </p:set>
                                    <p:animEffect transition="in" filter="wipe(down)">
                                      <p:cBhvr>
                                        <p:cTn id="17" dur="500"/>
                                        <p:tgtEl>
                                          <p:spTgt spid="226311"/>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226312"/>
                                        </p:tgtEl>
                                        <p:attrNameLst>
                                          <p:attrName>style.visibility</p:attrName>
                                        </p:attrNameLst>
                                      </p:cBhvr>
                                      <p:to>
                                        <p:strVal val="visible"/>
                                      </p:to>
                                    </p:set>
                                    <p:animEffect transition="in" filter="wipe(down)">
                                      <p:cBhvr>
                                        <p:cTn id="22" dur="500"/>
                                        <p:tgtEl>
                                          <p:spTgt spid="226312"/>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226315"/>
                                        </p:tgtEl>
                                        <p:attrNameLst>
                                          <p:attrName>style.visibility</p:attrName>
                                        </p:attrNameLst>
                                      </p:cBhvr>
                                      <p:to>
                                        <p:strVal val="visible"/>
                                      </p:to>
                                    </p:set>
                                    <p:animEffect transition="in" filter="barn(inVertical)">
                                      <p:cBhvr>
                                        <p:cTn id="27" dur="500"/>
                                        <p:tgtEl>
                                          <p:spTgt spid="2263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6310" grpId="0" animBg="1"/>
      <p:bldP spid="226311" grpId="0" animBg="1"/>
      <p:bldP spid="226312" grpId="0" animBg="1"/>
      <p:bldP spid="226314" grpId="0"/>
      <p:bldP spid="226315"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63" name="Rectangle 7"/>
          <p:cNvSpPr>
            <a:spLocks noChangeArrowheads="1"/>
          </p:cNvSpPr>
          <p:nvPr/>
        </p:nvSpPr>
        <p:spPr bwMode="auto">
          <a:xfrm>
            <a:off x="0" y="0"/>
            <a:ext cx="2843213"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kumimoji="0" lang="zh-CN" altLang="zh-CN" sz="3200" u="sng">
              <a:solidFill>
                <a:schemeClr val="tx1"/>
              </a:solidFill>
              <a:effectLst>
                <a:outerShdw blurRad="38100" dist="38100" dir="2700000" algn="tl">
                  <a:srgbClr val="FFFFFF"/>
                </a:outerShdw>
              </a:effectLst>
            </a:endParaRPr>
          </a:p>
        </p:txBody>
      </p:sp>
      <p:sp>
        <p:nvSpPr>
          <p:cNvPr id="224268" name="Rectangle 12"/>
          <p:cNvSpPr>
            <a:spLocks noGrp="1" noChangeArrowheads="1"/>
          </p:cNvSpPr>
          <p:nvPr>
            <p:ph type="title"/>
          </p:nvPr>
        </p:nvSpPr>
        <p:spPr>
          <a:xfrm>
            <a:off x="0" y="0"/>
            <a:ext cx="3322638" cy="692150"/>
          </a:xfrm>
        </p:spPr>
        <p:txBody>
          <a:bodyPr/>
          <a:lstStyle/>
          <a:p>
            <a:pPr algn="l"/>
            <a:r>
              <a:rPr lang="en-US" altLang="zh-CN" sz="3200" b="1" u="sng">
                <a:solidFill>
                  <a:schemeClr val="tx1"/>
                </a:solidFill>
                <a:effectLst>
                  <a:outerShdw blurRad="38100" dist="38100" dir="2700000" algn="tl">
                    <a:srgbClr val="FFFFFF"/>
                  </a:outerShdw>
                </a:effectLst>
                <a:ea typeface="楷体_GB2312" pitchFamily="49" charset="-122"/>
              </a:rPr>
              <a:t>4.3.2  </a:t>
            </a:r>
            <a:r>
              <a:rPr lang="zh-CN" altLang="en-US" sz="3200" b="1" u="sng">
                <a:solidFill>
                  <a:schemeClr val="tx1"/>
                </a:solidFill>
                <a:effectLst>
                  <a:outerShdw blurRad="38100" dist="38100" dir="2700000" algn="tl">
                    <a:srgbClr val="FFFFFF"/>
                  </a:outerShdw>
                </a:effectLst>
                <a:ea typeface="楷体_GB2312" pitchFamily="49" charset="-122"/>
              </a:rPr>
              <a:t>译码器</a:t>
            </a:r>
          </a:p>
        </p:txBody>
      </p:sp>
      <p:pic>
        <p:nvPicPr>
          <p:cNvPr id="224269" name="Picture 13" descr="4-3-1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68763" y="260350"/>
            <a:ext cx="4752975" cy="5688013"/>
          </a:xfrm>
          <a:prstGeom prst="rect">
            <a:avLst/>
          </a:prstGeom>
          <a:noFill/>
          <a:extLst>
            <a:ext uri="{909E8E84-426E-40DD-AFC4-6F175D3DCCD1}">
              <a14:hiddenFill xmlns:a14="http://schemas.microsoft.com/office/drawing/2010/main">
                <a:solidFill>
                  <a:srgbClr val="FFFFFF"/>
                </a:solidFill>
              </a14:hiddenFill>
            </a:ext>
          </a:extLst>
        </p:spPr>
      </p:pic>
      <p:sp>
        <p:nvSpPr>
          <p:cNvPr id="224270" name="Oval 14"/>
          <p:cNvSpPr>
            <a:spLocks noChangeArrowheads="1"/>
          </p:cNvSpPr>
          <p:nvPr/>
        </p:nvSpPr>
        <p:spPr bwMode="auto">
          <a:xfrm>
            <a:off x="3851275" y="3789363"/>
            <a:ext cx="1008063" cy="431800"/>
          </a:xfrm>
          <a:prstGeom prst="ellipse">
            <a:avLst/>
          </a:prstGeom>
          <a:solidFill>
            <a:srgbClr val="008080">
              <a:alpha val="20000"/>
            </a:srgbClr>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4271" name="Line 15"/>
          <p:cNvSpPr>
            <a:spLocks noChangeShapeType="1"/>
          </p:cNvSpPr>
          <p:nvPr/>
        </p:nvSpPr>
        <p:spPr bwMode="auto">
          <a:xfrm>
            <a:off x="4716463" y="4076700"/>
            <a:ext cx="1079500" cy="0"/>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24272" name="Line 16"/>
          <p:cNvSpPr>
            <a:spLocks noChangeShapeType="1"/>
          </p:cNvSpPr>
          <p:nvPr/>
        </p:nvSpPr>
        <p:spPr bwMode="auto">
          <a:xfrm>
            <a:off x="5867400" y="4076700"/>
            <a:ext cx="0" cy="71438"/>
          </a:xfrm>
          <a:prstGeom prst="line">
            <a:avLst/>
          </a:prstGeom>
          <a:noFill/>
          <a:ln w="635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24273" name="Line 17"/>
          <p:cNvSpPr>
            <a:spLocks noChangeShapeType="1"/>
          </p:cNvSpPr>
          <p:nvPr/>
        </p:nvSpPr>
        <p:spPr bwMode="auto">
          <a:xfrm flipH="1" flipV="1">
            <a:off x="5867400" y="3932238"/>
            <a:ext cx="0" cy="144462"/>
          </a:xfrm>
          <a:prstGeom prst="line">
            <a:avLst/>
          </a:prstGeom>
          <a:noFill/>
          <a:ln w="63500">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24274" name="Rectangle 18"/>
          <p:cNvSpPr>
            <a:spLocks noChangeArrowheads="1"/>
          </p:cNvSpPr>
          <p:nvPr/>
        </p:nvSpPr>
        <p:spPr bwMode="auto">
          <a:xfrm>
            <a:off x="250825" y="620713"/>
            <a:ext cx="3744913"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20000"/>
              </a:spcBef>
            </a:pPr>
            <a:r>
              <a:rPr kumimoji="0" lang="zh-CN" altLang="en-US" u="sng"/>
              <a:t>灭灯输入</a:t>
            </a:r>
            <a:r>
              <a:rPr kumimoji="0" lang="en-US" altLang="zh-CN" u="sng"/>
              <a:t>/</a:t>
            </a:r>
            <a:r>
              <a:rPr kumimoji="0" lang="zh-CN" altLang="en-US" u="sng"/>
              <a:t>灭零输出</a:t>
            </a:r>
            <a:r>
              <a:rPr kumimoji="0" lang="en-US" altLang="zh-CN" u="sng"/>
              <a:t>BI</a:t>
            </a:r>
            <a:r>
              <a:rPr kumimoji="0" lang="en-US" altLang="zh-CN" u="sng">
                <a:sym typeface="Symbol" pitchFamily="18" charset="2"/>
              </a:rPr>
              <a:t>/RBO </a:t>
            </a:r>
            <a:r>
              <a:rPr kumimoji="0" lang="zh-CN" altLang="en-US" u="sng">
                <a:sym typeface="Symbol" pitchFamily="18" charset="2"/>
              </a:rPr>
              <a:t>：</a:t>
            </a:r>
          </a:p>
        </p:txBody>
      </p:sp>
      <p:sp>
        <p:nvSpPr>
          <p:cNvPr id="224275" name="Rectangle 19"/>
          <p:cNvSpPr>
            <a:spLocks noChangeArrowheads="1"/>
          </p:cNvSpPr>
          <p:nvPr/>
        </p:nvSpPr>
        <p:spPr bwMode="auto">
          <a:xfrm>
            <a:off x="250825" y="1557338"/>
            <a:ext cx="3816350" cy="2654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0" lang="zh-CN" altLang="en-US"/>
              <a:t>当做为输入端时，若</a:t>
            </a:r>
            <a:r>
              <a:rPr kumimoji="0" lang="en-US" altLang="zh-CN"/>
              <a:t>BI</a:t>
            </a:r>
            <a:r>
              <a:rPr kumimoji="0" lang="en-US" altLang="zh-CN">
                <a:sym typeface="Symbol" pitchFamily="18" charset="2"/>
              </a:rPr>
              <a:t>/RBO </a:t>
            </a:r>
            <a:r>
              <a:rPr kumimoji="0" lang="zh-CN" altLang="en-US">
                <a:sym typeface="Symbol" pitchFamily="18" charset="2"/>
              </a:rPr>
              <a:t>＝</a:t>
            </a:r>
            <a:r>
              <a:rPr kumimoji="0" lang="en-US" altLang="zh-CN">
                <a:sym typeface="Symbol" pitchFamily="18" charset="2"/>
              </a:rPr>
              <a:t>0</a:t>
            </a:r>
            <a:r>
              <a:rPr kumimoji="0" lang="zh-CN" altLang="en-US">
                <a:sym typeface="Symbol" pitchFamily="18" charset="2"/>
              </a:rPr>
              <a:t>，无论输入</a:t>
            </a:r>
            <a:r>
              <a:rPr kumimoji="0" lang="en-US" altLang="zh-CN"/>
              <a:t>A</a:t>
            </a:r>
            <a:r>
              <a:rPr kumimoji="0" lang="en-US" altLang="zh-CN" baseline="-25000"/>
              <a:t>3</a:t>
            </a:r>
            <a:r>
              <a:rPr kumimoji="0" lang="en-US" altLang="zh-CN"/>
              <a:t> A</a:t>
            </a:r>
            <a:r>
              <a:rPr kumimoji="0" lang="en-US" altLang="zh-CN" baseline="-25000"/>
              <a:t>2</a:t>
            </a:r>
            <a:r>
              <a:rPr kumimoji="0" lang="en-US" altLang="zh-CN"/>
              <a:t>A</a:t>
            </a:r>
            <a:r>
              <a:rPr kumimoji="0" lang="en-US" altLang="zh-CN" baseline="-25000"/>
              <a:t>1</a:t>
            </a:r>
            <a:r>
              <a:rPr kumimoji="0" lang="en-US" altLang="zh-CN"/>
              <a:t>A</a:t>
            </a:r>
            <a:r>
              <a:rPr kumimoji="0" lang="en-US" altLang="zh-CN" baseline="-25000"/>
              <a:t>0</a:t>
            </a:r>
            <a:r>
              <a:rPr kumimoji="0" lang="zh-CN" altLang="en-US"/>
              <a:t>为何种状态，无论输入状态是什么，数码管熄灭，称灭灯输入控制端</a:t>
            </a:r>
          </a:p>
        </p:txBody>
      </p:sp>
      <p:sp>
        <p:nvSpPr>
          <p:cNvPr id="224276" name="Rectangle 20"/>
          <p:cNvSpPr>
            <a:spLocks noChangeArrowheads="1"/>
          </p:cNvSpPr>
          <p:nvPr/>
        </p:nvSpPr>
        <p:spPr bwMode="auto">
          <a:xfrm>
            <a:off x="179388" y="4365625"/>
            <a:ext cx="6985000" cy="2227263"/>
          </a:xfrm>
          <a:prstGeom prst="rect">
            <a:avLst/>
          </a:prstGeom>
          <a:solidFill>
            <a:srgbClr val="FF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0" lang="zh-CN" altLang="en-US">
                <a:solidFill>
                  <a:srgbClr val="FF3399"/>
                </a:solidFill>
              </a:rPr>
              <a:t>当做为输出端时，只有当</a:t>
            </a:r>
            <a:r>
              <a:rPr kumimoji="0" lang="en-US" altLang="zh-CN">
                <a:solidFill>
                  <a:srgbClr val="FF3399"/>
                </a:solidFill>
              </a:rPr>
              <a:t>A</a:t>
            </a:r>
            <a:r>
              <a:rPr kumimoji="0" lang="en-US" altLang="zh-CN" baseline="-25000">
                <a:solidFill>
                  <a:srgbClr val="FF3399"/>
                </a:solidFill>
              </a:rPr>
              <a:t>3</a:t>
            </a:r>
            <a:r>
              <a:rPr kumimoji="0" lang="en-US" altLang="zh-CN">
                <a:solidFill>
                  <a:srgbClr val="FF3399"/>
                </a:solidFill>
              </a:rPr>
              <a:t> A</a:t>
            </a:r>
            <a:r>
              <a:rPr kumimoji="0" lang="en-US" altLang="zh-CN" baseline="-25000">
                <a:solidFill>
                  <a:srgbClr val="FF3399"/>
                </a:solidFill>
              </a:rPr>
              <a:t>2</a:t>
            </a:r>
            <a:r>
              <a:rPr kumimoji="0" lang="en-US" altLang="zh-CN">
                <a:solidFill>
                  <a:srgbClr val="FF3399"/>
                </a:solidFill>
              </a:rPr>
              <a:t>A</a:t>
            </a:r>
            <a:r>
              <a:rPr kumimoji="0" lang="en-US" altLang="zh-CN" baseline="-25000">
                <a:solidFill>
                  <a:srgbClr val="FF3399"/>
                </a:solidFill>
              </a:rPr>
              <a:t>1</a:t>
            </a:r>
            <a:r>
              <a:rPr kumimoji="0" lang="en-US" altLang="zh-CN">
                <a:solidFill>
                  <a:srgbClr val="FF3399"/>
                </a:solidFill>
              </a:rPr>
              <a:t>A</a:t>
            </a:r>
            <a:r>
              <a:rPr kumimoji="0" lang="en-US" altLang="zh-CN" baseline="-25000">
                <a:solidFill>
                  <a:srgbClr val="FF3399"/>
                </a:solidFill>
              </a:rPr>
              <a:t>0</a:t>
            </a:r>
            <a:r>
              <a:rPr kumimoji="0" lang="zh-CN" altLang="en-US">
                <a:solidFill>
                  <a:srgbClr val="FF3399"/>
                </a:solidFill>
              </a:rPr>
              <a:t>＝</a:t>
            </a:r>
            <a:r>
              <a:rPr kumimoji="0" lang="en-US" altLang="zh-CN">
                <a:solidFill>
                  <a:srgbClr val="FF3399"/>
                </a:solidFill>
              </a:rPr>
              <a:t>0000</a:t>
            </a:r>
            <a:r>
              <a:rPr kumimoji="0" lang="zh-CN" altLang="en-US">
                <a:solidFill>
                  <a:srgbClr val="FF3399"/>
                </a:solidFill>
              </a:rPr>
              <a:t>，且灭零输入信号</a:t>
            </a:r>
            <a:r>
              <a:rPr kumimoji="0" lang="en-US" altLang="zh-CN">
                <a:solidFill>
                  <a:srgbClr val="FF3399"/>
                </a:solidFill>
              </a:rPr>
              <a:t>RBI</a:t>
            </a:r>
            <a:r>
              <a:rPr kumimoji="0" lang="en-US" altLang="zh-CN">
                <a:solidFill>
                  <a:srgbClr val="FF3399"/>
                </a:solidFill>
                <a:sym typeface="Symbol" pitchFamily="18" charset="2"/>
              </a:rPr>
              <a:t></a:t>
            </a:r>
            <a:r>
              <a:rPr kumimoji="0" lang="zh-CN" altLang="en-US">
                <a:solidFill>
                  <a:srgbClr val="FF3399"/>
                </a:solidFill>
                <a:sym typeface="Symbol" pitchFamily="18" charset="2"/>
              </a:rPr>
              <a:t>＝</a:t>
            </a:r>
            <a:r>
              <a:rPr kumimoji="0" lang="en-US" altLang="zh-CN">
                <a:solidFill>
                  <a:srgbClr val="FF3399"/>
                </a:solidFill>
                <a:sym typeface="Symbol" pitchFamily="18" charset="2"/>
              </a:rPr>
              <a:t>0</a:t>
            </a:r>
            <a:r>
              <a:rPr kumimoji="0" lang="zh-CN" altLang="en-US">
                <a:solidFill>
                  <a:srgbClr val="FF3399"/>
                </a:solidFill>
              </a:rPr>
              <a:t>时，</a:t>
            </a:r>
            <a:r>
              <a:rPr kumimoji="0" lang="en-US" altLang="zh-CN">
                <a:solidFill>
                  <a:srgbClr val="FF3399"/>
                </a:solidFill>
              </a:rPr>
              <a:t>BI</a:t>
            </a:r>
            <a:r>
              <a:rPr kumimoji="0" lang="en-US" altLang="zh-CN">
                <a:solidFill>
                  <a:srgbClr val="FF3399"/>
                </a:solidFill>
                <a:sym typeface="Symbol" pitchFamily="18" charset="2"/>
              </a:rPr>
              <a:t>/RBO </a:t>
            </a:r>
            <a:r>
              <a:rPr kumimoji="0" lang="zh-CN" altLang="en-US">
                <a:solidFill>
                  <a:srgbClr val="FF3399"/>
                </a:solidFill>
                <a:sym typeface="Symbol" pitchFamily="18" charset="2"/>
              </a:rPr>
              <a:t>＝</a:t>
            </a:r>
            <a:r>
              <a:rPr kumimoji="0" lang="en-US" altLang="zh-CN">
                <a:solidFill>
                  <a:srgbClr val="FF3399"/>
                </a:solidFill>
                <a:sym typeface="Symbol" pitchFamily="18" charset="2"/>
              </a:rPr>
              <a:t>0</a:t>
            </a:r>
            <a:r>
              <a:rPr kumimoji="0" lang="zh-CN" altLang="en-US">
                <a:solidFill>
                  <a:srgbClr val="FF3399"/>
                </a:solidFill>
                <a:sym typeface="Symbol" pitchFamily="18" charset="2"/>
              </a:rPr>
              <a:t>，</a:t>
            </a:r>
            <a:r>
              <a:rPr kumimoji="0" lang="zh-CN" altLang="en-US">
                <a:solidFill>
                  <a:srgbClr val="FF3399"/>
                </a:solidFill>
              </a:rPr>
              <a:t>输入称灭零输出端：</a:t>
            </a:r>
          </a:p>
          <a:p>
            <a:r>
              <a:rPr kumimoji="0" lang="zh-CN" altLang="en-US">
                <a:solidFill>
                  <a:srgbClr val="FF3399"/>
                </a:solidFill>
              </a:rPr>
              <a:t>因此</a:t>
            </a:r>
            <a:r>
              <a:rPr kumimoji="0" lang="en-US" altLang="zh-CN">
                <a:solidFill>
                  <a:srgbClr val="FF3399"/>
                </a:solidFill>
              </a:rPr>
              <a:t>BI</a:t>
            </a:r>
            <a:r>
              <a:rPr kumimoji="0" lang="en-US" altLang="zh-CN">
                <a:solidFill>
                  <a:srgbClr val="FF3399"/>
                </a:solidFill>
                <a:sym typeface="Symbol" pitchFamily="18" charset="2"/>
              </a:rPr>
              <a:t>/RBO </a:t>
            </a:r>
            <a:r>
              <a:rPr kumimoji="0" lang="zh-CN" altLang="en-US">
                <a:solidFill>
                  <a:srgbClr val="FF3399"/>
                </a:solidFill>
                <a:sym typeface="Symbol" pitchFamily="18" charset="2"/>
              </a:rPr>
              <a:t>＝</a:t>
            </a:r>
            <a:r>
              <a:rPr kumimoji="0" lang="en-US" altLang="zh-CN">
                <a:solidFill>
                  <a:srgbClr val="FF3399"/>
                </a:solidFill>
                <a:sym typeface="Symbol" pitchFamily="18" charset="2"/>
              </a:rPr>
              <a:t>0</a:t>
            </a:r>
            <a:r>
              <a:rPr kumimoji="0" lang="zh-CN" altLang="en-US">
                <a:solidFill>
                  <a:srgbClr val="FF3399"/>
                </a:solidFill>
              </a:rPr>
              <a:t>表示译码器</a:t>
            </a:r>
            <a:r>
              <a:rPr kumimoji="0" lang="zh-CN" altLang="en-US" u="sng">
                <a:solidFill>
                  <a:srgbClr val="FF3399"/>
                </a:solidFill>
              </a:rPr>
              <a:t>将本来应该显示的零熄灭了</a:t>
            </a:r>
            <a:r>
              <a:rPr kumimoji="0" lang="zh-CN" altLang="en-US">
                <a:solidFill>
                  <a:srgbClr val="FF3399"/>
                </a:solidFill>
              </a:rPr>
              <a:t>           </a:t>
            </a:r>
            <a:endParaRPr kumimoji="0" lang="zh-CN" altLang="en-US">
              <a:solidFill>
                <a:srgbClr val="FF3399"/>
              </a:solidFill>
              <a:latin typeface="Comic Sans MS" pitchFamily="66"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24274"/>
                                        </p:tgtEl>
                                        <p:attrNameLst>
                                          <p:attrName>style.visibility</p:attrName>
                                        </p:attrNameLst>
                                      </p:cBhvr>
                                      <p:to>
                                        <p:strVal val="visible"/>
                                      </p:to>
                                    </p:set>
                                    <p:animEffect transition="in" filter="box(in)">
                                      <p:cBhvr>
                                        <p:cTn id="7" dur="500"/>
                                        <p:tgtEl>
                                          <p:spTgt spid="22427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24271"/>
                                        </p:tgtEl>
                                        <p:attrNameLst>
                                          <p:attrName>style.visibility</p:attrName>
                                        </p:attrNameLst>
                                      </p:cBhvr>
                                      <p:to>
                                        <p:strVal val="visible"/>
                                      </p:to>
                                    </p:set>
                                    <p:animEffect transition="in" filter="wipe(left)">
                                      <p:cBhvr>
                                        <p:cTn id="12" dur="500"/>
                                        <p:tgtEl>
                                          <p:spTgt spid="22427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224273"/>
                                        </p:tgtEl>
                                        <p:attrNameLst>
                                          <p:attrName>style.visibility</p:attrName>
                                        </p:attrNameLst>
                                      </p:cBhvr>
                                      <p:to>
                                        <p:strVal val="visible"/>
                                      </p:to>
                                    </p:set>
                                    <p:animEffect transition="in" filter="wipe(down)">
                                      <p:cBhvr>
                                        <p:cTn id="17" dur="500"/>
                                        <p:tgtEl>
                                          <p:spTgt spid="224273"/>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224272"/>
                                        </p:tgtEl>
                                        <p:attrNameLst>
                                          <p:attrName>style.visibility</p:attrName>
                                        </p:attrNameLst>
                                      </p:cBhvr>
                                      <p:to>
                                        <p:strVal val="visible"/>
                                      </p:to>
                                    </p:set>
                                    <p:animEffect transition="in" filter="wipe(up)">
                                      <p:cBhvr>
                                        <p:cTn id="22" dur="500"/>
                                        <p:tgtEl>
                                          <p:spTgt spid="224272"/>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6" presetClass="entr" presetSubtype="26" fill="hold" grpId="0" nodeType="clickEffect">
                                  <p:stCondLst>
                                    <p:cond delay="0"/>
                                  </p:stCondLst>
                                  <p:childTnLst>
                                    <p:set>
                                      <p:cBhvr>
                                        <p:cTn id="26" dur="1" fill="hold">
                                          <p:stCondLst>
                                            <p:cond delay="0"/>
                                          </p:stCondLst>
                                        </p:cTn>
                                        <p:tgtEl>
                                          <p:spTgt spid="224275"/>
                                        </p:tgtEl>
                                        <p:attrNameLst>
                                          <p:attrName>style.visibility</p:attrName>
                                        </p:attrNameLst>
                                      </p:cBhvr>
                                      <p:to>
                                        <p:strVal val="visible"/>
                                      </p:to>
                                    </p:set>
                                    <p:animEffect transition="in" filter="barn(inHorizontal)">
                                      <p:cBhvr>
                                        <p:cTn id="27" dur="500"/>
                                        <p:tgtEl>
                                          <p:spTgt spid="224275"/>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6" presetClass="entr" presetSubtype="21" fill="hold" grpId="0" nodeType="clickEffect">
                                  <p:stCondLst>
                                    <p:cond delay="0"/>
                                  </p:stCondLst>
                                  <p:childTnLst>
                                    <p:set>
                                      <p:cBhvr>
                                        <p:cTn id="31" dur="1" fill="hold">
                                          <p:stCondLst>
                                            <p:cond delay="0"/>
                                          </p:stCondLst>
                                        </p:cTn>
                                        <p:tgtEl>
                                          <p:spTgt spid="224276"/>
                                        </p:tgtEl>
                                        <p:attrNameLst>
                                          <p:attrName>style.visibility</p:attrName>
                                        </p:attrNameLst>
                                      </p:cBhvr>
                                      <p:to>
                                        <p:strVal val="visible"/>
                                      </p:to>
                                    </p:set>
                                    <p:animEffect transition="in" filter="barn(inVertical)">
                                      <p:cBhvr>
                                        <p:cTn id="32" dur="500"/>
                                        <p:tgtEl>
                                          <p:spTgt spid="2242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4271" grpId="0" animBg="1"/>
      <p:bldP spid="224272" grpId="0" animBg="1"/>
      <p:bldP spid="224273" grpId="0" animBg="1"/>
      <p:bldP spid="224274" grpId="0"/>
      <p:bldP spid="224275" grpId="0"/>
      <p:bldP spid="224276" grpId="0" animBg="1"/>
    </p:bldLst>
  </p:timing>
</p:sld>
</file>

<file path=ppt/slides/slide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179388" y="692150"/>
            <a:ext cx="8080375" cy="503238"/>
          </a:xfrm>
          <a:noFill/>
          <a:extLst>
            <a:ext uri="{909E8E84-426E-40DD-AFC4-6F175D3DCCD1}">
              <a14:hiddenFill xmlns:a14="http://schemas.microsoft.com/office/drawing/2010/main">
                <a:solidFill>
                  <a:srgbClr val="FFFFFF"/>
                </a:solidFill>
              </a14:hiddenFill>
            </a:ext>
          </a:extLst>
        </p:spPr>
        <p:txBody>
          <a:bodyPr/>
          <a:lstStyle/>
          <a:p>
            <a:pPr algn="l"/>
            <a:r>
              <a:rPr lang="zh-CN" altLang="en-US" sz="2800" b="1">
                <a:solidFill>
                  <a:srgbClr val="FFFFFF"/>
                </a:solidFill>
                <a:ea typeface="楷体_GB2312" pitchFamily="49" charset="-122"/>
              </a:rPr>
              <a:t>例</a:t>
            </a:r>
            <a:r>
              <a:rPr lang="en-US" altLang="zh-CN" sz="2800" b="1">
                <a:solidFill>
                  <a:srgbClr val="FFFFFF"/>
                </a:solidFill>
                <a:ea typeface="楷体_GB2312" pitchFamily="49" charset="-122"/>
              </a:rPr>
              <a:t>4.2.1 </a:t>
            </a:r>
            <a:r>
              <a:rPr lang="zh-CN" altLang="en-US" sz="2800" b="1">
                <a:solidFill>
                  <a:srgbClr val="FFFFFF"/>
                </a:solidFill>
                <a:ea typeface="楷体_GB2312" pitchFamily="49" charset="-122"/>
              </a:rPr>
              <a:t>分析图 </a:t>
            </a:r>
            <a:r>
              <a:rPr lang="en-US" altLang="zh-CN" sz="2800" b="1">
                <a:solidFill>
                  <a:srgbClr val="FFFFFF"/>
                </a:solidFill>
                <a:ea typeface="楷体_GB2312" pitchFamily="49" charset="-122"/>
              </a:rPr>
              <a:t>4.2.1</a:t>
            </a:r>
            <a:r>
              <a:rPr lang="zh-CN" altLang="en-US" sz="2800" b="1">
                <a:solidFill>
                  <a:srgbClr val="FFFFFF"/>
                </a:solidFill>
                <a:ea typeface="楷体_GB2312" pitchFamily="49" charset="-122"/>
              </a:rPr>
              <a:t>所示逻辑电路的逻辑功能。</a:t>
            </a:r>
          </a:p>
        </p:txBody>
      </p:sp>
      <p:graphicFrame>
        <p:nvGraphicFramePr>
          <p:cNvPr id="14341" name="Object 5"/>
          <p:cNvGraphicFramePr>
            <a:graphicFrameLocks noChangeAspect="1"/>
          </p:cNvGraphicFramePr>
          <p:nvPr/>
        </p:nvGraphicFramePr>
        <p:xfrm>
          <a:off x="1403350" y="1341438"/>
          <a:ext cx="4465638" cy="3273425"/>
        </p:xfrm>
        <a:graphic>
          <a:graphicData uri="http://schemas.openxmlformats.org/presentationml/2006/ole">
            <mc:AlternateContent xmlns:mc="http://schemas.openxmlformats.org/markup-compatibility/2006">
              <mc:Choice xmlns:v="urn:schemas-microsoft-com:vml" Requires="v">
                <p:oleObj spid="_x0000_s14357" name="Visio" r:id="rId4" imgW="2643226" imgH="1917497" progId="Visio.Drawing.11">
                  <p:embed/>
                </p:oleObj>
              </mc:Choice>
              <mc:Fallback>
                <p:oleObj name="Visio" r:id="rId4" imgW="2643226" imgH="1917497" progId="Visio.Drawing.11">
                  <p:embed/>
                  <p:pic>
                    <p:nvPicPr>
                      <p:cNvPr id="0" name="Object 5"/>
                      <p:cNvPicPr>
                        <a:picLocks noChangeAspect="1" noChangeArrowheads="1"/>
                      </p:cNvPicPr>
                      <p:nvPr/>
                    </p:nvPicPr>
                    <p:blipFill>
                      <a:blip r:embed="rId5">
                        <a:extLst>
                          <a:ext uri="{28A0092B-C50C-407E-A947-70E740481C1C}">
                            <a14:useLocalDpi xmlns:a14="http://schemas.microsoft.com/office/drawing/2010/main" val="0"/>
                          </a:ext>
                        </a:extLst>
                      </a:blip>
                      <a:srcRect r="6076" b="5090"/>
                      <a:stretch>
                        <a:fillRect/>
                      </a:stretch>
                    </p:blipFill>
                    <p:spPr bwMode="auto">
                      <a:xfrm>
                        <a:off x="1403350" y="1341438"/>
                        <a:ext cx="4465638" cy="3273425"/>
                      </a:xfrm>
                      <a:prstGeom prst="rect">
                        <a:avLst/>
                      </a:prstGeom>
                      <a:solidFill>
                        <a:srgbClr val="FFFFFF"/>
                      </a:solidFill>
                      <a:ln w="57150" cmpd="thickThin">
                        <a:solidFill>
                          <a:srgbClr val="FF3399"/>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342" name="Text Box 6"/>
          <p:cNvSpPr txBox="1">
            <a:spLocks noChangeArrowheads="1"/>
          </p:cNvSpPr>
          <p:nvPr/>
        </p:nvSpPr>
        <p:spPr bwMode="auto">
          <a:xfrm>
            <a:off x="323850" y="4724400"/>
            <a:ext cx="2830513"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a:t>解：</a:t>
            </a:r>
            <a:r>
              <a:rPr lang="en-US" altLang="zh-CN"/>
              <a:t>a.</a:t>
            </a:r>
            <a:r>
              <a:rPr lang="zh-CN" altLang="en-US"/>
              <a:t>由图可得</a:t>
            </a:r>
          </a:p>
        </p:txBody>
      </p:sp>
      <p:graphicFrame>
        <p:nvGraphicFramePr>
          <p:cNvPr id="14344" name="Object 8"/>
          <p:cNvGraphicFramePr>
            <a:graphicFrameLocks noChangeAspect="1"/>
          </p:cNvGraphicFramePr>
          <p:nvPr/>
        </p:nvGraphicFramePr>
        <p:xfrm>
          <a:off x="468313" y="5373688"/>
          <a:ext cx="6697662" cy="446087"/>
        </p:xfrm>
        <a:graphic>
          <a:graphicData uri="http://schemas.openxmlformats.org/presentationml/2006/ole">
            <mc:AlternateContent xmlns:mc="http://schemas.openxmlformats.org/markup-compatibility/2006">
              <mc:Choice xmlns:v="urn:schemas-microsoft-com:vml" Requires="v">
                <p:oleObj spid="_x0000_s14358" name="公式" r:id="rId6" imgW="3047760" imgH="203040" progId="Equation.3">
                  <p:embed/>
                </p:oleObj>
              </mc:Choice>
              <mc:Fallback>
                <p:oleObj name="公式" r:id="rId6" imgW="3047760" imgH="203040" progId="Equation.3">
                  <p:embed/>
                  <p:pic>
                    <p:nvPicPr>
                      <p:cNvPr id="0" name="Object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8313" y="5373688"/>
                        <a:ext cx="6697662" cy="446087"/>
                      </a:xfrm>
                      <a:prstGeom prst="rect">
                        <a:avLst/>
                      </a:prstGeom>
                      <a:solidFill>
                        <a:srgbClr val="FFFFFF"/>
                      </a:solidFill>
                      <a:ln w="57150" cmpd="thickThin">
                        <a:solidFill>
                          <a:srgbClr val="FF3399"/>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351" name="Rectangle 15"/>
          <p:cNvSpPr>
            <a:spLocks noChangeArrowheads="1"/>
          </p:cNvSpPr>
          <p:nvPr/>
        </p:nvSpPr>
        <p:spPr bwMode="auto">
          <a:xfrm>
            <a:off x="0" y="0"/>
            <a:ext cx="6156325" cy="620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altLang="zh-CN" sz="3200" u="sng">
                <a:solidFill>
                  <a:schemeClr val="tx2"/>
                </a:solidFill>
                <a:effectLst>
                  <a:outerShdw blurRad="38100" dist="38100" dir="2700000" algn="tl">
                    <a:srgbClr val="FFFFFF"/>
                  </a:outerShdw>
                </a:effectLst>
              </a:rPr>
              <a:t>4.2.1 </a:t>
            </a:r>
            <a:r>
              <a:rPr lang="zh-CN" altLang="en-US" sz="3200" u="sng">
                <a:solidFill>
                  <a:schemeClr val="tx2"/>
                </a:solidFill>
                <a:effectLst>
                  <a:outerShdw blurRad="38100" dist="38100" dir="2700000" algn="tl">
                    <a:srgbClr val="FFFFFF"/>
                  </a:outerShdw>
                </a:effectLst>
              </a:rPr>
              <a:t>组合逻辑电路的分析方法</a:t>
            </a:r>
          </a:p>
        </p:txBody>
      </p:sp>
    </p:spTree>
  </p:cSld>
  <p:clrMapOvr>
    <a:masterClrMapping/>
  </p:clrMapOvr>
  <p:transition>
    <p:checke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4338"/>
                                        </p:tgtEl>
                                        <p:attrNameLst>
                                          <p:attrName>style.visibility</p:attrName>
                                        </p:attrNameLst>
                                      </p:cBhvr>
                                      <p:to>
                                        <p:strVal val="visible"/>
                                      </p:to>
                                    </p:set>
                                    <p:animEffect transition="in" filter="box(in)">
                                      <p:cBhvr>
                                        <p:cTn id="7" dur="500"/>
                                        <p:tgtEl>
                                          <p:spTgt spid="1433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14341"/>
                                        </p:tgtEl>
                                        <p:attrNameLst>
                                          <p:attrName>style.visibility</p:attrName>
                                        </p:attrNameLst>
                                      </p:cBhvr>
                                      <p:to>
                                        <p:strVal val="visible"/>
                                      </p:to>
                                    </p:set>
                                    <p:animEffect transition="in" filter="dissolve">
                                      <p:cBhvr>
                                        <p:cTn id="12" dur="1000"/>
                                        <p:tgtEl>
                                          <p:spTgt spid="1434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9" presetClass="entr" presetSubtype="0" fill="hold" grpId="0" nodeType="clickEffect">
                                  <p:stCondLst>
                                    <p:cond delay="0"/>
                                  </p:stCondLst>
                                  <p:childTnLst>
                                    <p:set>
                                      <p:cBhvr>
                                        <p:cTn id="16" dur="1" fill="hold">
                                          <p:stCondLst>
                                            <p:cond delay="0"/>
                                          </p:stCondLst>
                                        </p:cTn>
                                        <p:tgtEl>
                                          <p:spTgt spid="14342"/>
                                        </p:tgtEl>
                                        <p:attrNameLst>
                                          <p:attrName>style.visibility</p:attrName>
                                        </p:attrNameLst>
                                      </p:cBhvr>
                                      <p:to>
                                        <p:strVal val="visible"/>
                                      </p:to>
                                    </p:set>
                                    <p:anim calcmode="lin" valueType="num">
                                      <p:cBhvr>
                                        <p:cTn id="17" dur="1000" fill="hold"/>
                                        <p:tgtEl>
                                          <p:spTgt spid="14342"/>
                                        </p:tgtEl>
                                        <p:attrNameLst>
                                          <p:attrName>ppt_x</p:attrName>
                                        </p:attrNameLst>
                                      </p:cBhvr>
                                      <p:tavLst>
                                        <p:tav tm="0">
                                          <p:val>
                                            <p:strVal val="#ppt_x-.2"/>
                                          </p:val>
                                        </p:tav>
                                        <p:tav tm="100000">
                                          <p:val>
                                            <p:strVal val="#ppt_x"/>
                                          </p:val>
                                        </p:tav>
                                      </p:tavLst>
                                    </p:anim>
                                    <p:anim calcmode="lin" valueType="num">
                                      <p:cBhvr>
                                        <p:cTn id="18" dur="1000" fill="hold"/>
                                        <p:tgtEl>
                                          <p:spTgt spid="14342"/>
                                        </p:tgtEl>
                                        <p:attrNameLst>
                                          <p:attrName>ppt_y</p:attrName>
                                        </p:attrNameLst>
                                      </p:cBhvr>
                                      <p:tavLst>
                                        <p:tav tm="0">
                                          <p:val>
                                            <p:strVal val="#ppt_y"/>
                                          </p:val>
                                        </p:tav>
                                        <p:tav tm="100000">
                                          <p:val>
                                            <p:strVal val="#ppt_y"/>
                                          </p:val>
                                        </p:tav>
                                      </p:tavLst>
                                    </p:anim>
                                    <p:animEffect transition="in" filter="wipe(right)" prLst="gradientSize: 0.1">
                                      <p:cBhvr>
                                        <p:cTn id="19" dur="1000"/>
                                        <p:tgtEl>
                                          <p:spTgt spid="14342"/>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1" presetClass="verb" presetSubtype="0" fill="hold" nodeType="clickEffect">
                                  <p:stCondLst>
                                    <p:cond delay="0"/>
                                  </p:stCondLst>
                                  <p:childTnLst>
                                    <p:cmd type="verb" cmd="1">
                                      <p:cBhvr>
                                        <p:cTn id="23" dur="1" fill="hold"/>
                                        <p:tgtEl>
                                          <p:spTgt spid="14344"/>
                                        </p:tgtEl>
                                      </p:cBhvr>
                                    </p:cmd>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8" grpId="0" autoUpdateAnimBg="0"/>
      <p:bldP spid="14342" grpId="0" autoUpdateAnimBg="0"/>
    </p:bldLst>
  </p:timing>
</p:sld>
</file>

<file path=ppt/slides/slide7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4754" name="Rectangle 2"/>
          <p:cNvSpPr>
            <a:spLocks noGrp="1" noChangeArrowheads="1"/>
          </p:cNvSpPr>
          <p:nvPr>
            <p:ph type="title"/>
          </p:nvPr>
        </p:nvSpPr>
        <p:spPr>
          <a:xfrm>
            <a:off x="179388" y="620713"/>
            <a:ext cx="8497887" cy="838200"/>
          </a:xfrm>
        </p:spPr>
        <p:txBody>
          <a:bodyPr/>
          <a:lstStyle/>
          <a:p>
            <a:pPr algn="l"/>
            <a:r>
              <a:rPr lang="en-US" altLang="zh-CN" sz="2800" b="1">
                <a:solidFill>
                  <a:srgbClr val="FFFFFF"/>
                </a:solidFill>
                <a:ea typeface="楷体_GB2312" pitchFamily="49" charset="-122"/>
              </a:rPr>
              <a:t> </a:t>
            </a:r>
            <a:r>
              <a:rPr lang="zh-CN" altLang="en-US" sz="2800" b="1">
                <a:solidFill>
                  <a:srgbClr val="FFFFFF"/>
                </a:solidFill>
                <a:ea typeface="楷体_GB2312" pitchFamily="49" charset="-122"/>
              </a:rPr>
              <a:t>图</a:t>
            </a:r>
            <a:r>
              <a:rPr lang="en-US" altLang="zh-CN" sz="2800" b="1">
                <a:solidFill>
                  <a:srgbClr val="FFFFFF"/>
                </a:solidFill>
                <a:ea typeface="楷体_GB2312" pitchFamily="49" charset="-122"/>
              </a:rPr>
              <a:t>3.3.13</a:t>
            </a:r>
            <a:r>
              <a:rPr lang="zh-CN" altLang="en-US" sz="2800" b="1">
                <a:solidFill>
                  <a:srgbClr val="FFFFFF"/>
                </a:solidFill>
                <a:ea typeface="楷体_GB2312" pitchFamily="49" charset="-122"/>
              </a:rPr>
              <a:t>为</a:t>
            </a:r>
            <a:r>
              <a:rPr lang="en-US" altLang="zh-CN" sz="2800" b="1">
                <a:solidFill>
                  <a:srgbClr val="FFFFFF"/>
                </a:solidFill>
                <a:ea typeface="楷体_GB2312" pitchFamily="49" charset="-122"/>
              </a:rPr>
              <a:t>7448</a:t>
            </a:r>
            <a:r>
              <a:rPr lang="zh-CN" altLang="en-US" sz="2800" b="1">
                <a:solidFill>
                  <a:srgbClr val="FFFFFF"/>
                </a:solidFill>
                <a:ea typeface="楷体_GB2312" pitchFamily="49" charset="-122"/>
              </a:rPr>
              <a:t>驱动共阴极半导体数码管</a:t>
            </a:r>
            <a:r>
              <a:rPr lang="en-US" altLang="zh-CN" sz="2800" b="1">
                <a:solidFill>
                  <a:srgbClr val="FFFFFF"/>
                </a:solidFill>
                <a:ea typeface="楷体_GB2312" pitchFamily="49" charset="-122"/>
              </a:rPr>
              <a:t>BS201A</a:t>
            </a:r>
            <a:r>
              <a:rPr lang="zh-CN" altLang="en-US" sz="2800" b="1">
                <a:solidFill>
                  <a:srgbClr val="FFFFFF"/>
                </a:solidFill>
                <a:ea typeface="楷体_GB2312" pitchFamily="49" charset="-122"/>
              </a:rPr>
              <a:t>的工作电路。</a:t>
            </a:r>
          </a:p>
        </p:txBody>
      </p:sp>
      <p:graphicFrame>
        <p:nvGraphicFramePr>
          <p:cNvPr id="74756" name="Object 4"/>
          <p:cNvGraphicFramePr>
            <a:graphicFrameLocks noChangeAspect="1"/>
          </p:cNvGraphicFramePr>
          <p:nvPr/>
        </p:nvGraphicFramePr>
        <p:xfrm>
          <a:off x="323850" y="1700213"/>
          <a:ext cx="7343775" cy="4406900"/>
        </p:xfrm>
        <a:graphic>
          <a:graphicData uri="http://schemas.openxmlformats.org/presentationml/2006/ole">
            <mc:AlternateContent xmlns:mc="http://schemas.openxmlformats.org/markup-compatibility/2006">
              <mc:Choice xmlns:v="urn:schemas-microsoft-com:vml" Requires="v">
                <p:oleObj spid="_x0000_s74761" name="Visio" r:id="rId4" imgW="4123334" imgH="2600249" progId="Visio.Drawing.11">
                  <p:embed/>
                </p:oleObj>
              </mc:Choice>
              <mc:Fallback>
                <p:oleObj name="Visio" r:id="rId4" imgW="4123334" imgH="2600249" progId="Visio.Drawing.11">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r="983" b="5780"/>
                      <a:stretch>
                        <a:fillRect/>
                      </a:stretch>
                    </p:blipFill>
                    <p:spPr bwMode="auto">
                      <a:xfrm>
                        <a:off x="323850" y="1700213"/>
                        <a:ext cx="7343775" cy="4406900"/>
                      </a:xfrm>
                      <a:prstGeom prst="rect">
                        <a:avLst/>
                      </a:prstGeom>
                      <a:solidFill>
                        <a:srgbClr val="FFFFFF"/>
                      </a:solidFill>
                      <a:ln w="57150" cmpd="thickThin">
                        <a:solidFill>
                          <a:srgbClr val="FF33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4758" name="Rectangle 6"/>
          <p:cNvSpPr>
            <a:spLocks noChangeArrowheads="1"/>
          </p:cNvSpPr>
          <p:nvPr/>
        </p:nvSpPr>
        <p:spPr bwMode="auto">
          <a:xfrm>
            <a:off x="0" y="0"/>
            <a:ext cx="3322638" cy="692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kumimoji="0" lang="en-US" altLang="zh-CN" sz="3200" u="sng">
                <a:solidFill>
                  <a:schemeClr val="tx1"/>
                </a:solidFill>
                <a:effectLst>
                  <a:outerShdw blurRad="38100" dist="38100" dir="2700000" algn="tl">
                    <a:srgbClr val="FFFFFF"/>
                  </a:outerShdw>
                </a:effectLst>
              </a:rPr>
              <a:t>4.3.2  </a:t>
            </a:r>
            <a:r>
              <a:rPr kumimoji="0" lang="zh-CN" altLang="en-US" sz="3200" u="sng">
                <a:solidFill>
                  <a:schemeClr val="tx1"/>
                </a:solidFill>
                <a:effectLst>
                  <a:outerShdw blurRad="38100" dist="38100" dir="2700000" algn="tl">
                    <a:srgbClr val="FFFFFF"/>
                  </a:outerShdw>
                </a:effectLst>
              </a:rPr>
              <a:t>译码器</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4754"/>
                                        </p:tgtEl>
                                        <p:attrNameLst>
                                          <p:attrName>style.visibility</p:attrName>
                                        </p:attrNameLst>
                                      </p:cBhvr>
                                      <p:to>
                                        <p:strVal val="visible"/>
                                      </p:to>
                                    </p:set>
                                    <p:animEffect transition="in" filter="wipe(left)">
                                      <p:cBhvr>
                                        <p:cTn id="7" dur="1000"/>
                                        <p:tgtEl>
                                          <p:spTgt spid="7475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74756"/>
                                        </p:tgtEl>
                                        <p:attrNameLst>
                                          <p:attrName>style.visibility</p:attrName>
                                        </p:attrNameLst>
                                      </p:cBhvr>
                                      <p:to>
                                        <p:strVal val="visible"/>
                                      </p:to>
                                    </p:set>
                                    <p:animEffect transition="in" filter="dissolve">
                                      <p:cBhvr>
                                        <p:cTn id="12" dur="1000"/>
                                        <p:tgtEl>
                                          <p:spTgt spid="747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754" grpId="0" autoUpdateAnimBg="0"/>
    </p:bldLst>
  </p:timing>
</p:sld>
</file>

<file path=ppt/slides/slide7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a:xfrm>
            <a:off x="250825" y="765175"/>
            <a:ext cx="8642350" cy="1008063"/>
          </a:xfrm>
        </p:spPr>
        <p:txBody>
          <a:bodyPr/>
          <a:lstStyle/>
          <a:p>
            <a:pPr algn="l"/>
            <a:r>
              <a:rPr lang="zh-CN" altLang="en-US" sz="2800" b="1">
                <a:solidFill>
                  <a:srgbClr val="FFFFFF"/>
                </a:solidFill>
                <a:ea typeface="楷体_GB2312" pitchFamily="49" charset="-122"/>
              </a:rPr>
              <a:t>利用</a:t>
            </a:r>
            <a:r>
              <a:rPr lang="en-US" altLang="zh-CN" sz="2800" b="1" i="1">
                <a:solidFill>
                  <a:srgbClr val="FFFFFF"/>
                </a:solidFill>
                <a:ea typeface="楷体_GB2312" pitchFamily="49" charset="-122"/>
              </a:rPr>
              <a:t>RBI </a:t>
            </a:r>
            <a:r>
              <a:rPr lang="en-US" altLang="zh-CN" sz="2800" b="1">
                <a:solidFill>
                  <a:srgbClr val="FFFFFF"/>
                </a:solidFill>
                <a:ea typeface="楷体_GB2312" pitchFamily="49" charset="-122"/>
                <a:sym typeface="Symbol" pitchFamily="18" charset="2"/>
              </a:rPr>
              <a:t></a:t>
            </a:r>
            <a:r>
              <a:rPr lang="zh-CN" altLang="en-US" sz="2800" b="1">
                <a:solidFill>
                  <a:srgbClr val="FFFFFF"/>
                </a:solidFill>
                <a:ea typeface="楷体_GB2312" pitchFamily="49" charset="-122"/>
              </a:rPr>
              <a:t>和</a:t>
            </a:r>
            <a:r>
              <a:rPr lang="en-US" altLang="zh-CN" sz="2800" b="1" i="1">
                <a:solidFill>
                  <a:srgbClr val="FFFFFF"/>
                </a:solidFill>
                <a:ea typeface="楷体_GB2312" pitchFamily="49" charset="-122"/>
              </a:rPr>
              <a:t>RBO </a:t>
            </a:r>
            <a:r>
              <a:rPr lang="en-US" altLang="zh-CN" sz="2800" b="1">
                <a:solidFill>
                  <a:srgbClr val="FFFFFF"/>
                </a:solidFill>
                <a:ea typeface="楷体_GB2312" pitchFamily="49" charset="-122"/>
                <a:sym typeface="Symbol" pitchFamily="18" charset="2"/>
              </a:rPr>
              <a:t></a:t>
            </a:r>
            <a:r>
              <a:rPr lang="zh-CN" altLang="en-US" sz="2800" b="1">
                <a:solidFill>
                  <a:srgbClr val="FFFFFF"/>
                </a:solidFill>
                <a:ea typeface="楷体_GB2312" pitchFamily="49" charset="-122"/>
              </a:rPr>
              <a:t>的配合，实现多位显示系统的灭零控制，图</a:t>
            </a:r>
            <a:r>
              <a:rPr lang="en-US" altLang="zh-CN" sz="2800" b="1">
                <a:solidFill>
                  <a:srgbClr val="FFFFFF"/>
                </a:solidFill>
                <a:ea typeface="楷体_GB2312" pitchFamily="49" charset="-122"/>
              </a:rPr>
              <a:t>4.3.19</a:t>
            </a:r>
            <a:r>
              <a:rPr lang="zh-CN" altLang="en-US" sz="2800" b="1">
                <a:solidFill>
                  <a:srgbClr val="FFFFFF"/>
                </a:solidFill>
                <a:ea typeface="楷体_GB2312" pitchFamily="49" charset="-122"/>
              </a:rPr>
              <a:t>为有灭零控制的</a:t>
            </a:r>
            <a:r>
              <a:rPr lang="en-US" altLang="zh-CN" sz="2800" b="1">
                <a:solidFill>
                  <a:srgbClr val="FFFFFF"/>
                </a:solidFill>
                <a:ea typeface="楷体_GB2312" pitchFamily="49" charset="-122"/>
              </a:rPr>
              <a:t>8</a:t>
            </a:r>
            <a:r>
              <a:rPr lang="zh-CN" altLang="en-US" sz="2800" b="1">
                <a:solidFill>
                  <a:srgbClr val="FFFFFF"/>
                </a:solidFill>
                <a:ea typeface="楷体_GB2312" pitchFamily="49" charset="-122"/>
              </a:rPr>
              <a:t>位数码显示系统</a:t>
            </a:r>
          </a:p>
        </p:txBody>
      </p:sp>
      <p:sp>
        <p:nvSpPr>
          <p:cNvPr id="75781" name="Rectangle 5"/>
          <p:cNvSpPr>
            <a:spLocks noChangeArrowheads="1"/>
          </p:cNvSpPr>
          <p:nvPr/>
        </p:nvSpPr>
        <p:spPr bwMode="auto">
          <a:xfrm>
            <a:off x="0" y="0"/>
            <a:ext cx="3322638" cy="692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kumimoji="0" lang="en-US" altLang="zh-CN" sz="3200" u="sng">
                <a:solidFill>
                  <a:schemeClr val="tx1"/>
                </a:solidFill>
                <a:effectLst>
                  <a:outerShdw blurRad="38100" dist="38100" dir="2700000" algn="tl">
                    <a:srgbClr val="FFFFFF"/>
                  </a:outerShdw>
                </a:effectLst>
              </a:rPr>
              <a:t>4.3.2  </a:t>
            </a:r>
            <a:r>
              <a:rPr kumimoji="0" lang="zh-CN" altLang="en-US" sz="3200" u="sng">
                <a:solidFill>
                  <a:schemeClr val="tx1"/>
                </a:solidFill>
                <a:effectLst>
                  <a:outerShdw blurRad="38100" dist="38100" dir="2700000" algn="tl">
                    <a:srgbClr val="FFFFFF"/>
                  </a:outerShdw>
                </a:effectLst>
              </a:rPr>
              <a:t>译码器</a:t>
            </a:r>
          </a:p>
        </p:txBody>
      </p:sp>
      <p:grpSp>
        <p:nvGrpSpPr>
          <p:cNvPr id="75793" name="Group 17"/>
          <p:cNvGrpSpPr>
            <a:grpSpLocks/>
          </p:cNvGrpSpPr>
          <p:nvPr/>
        </p:nvGrpSpPr>
        <p:grpSpPr bwMode="auto">
          <a:xfrm>
            <a:off x="179388" y="2060575"/>
            <a:ext cx="8713787" cy="3760788"/>
            <a:chOff x="158" y="1071"/>
            <a:chExt cx="5489" cy="2369"/>
          </a:xfrm>
        </p:grpSpPr>
        <p:pic>
          <p:nvPicPr>
            <p:cNvPr id="75782" name="Picture 6" descr="4-3-1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8" y="1071"/>
              <a:ext cx="5489" cy="2014"/>
            </a:xfrm>
            <a:prstGeom prst="rect">
              <a:avLst/>
            </a:prstGeom>
            <a:noFill/>
            <a:ln w="57150" cmpd="thickThin">
              <a:solidFill>
                <a:srgbClr val="FF3399"/>
              </a:solidFill>
              <a:miter lim="800000"/>
              <a:headEnd/>
              <a:tailEnd/>
            </a:ln>
            <a:extLst>
              <a:ext uri="{909E8E84-426E-40DD-AFC4-6F175D3DCCD1}">
                <a14:hiddenFill xmlns:a14="http://schemas.microsoft.com/office/drawing/2010/main">
                  <a:solidFill>
                    <a:srgbClr val="FFFFFF"/>
                  </a:solidFill>
                </a14:hiddenFill>
              </a:ext>
            </a:extLst>
          </p:spPr>
        </p:pic>
        <p:sp>
          <p:nvSpPr>
            <p:cNvPr id="75786" name="Rectangle 10"/>
            <p:cNvSpPr>
              <a:spLocks noChangeArrowheads="1"/>
            </p:cNvSpPr>
            <p:nvPr/>
          </p:nvSpPr>
          <p:spPr bwMode="auto">
            <a:xfrm>
              <a:off x="4967" y="2387"/>
              <a:ext cx="393"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0" lang="en-US" altLang="zh-CN" sz="1600">
                  <a:solidFill>
                    <a:srgbClr val="FF0000"/>
                  </a:solidFill>
                </a:rPr>
                <a:t>RBO</a:t>
              </a:r>
            </a:p>
          </p:txBody>
        </p:sp>
        <p:sp>
          <p:nvSpPr>
            <p:cNvPr id="75787" name="Rectangle 11"/>
            <p:cNvSpPr>
              <a:spLocks noChangeArrowheads="1"/>
            </p:cNvSpPr>
            <p:nvPr/>
          </p:nvSpPr>
          <p:spPr bwMode="auto">
            <a:xfrm>
              <a:off x="5284" y="2387"/>
              <a:ext cx="343"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0" lang="en-US" altLang="zh-CN" sz="1600">
                  <a:solidFill>
                    <a:srgbClr val="FF0000"/>
                  </a:solidFill>
                </a:rPr>
                <a:t>RBI</a:t>
              </a:r>
            </a:p>
          </p:txBody>
        </p:sp>
        <p:sp>
          <p:nvSpPr>
            <p:cNvPr id="75788" name="Rectangle 12"/>
            <p:cNvSpPr>
              <a:spLocks noChangeArrowheads="1"/>
            </p:cNvSpPr>
            <p:nvPr/>
          </p:nvSpPr>
          <p:spPr bwMode="auto">
            <a:xfrm>
              <a:off x="4604" y="2387"/>
              <a:ext cx="343"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0" lang="en-US" altLang="zh-CN" sz="1600">
                  <a:solidFill>
                    <a:srgbClr val="FF0000"/>
                  </a:solidFill>
                </a:rPr>
                <a:t>RBI</a:t>
              </a:r>
            </a:p>
          </p:txBody>
        </p:sp>
        <p:sp>
          <p:nvSpPr>
            <p:cNvPr id="75789" name="Rectangle 13"/>
            <p:cNvSpPr>
              <a:spLocks noChangeArrowheads="1"/>
            </p:cNvSpPr>
            <p:nvPr/>
          </p:nvSpPr>
          <p:spPr bwMode="auto">
            <a:xfrm>
              <a:off x="4286" y="2387"/>
              <a:ext cx="393"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0" lang="en-US" altLang="zh-CN" sz="1600">
                  <a:solidFill>
                    <a:srgbClr val="FF0000"/>
                  </a:solidFill>
                </a:rPr>
                <a:t>RBO</a:t>
              </a:r>
            </a:p>
          </p:txBody>
        </p:sp>
        <p:sp>
          <p:nvSpPr>
            <p:cNvPr id="75790" name="Rectangle 14"/>
            <p:cNvSpPr>
              <a:spLocks noChangeArrowheads="1"/>
            </p:cNvSpPr>
            <p:nvPr/>
          </p:nvSpPr>
          <p:spPr bwMode="auto">
            <a:xfrm>
              <a:off x="3606" y="2387"/>
              <a:ext cx="393"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0" lang="en-US" altLang="zh-CN" sz="1600">
                  <a:solidFill>
                    <a:srgbClr val="FF0000"/>
                  </a:solidFill>
                </a:rPr>
                <a:t>RBO</a:t>
              </a:r>
            </a:p>
          </p:txBody>
        </p:sp>
        <p:sp>
          <p:nvSpPr>
            <p:cNvPr id="75791" name="Rectangle 15"/>
            <p:cNvSpPr>
              <a:spLocks noChangeArrowheads="1"/>
            </p:cNvSpPr>
            <p:nvPr/>
          </p:nvSpPr>
          <p:spPr bwMode="auto">
            <a:xfrm>
              <a:off x="3923" y="2387"/>
              <a:ext cx="343"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0" lang="en-US" altLang="zh-CN" sz="1600">
                  <a:solidFill>
                    <a:srgbClr val="FF0000"/>
                  </a:solidFill>
                </a:rPr>
                <a:t>RBI</a:t>
              </a:r>
            </a:p>
          </p:txBody>
        </p:sp>
        <p:sp>
          <p:nvSpPr>
            <p:cNvPr id="75792" name="Rectangle 16"/>
            <p:cNvSpPr>
              <a:spLocks noChangeArrowheads="1"/>
            </p:cNvSpPr>
            <p:nvPr/>
          </p:nvSpPr>
          <p:spPr bwMode="auto">
            <a:xfrm>
              <a:off x="521" y="3113"/>
              <a:ext cx="4264"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0" lang="zh-CN" altLang="en-US"/>
                <a:t>图</a:t>
              </a:r>
              <a:r>
                <a:rPr kumimoji="0" lang="en-US" altLang="zh-CN"/>
                <a:t>4.3.19    </a:t>
              </a:r>
              <a:r>
                <a:rPr kumimoji="0" lang="zh-CN" altLang="en-US"/>
                <a:t>有灭零控制的</a:t>
              </a:r>
              <a:r>
                <a:rPr kumimoji="0" lang="en-US" altLang="zh-CN"/>
                <a:t>8</a:t>
              </a:r>
              <a:r>
                <a:rPr kumimoji="0" lang="zh-CN" altLang="en-US"/>
                <a:t>位数码显示系统</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6" fill="hold" grpId="1" nodeType="clickEffect">
                                  <p:stCondLst>
                                    <p:cond delay="0"/>
                                  </p:stCondLst>
                                  <p:childTnLst>
                                    <p:set>
                                      <p:cBhvr>
                                        <p:cTn id="6" dur="1" fill="hold">
                                          <p:stCondLst>
                                            <p:cond delay="0"/>
                                          </p:stCondLst>
                                        </p:cTn>
                                        <p:tgtEl>
                                          <p:spTgt spid="75778"/>
                                        </p:tgtEl>
                                        <p:attrNameLst>
                                          <p:attrName>style.visibility</p:attrName>
                                        </p:attrNameLst>
                                      </p:cBhvr>
                                      <p:to>
                                        <p:strVal val="visible"/>
                                      </p:to>
                                    </p:set>
                                    <p:animEffect transition="in" filter="barn(inHorizontal)">
                                      <p:cBhvr>
                                        <p:cTn id="7" dur="1000"/>
                                        <p:tgtEl>
                                          <p:spTgt spid="7577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75793"/>
                                        </p:tgtEl>
                                        <p:attrNameLst>
                                          <p:attrName>style.visibility</p:attrName>
                                        </p:attrNameLst>
                                      </p:cBhvr>
                                      <p:to>
                                        <p:strVal val="visible"/>
                                      </p:to>
                                    </p:set>
                                    <p:animEffect transition="in" filter="dissolve">
                                      <p:cBhvr>
                                        <p:cTn id="12" dur="1000"/>
                                        <p:tgtEl>
                                          <p:spTgt spid="757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778" grpId="1"/>
    </p:bldLst>
  </p:timing>
</p:sld>
</file>

<file path=ppt/slides/slide7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9880" name="Text Box 8"/>
          <p:cNvSpPr txBox="1">
            <a:spLocks noChangeArrowheads="1"/>
          </p:cNvSpPr>
          <p:nvPr/>
        </p:nvSpPr>
        <p:spPr bwMode="auto">
          <a:xfrm>
            <a:off x="179388" y="1341438"/>
            <a:ext cx="8713787"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a:t>        </a:t>
            </a:r>
            <a:r>
              <a:rPr lang="zh-CN" altLang="en-US"/>
              <a:t>数据选择其就是在数字信号的传输过程中，从一组数据中选出某一个来送到输出端，也叫多路开关。</a:t>
            </a:r>
          </a:p>
        </p:txBody>
      </p:sp>
      <p:sp>
        <p:nvSpPr>
          <p:cNvPr id="79881" name="Text Box 9"/>
          <p:cNvSpPr txBox="1">
            <a:spLocks noChangeArrowheads="1"/>
          </p:cNvSpPr>
          <p:nvPr/>
        </p:nvSpPr>
        <p:spPr bwMode="auto">
          <a:xfrm>
            <a:off x="250825" y="765175"/>
            <a:ext cx="475297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u="sng"/>
              <a:t>一、 数据选择器的工作原理</a:t>
            </a:r>
          </a:p>
        </p:txBody>
      </p:sp>
      <p:sp>
        <p:nvSpPr>
          <p:cNvPr id="79882" name="Rectangle 10"/>
          <p:cNvSpPr>
            <a:spLocks noGrp="1" noChangeArrowheads="1"/>
          </p:cNvSpPr>
          <p:nvPr>
            <p:ph type="title"/>
          </p:nvPr>
        </p:nvSpPr>
        <p:spPr>
          <a:xfrm>
            <a:off x="0" y="188913"/>
            <a:ext cx="3529013" cy="504825"/>
          </a:xfrm>
        </p:spPr>
        <p:txBody>
          <a:bodyPr/>
          <a:lstStyle/>
          <a:p>
            <a:pPr algn="l"/>
            <a:r>
              <a:rPr lang="en-US" altLang="zh-CN" sz="3200" b="1" u="sng">
                <a:solidFill>
                  <a:schemeClr val="tx1"/>
                </a:solidFill>
                <a:effectLst>
                  <a:outerShdw blurRad="38100" dist="38100" dir="2700000" algn="tl">
                    <a:srgbClr val="FFFFFF"/>
                  </a:outerShdw>
                </a:effectLst>
                <a:ea typeface="楷体_GB2312" pitchFamily="49" charset="-122"/>
              </a:rPr>
              <a:t>3.3.3 </a:t>
            </a:r>
            <a:r>
              <a:rPr lang="zh-CN" altLang="en-US" sz="3200" b="1" u="sng">
                <a:solidFill>
                  <a:schemeClr val="tx1"/>
                </a:solidFill>
                <a:effectLst>
                  <a:outerShdw blurRad="38100" dist="38100" dir="2700000" algn="tl">
                    <a:srgbClr val="FFFFFF"/>
                  </a:outerShdw>
                </a:effectLst>
                <a:ea typeface="楷体_GB2312" pitchFamily="49" charset="-122"/>
              </a:rPr>
              <a:t>数据选择器</a:t>
            </a:r>
          </a:p>
        </p:txBody>
      </p:sp>
      <p:sp>
        <p:nvSpPr>
          <p:cNvPr id="79883" name="Rectangle 11"/>
          <p:cNvSpPr>
            <a:spLocks noChangeArrowheads="1"/>
          </p:cNvSpPr>
          <p:nvPr/>
        </p:nvSpPr>
        <p:spPr bwMode="auto">
          <a:xfrm>
            <a:off x="250825" y="2420938"/>
            <a:ext cx="8664575"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kumimoji="0" lang="en-US" altLang="zh-CN"/>
              <a:t>        </a:t>
            </a:r>
            <a:r>
              <a:rPr kumimoji="0" lang="zh-CN" altLang="en-US"/>
              <a:t>现以双</a:t>
            </a:r>
            <a:r>
              <a:rPr kumimoji="0" lang="en-US" altLang="zh-CN"/>
              <a:t>4</a:t>
            </a:r>
            <a:r>
              <a:rPr kumimoji="0" lang="zh-CN" altLang="en-US"/>
              <a:t>选</a:t>
            </a:r>
            <a:r>
              <a:rPr kumimoji="0" lang="en-US" altLang="zh-CN"/>
              <a:t>1</a:t>
            </a:r>
            <a:r>
              <a:rPr kumimoji="0" lang="zh-CN" altLang="en-US"/>
              <a:t>数据选择器</a:t>
            </a:r>
            <a:r>
              <a:rPr kumimoji="0" lang="en-US" altLang="zh-CN"/>
              <a:t>74HC153</a:t>
            </a:r>
            <a:r>
              <a:rPr kumimoji="0" lang="zh-CN" altLang="en-US"/>
              <a:t>为例说明数据选择器的工作原理</a:t>
            </a:r>
          </a:p>
        </p:txBody>
      </p:sp>
      <p:sp>
        <p:nvSpPr>
          <p:cNvPr id="79885" name="Text Box 13"/>
          <p:cNvSpPr txBox="1">
            <a:spLocks noChangeArrowheads="1"/>
          </p:cNvSpPr>
          <p:nvPr/>
        </p:nvSpPr>
        <p:spPr bwMode="auto">
          <a:xfrm>
            <a:off x="250825" y="3213100"/>
            <a:ext cx="3529013"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a:t>        </a:t>
            </a:r>
            <a:r>
              <a:rPr lang="zh-CN" altLang="en-US"/>
              <a:t>其内部电路如图</a:t>
            </a:r>
            <a:r>
              <a:rPr lang="en-US" altLang="zh-CN"/>
              <a:t>4.3.20</a:t>
            </a:r>
            <a:r>
              <a:rPr lang="zh-CN" altLang="en-US"/>
              <a:t>所示</a:t>
            </a:r>
          </a:p>
        </p:txBody>
      </p:sp>
      <p:grpSp>
        <p:nvGrpSpPr>
          <p:cNvPr id="79887" name="Group 15"/>
          <p:cNvGrpSpPr>
            <a:grpSpLocks/>
          </p:cNvGrpSpPr>
          <p:nvPr/>
        </p:nvGrpSpPr>
        <p:grpSpPr bwMode="auto">
          <a:xfrm>
            <a:off x="3910013" y="260350"/>
            <a:ext cx="5060950" cy="6337300"/>
            <a:chOff x="2463" y="164"/>
            <a:chExt cx="3188" cy="3992"/>
          </a:xfrm>
        </p:grpSpPr>
        <p:pic>
          <p:nvPicPr>
            <p:cNvPr id="79884" name="Picture 12" descr="4-3-2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63" y="164"/>
              <a:ext cx="3188" cy="3992"/>
            </a:xfrm>
            <a:prstGeom prst="rect">
              <a:avLst/>
            </a:prstGeom>
            <a:noFill/>
            <a:ln w="57150" cmpd="thickThin">
              <a:solidFill>
                <a:srgbClr val="FF3399"/>
              </a:solidFill>
              <a:miter lim="800000"/>
              <a:headEnd/>
              <a:tailEnd/>
            </a:ln>
            <a:extLst>
              <a:ext uri="{909E8E84-426E-40DD-AFC4-6F175D3DCCD1}">
                <a14:hiddenFill xmlns:a14="http://schemas.microsoft.com/office/drawing/2010/main">
                  <a:solidFill>
                    <a:srgbClr val="FFFFFF"/>
                  </a:solidFill>
                </a14:hiddenFill>
              </a:ext>
            </a:extLst>
          </p:spPr>
        </p:pic>
        <p:sp>
          <p:nvSpPr>
            <p:cNvPr id="79886" name="Rectangle 14"/>
            <p:cNvSpPr>
              <a:spLocks noChangeArrowheads="1"/>
            </p:cNvSpPr>
            <p:nvPr/>
          </p:nvSpPr>
          <p:spPr bwMode="auto">
            <a:xfrm>
              <a:off x="4694" y="3793"/>
              <a:ext cx="901"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solidFill>
                    <a:schemeClr val="tx1"/>
                  </a:solidFill>
                </a:rPr>
                <a:t>图</a:t>
              </a:r>
              <a:r>
                <a:rPr lang="en-US" altLang="zh-CN">
                  <a:solidFill>
                    <a:schemeClr val="tx1"/>
                  </a:solidFill>
                </a:rPr>
                <a:t>4.3.20</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79882"/>
                                        </p:tgtEl>
                                        <p:attrNameLst>
                                          <p:attrName>style.visibility</p:attrName>
                                        </p:attrNameLst>
                                      </p:cBhvr>
                                      <p:to>
                                        <p:strVal val="visible"/>
                                      </p:to>
                                    </p:set>
                                    <p:anim calcmode="lin" valueType="num">
                                      <p:cBhvr>
                                        <p:cTn id="7" dur="1000" fill="hold"/>
                                        <p:tgtEl>
                                          <p:spTgt spid="79882"/>
                                        </p:tgtEl>
                                        <p:attrNameLst>
                                          <p:attrName>ppt_w</p:attrName>
                                        </p:attrNameLst>
                                      </p:cBhvr>
                                      <p:tavLst>
                                        <p:tav tm="0">
                                          <p:val>
                                            <p:fltVal val="0"/>
                                          </p:val>
                                        </p:tav>
                                        <p:tav tm="100000">
                                          <p:val>
                                            <p:strVal val="#ppt_w"/>
                                          </p:val>
                                        </p:tav>
                                      </p:tavLst>
                                    </p:anim>
                                    <p:anim calcmode="lin" valueType="num">
                                      <p:cBhvr>
                                        <p:cTn id="8" dur="1000" fill="hold"/>
                                        <p:tgtEl>
                                          <p:spTgt spid="79882"/>
                                        </p:tgtEl>
                                        <p:attrNameLst>
                                          <p:attrName>ppt_h</p:attrName>
                                        </p:attrNameLst>
                                      </p:cBhvr>
                                      <p:tavLst>
                                        <p:tav tm="0">
                                          <p:val>
                                            <p:fltVal val="0"/>
                                          </p:val>
                                        </p:tav>
                                        <p:tav tm="100000">
                                          <p:val>
                                            <p:strVal val="#ppt_h"/>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4" presetClass="entr" presetSubtype="16" fill="hold" grpId="0" nodeType="clickEffect">
                                  <p:stCondLst>
                                    <p:cond delay="0"/>
                                  </p:stCondLst>
                                  <p:childTnLst>
                                    <p:set>
                                      <p:cBhvr>
                                        <p:cTn id="12" dur="1" fill="hold">
                                          <p:stCondLst>
                                            <p:cond delay="0"/>
                                          </p:stCondLst>
                                        </p:cTn>
                                        <p:tgtEl>
                                          <p:spTgt spid="79881"/>
                                        </p:tgtEl>
                                        <p:attrNameLst>
                                          <p:attrName>style.visibility</p:attrName>
                                        </p:attrNameLst>
                                      </p:cBhvr>
                                      <p:to>
                                        <p:strVal val="visible"/>
                                      </p:to>
                                    </p:set>
                                    <p:animEffect transition="in" filter="box(in)">
                                      <p:cBhvr>
                                        <p:cTn id="13" dur="1000"/>
                                        <p:tgtEl>
                                          <p:spTgt spid="79881"/>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16" presetClass="entr" presetSubtype="26" fill="hold" grpId="0" nodeType="clickEffect">
                                  <p:stCondLst>
                                    <p:cond delay="0"/>
                                  </p:stCondLst>
                                  <p:childTnLst>
                                    <p:set>
                                      <p:cBhvr>
                                        <p:cTn id="17" dur="1" fill="hold">
                                          <p:stCondLst>
                                            <p:cond delay="0"/>
                                          </p:stCondLst>
                                        </p:cTn>
                                        <p:tgtEl>
                                          <p:spTgt spid="79880"/>
                                        </p:tgtEl>
                                        <p:attrNameLst>
                                          <p:attrName>style.visibility</p:attrName>
                                        </p:attrNameLst>
                                      </p:cBhvr>
                                      <p:to>
                                        <p:strVal val="visible"/>
                                      </p:to>
                                    </p:set>
                                    <p:animEffect transition="in" filter="barn(inHorizontal)">
                                      <p:cBhvr>
                                        <p:cTn id="18" dur="1000"/>
                                        <p:tgtEl>
                                          <p:spTgt spid="79880"/>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79883"/>
                                        </p:tgtEl>
                                        <p:attrNameLst>
                                          <p:attrName>style.visibility</p:attrName>
                                        </p:attrNameLst>
                                      </p:cBhvr>
                                      <p:to>
                                        <p:strVal val="visible"/>
                                      </p:to>
                                    </p:set>
                                    <p:animEffect transition="in" filter="wipe(left)">
                                      <p:cBhvr>
                                        <p:cTn id="23" dur="1000"/>
                                        <p:tgtEl>
                                          <p:spTgt spid="79883"/>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4" presetClass="entr" presetSubtype="16" fill="hold" grpId="0" nodeType="clickEffect">
                                  <p:stCondLst>
                                    <p:cond delay="0"/>
                                  </p:stCondLst>
                                  <p:childTnLst>
                                    <p:set>
                                      <p:cBhvr>
                                        <p:cTn id="27" dur="1" fill="hold">
                                          <p:stCondLst>
                                            <p:cond delay="0"/>
                                          </p:stCondLst>
                                        </p:cTn>
                                        <p:tgtEl>
                                          <p:spTgt spid="79885"/>
                                        </p:tgtEl>
                                        <p:attrNameLst>
                                          <p:attrName>style.visibility</p:attrName>
                                        </p:attrNameLst>
                                      </p:cBhvr>
                                      <p:to>
                                        <p:strVal val="visible"/>
                                      </p:to>
                                    </p:set>
                                    <p:animEffect transition="in" filter="box(in)">
                                      <p:cBhvr>
                                        <p:cTn id="28" dur="1000"/>
                                        <p:tgtEl>
                                          <p:spTgt spid="79885"/>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9" presetClass="entr" presetSubtype="0" fill="hold" nodeType="clickEffect">
                                  <p:stCondLst>
                                    <p:cond delay="0"/>
                                  </p:stCondLst>
                                  <p:childTnLst>
                                    <p:set>
                                      <p:cBhvr>
                                        <p:cTn id="32" dur="1" fill="hold">
                                          <p:stCondLst>
                                            <p:cond delay="0"/>
                                          </p:stCondLst>
                                        </p:cTn>
                                        <p:tgtEl>
                                          <p:spTgt spid="79887"/>
                                        </p:tgtEl>
                                        <p:attrNameLst>
                                          <p:attrName>style.visibility</p:attrName>
                                        </p:attrNameLst>
                                      </p:cBhvr>
                                      <p:to>
                                        <p:strVal val="visible"/>
                                      </p:to>
                                    </p:set>
                                    <p:animEffect transition="in" filter="dissolve">
                                      <p:cBhvr>
                                        <p:cTn id="33" dur="1000"/>
                                        <p:tgtEl>
                                          <p:spTgt spid="798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880" grpId="0" autoUpdateAnimBg="0"/>
      <p:bldP spid="79881" grpId="0" autoUpdateAnimBg="0"/>
      <p:bldP spid="79882" grpId="0"/>
      <p:bldP spid="79883" grpId="0" autoUpdateAnimBg="0"/>
      <p:bldP spid="79885" grpId="0"/>
    </p:bldLst>
  </p:timing>
</p:sld>
</file>

<file path=ppt/slides/slide7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0903" name="Text Box 7"/>
          <p:cNvSpPr txBox="1">
            <a:spLocks noChangeArrowheads="1"/>
          </p:cNvSpPr>
          <p:nvPr/>
        </p:nvSpPr>
        <p:spPr bwMode="auto">
          <a:xfrm>
            <a:off x="250825" y="5516563"/>
            <a:ext cx="34290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a:t>输出端的逻辑式为</a:t>
            </a:r>
          </a:p>
        </p:txBody>
      </p:sp>
      <p:graphicFrame>
        <p:nvGraphicFramePr>
          <p:cNvPr id="80904" name="Object 8"/>
          <p:cNvGraphicFramePr>
            <a:graphicFrameLocks noChangeAspect="1"/>
          </p:cNvGraphicFramePr>
          <p:nvPr/>
        </p:nvGraphicFramePr>
        <p:xfrm>
          <a:off x="468313" y="6092825"/>
          <a:ext cx="6572250" cy="552450"/>
        </p:xfrm>
        <a:graphic>
          <a:graphicData uri="http://schemas.openxmlformats.org/presentationml/2006/ole">
            <mc:AlternateContent xmlns:mc="http://schemas.openxmlformats.org/markup-compatibility/2006">
              <mc:Choice xmlns:v="urn:schemas-microsoft-com:vml" Requires="v">
                <p:oleObj spid="_x0000_s80927" name="公式" r:id="rId4" imgW="2869920" imgH="241200" progId="Equation.3">
                  <p:embed/>
                </p:oleObj>
              </mc:Choice>
              <mc:Fallback>
                <p:oleObj name="公式" r:id="rId4" imgW="2869920" imgH="241200" progId="Equation.3">
                  <p:embed/>
                  <p:pic>
                    <p:nvPicPr>
                      <p:cNvPr id="0" name="Object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8313" y="6092825"/>
                        <a:ext cx="6572250" cy="552450"/>
                      </a:xfrm>
                      <a:prstGeom prst="rect">
                        <a:avLst/>
                      </a:prstGeom>
                      <a:solidFill>
                        <a:srgbClr val="FFFFFF"/>
                      </a:solidFill>
                      <a:ln w="57150" cmpd="thickThin">
                        <a:solidFill>
                          <a:srgbClr val="FF3399"/>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0914" name="Rectangle 18"/>
          <p:cNvSpPr>
            <a:spLocks noGrp="1" noChangeArrowheads="1"/>
          </p:cNvSpPr>
          <p:nvPr>
            <p:ph type="title"/>
          </p:nvPr>
        </p:nvSpPr>
        <p:spPr>
          <a:xfrm>
            <a:off x="323850" y="620713"/>
            <a:ext cx="8424863" cy="792162"/>
          </a:xfrm>
        </p:spPr>
        <p:txBody>
          <a:bodyPr/>
          <a:lstStyle/>
          <a:p>
            <a:pPr algn="l"/>
            <a:r>
              <a:rPr lang="zh-CN" altLang="en-US" sz="2800" b="1">
                <a:solidFill>
                  <a:srgbClr val="FFFFFF"/>
                </a:solidFill>
                <a:ea typeface="楷体_GB2312" pitchFamily="49" charset="-122"/>
              </a:rPr>
              <a:t>其中数据选择器的逻辑图形符号如图</a:t>
            </a:r>
            <a:r>
              <a:rPr lang="en-US" altLang="zh-CN" sz="2800" b="1">
                <a:solidFill>
                  <a:srgbClr val="FFFFFF"/>
                </a:solidFill>
                <a:ea typeface="楷体_GB2312" pitchFamily="49" charset="-122"/>
              </a:rPr>
              <a:t>4.3.21</a:t>
            </a:r>
            <a:r>
              <a:rPr lang="zh-CN" altLang="en-US" sz="2800" b="1">
                <a:solidFill>
                  <a:srgbClr val="FFFFFF"/>
                </a:solidFill>
                <a:ea typeface="楷体_GB2312" pitchFamily="49" charset="-122"/>
              </a:rPr>
              <a:t>所示其中之一的数据选择器的逻辑图如图</a:t>
            </a:r>
            <a:r>
              <a:rPr lang="en-US" altLang="zh-CN" sz="2800" b="1">
                <a:solidFill>
                  <a:srgbClr val="FFFFFF"/>
                </a:solidFill>
                <a:ea typeface="楷体_GB2312" pitchFamily="49" charset="-122"/>
              </a:rPr>
              <a:t>4.3.22</a:t>
            </a:r>
            <a:r>
              <a:rPr lang="zh-CN" altLang="en-US" sz="2800" b="1">
                <a:solidFill>
                  <a:srgbClr val="FFFFFF"/>
                </a:solidFill>
                <a:ea typeface="楷体_GB2312" pitchFamily="49" charset="-122"/>
              </a:rPr>
              <a:t>所示</a:t>
            </a:r>
          </a:p>
        </p:txBody>
      </p:sp>
      <p:pic>
        <p:nvPicPr>
          <p:cNvPr id="80918" name="Picture 22" descr="4-3-21"/>
          <p:cNvPicPr>
            <a:picLocks noChangeAspect="1" noChangeArrowheads="1"/>
          </p:cNvPicPr>
          <p:nvPr/>
        </p:nvPicPr>
        <p:blipFill>
          <a:blip r:embed="rId6" cstate="print">
            <a:extLst>
              <a:ext uri="{28A0092B-C50C-407E-A947-70E740481C1C}">
                <a14:useLocalDpi xmlns:a14="http://schemas.microsoft.com/office/drawing/2010/main" val="0"/>
              </a:ext>
            </a:extLst>
          </a:blip>
          <a:srcRect b="46544"/>
          <a:stretch>
            <a:fillRect/>
          </a:stretch>
        </p:blipFill>
        <p:spPr bwMode="auto">
          <a:xfrm>
            <a:off x="3492500" y="1557338"/>
            <a:ext cx="5329238" cy="3752850"/>
          </a:xfrm>
          <a:prstGeom prst="rect">
            <a:avLst/>
          </a:prstGeom>
          <a:noFill/>
          <a:ln w="57150" cmpd="thickThin">
            <a:solidFill>
              <a:srgbClr val="FF3399"/>
            </a:solidFill>
            <a:miter lim="800000"/>
            <a:headEnd/>
            <a:tailEnd/>
          </a:ln>
          <a:extLst>
            <a:ext uri="{909E8E84-426E-40DD-AFC4-6F175D3DCCD1}">
              <a14:hiddenFill xmlns:a14="http://schemas.microsoft.com/office/drawing/2010/main">
                <a:solidFill>
                  <a:srgbClr val="FFFFFF"/>
                </a:solidFill>
              </a14:hiddenFill>
            </a:ext>
          </a:extLst>
        </p:spPr>
      </p:pic>
      <p:sp>
        <p:nvSpPr>
          <p:cNvPr id="80919" name="AutoShape 23"/>
          <p:cNvSpPr>
            <a:spLocks noChangeArrowheads="1"/>
          </p:cNvSpPr>
          <p:nvPr/>
        </p:nvSpPr>
        <p:spPr bwMode="auto">
          <a:xfrm>
            <a:off x="2411413" y="2997200"/>
            <a:ext cx="1008062" cy="358775"/>
          </a:xfrm>
          <a:prstGeom prst="rightArrow">
            <a:avLst>
              <a:gd name="adj1" fmla="val 50000"/>
              <a:gd name="adj2" fmla="val 70243"/>
            </a:avLst>
          </a:prstGeom>
          <a:solidFill>
            <a:srgbClr val="FF33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0920" name="Rectangle 24"/>
          <p:cNvSpPr>
            <a:spLocks noChangeArrowheads="1"/>
          </p:cNvSpPr>
          <p:nvPr/>
        </p:nvSpPr>
        <p:spPr bwMode="auto">
          <a:xfrm>
            <a:off x="0" y="0"/>
            <a:ext cx="3529013" cy="504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altLang="zh-CN" sz="3200" u="sng">
                <a:solidFill>
                  <a:schemeClr val="tx1"/>
                </a:solidFill>
                <a:effectLst>
                  <a:outerShdw blurRad="38100" dist="38100" dir="2700000" algn="tl">
                    <a:srgbClr val="FFFFFF"/>
                  </a:outerShdw>
                </a:effectLst>
              </a:rPr>
              <a:t>4.3.3 </a:t>
            </a:r>
            <a:r>
              <a:rPr lang="zh-CN" altLang="en-US" sz="3200" u="sng">
                <a:solidFill>
                  <a:schemeClr val="tx1"/>
                </a:solidFill>
                <a:effectLst>
                  <a:outerShdw blurRad="38100" dist="38100" dir="2700000" algn="tl">
                    <a:srgbClr val="FFFFFF"/>
                  </a:outerShdw>
                </a:effectLst>
              </a:rPr>
              <a:t>数据选择器</a:t>
            </a:r>
          </a:p>
        </p:txBody>
      </p:sp>
      <p:grpSp>
        <p:nvGrpSpPr>
          <p:cNvPr id="80924" name="Group 28"/>
          <p:cNvGrpSpPr>
            <a:grpSpLocks/>
          </p:cNvGrpSpPr>
          <p:nvPr/>
        </p:nvGrpSpPr>
        <p:grpSpPr bwMode="auto">
          <a:xfrm>
            <a:off x="468313" y="1484313"/>
            <a:ext cx="1749425" cy="4129087"/>
            <a:chOff x="295" y="709"/>
            <a:chExt cx="1102" cy="2601"/>
          </a:xfrm>
        </p:grpSpPr>
        <p:pic>
          <p:nvPicPr>
            <p:cNvPr id="80921" name="Picture 25" descr="4-3-22"/>
            <p:cNvPicPr>
              <a:picLocks noChangeAspect="1" noChangeArrowheads="1"/>
            </p:cNvPicPr>
            <p:nvPr/>
          </p:nvPicPr>
          <p:blipFill>
            <a:blip r:embed="rId7">
              <a:extLst>
                <a:ext uri="{28A0092B-C50C-407E-A947-70E740481C1C}">
                  <a14:useLocalDpi xmlns:a14="http://schemas.microsoft.com/office/drawing/2010/main" val="0"/>
                </a:ext>
              </a:extLst>
            </a:blip>
            <a:srcRect l="29260" t="11899" r="29568" b="4056"/>
            <a:stretch>
              <a:fillRect/>
            </a:stretch>
          </p:blipFill>
          <p:spPr bwMode="auto">
            <a:xfrm>
              <a:off x="295" y="709"/>
              <a:ext cx="1102" cy="2314"/>
            </a:xfrm>
            <a:prstGeom prst="rect">
              <a:avLst/>
            </a:prstGeom>
            <a:noFill/>
            <a:ln w="57150" cmpd="thickThin">
              <a:solidFill>
                <a:srgbClr val="FF3399"/>
              </a:solidFill>
              <a:miter lim="800000"/>
              <a:headEnd/>
              <a:tailEnd/>
            </a:ln>
            <a:extLst>
              <a:ext uri="{909E8E84-426E-40DD-AFC4-6F175D3DCCD1}">
                <a14:hiddenFill xmlns:a14="http://schemas.microsoft.com/office/drawing/2010/main">
                  <a:solidFill>
                    <a:srgbClr val="FFFFFF"/>
                  </a:solidFill>
                </a14:hiddenFill>
              </a:ext>
            </a:extLst>
          </p:spPr>
        </p:pic>
        <p:sp>
          <p:nvSpPr>
            <p:cNvPr id="80923" name="Rectangle 27"/>
            <p:cNvSpPr>
              <a:spLocks noChangeArrowheads="1"/>
            </p:cNvSpPr>
            <p:nvPr/>
          </p:nvSpPr>
          <p:spPr bwMode="auto">
            <a:xfrm>
              <a:off x="385" y="3022"/>
              <a:ext cx="86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0" lang="zh-CN" altLang="en-US" sz="2400"/>
                <a:t>图</a:t>
              </a:r>
              <a:r>
                <a:rPr kumimoji="0" lang="en-US" altLang="zh-CN" sz="2400"/>
                <a:t>4.3.21</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80914"/>
                                        </p:tgtEl>
                                        <p:attrNameLst>
                                          <p:attrName>style.visibility</p:attrName>
                                        </p:attrNameLst>
                                      </p:cBhvr>
                                      <p:to>
                                        <p:strVal val="visible"/>
                                      </p:to>
                                    </p:set>
                                    <p:animEffect transition="in" filter="box(in)">
                                      <p:cBhvr>
                                        <p:cTn id="7" dur="500"/>
                                        <p:tgtEl>
                                          <p:spTgt spid="8091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80924"/>
                                        </p:tgtEl>
                                        <p:attrNameLst>
                                          <p:attrName>style.visibility</p:attrName>
                                        </p:attrNameLst>
                                      </p:cBhvr>
                                      <p:to>
                                        <p:strVal val="visible"/>
                                      </p:to>
                                    </p:set>
                                    <p:animEffect transition="in" filter="dissolve">
                                      <p:cBhvr>
                                        <p:cTn id="12" dur="1000"/>
                                        <p:tgtEl>
                                          <p:spTgt spid="8092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80919"/>
                                        </p:tgtEl>
                                        <p:attrNameLst>
                                          <p:attrName>style.visibility</p:attrName>
                                        </p:attrNameLst>
                                      </p:cBhvr>
                                      <p:to>
                                        <p:strVal val="visible"/>
                                      </p:to>
                                    </p:set>
                                    <p:animEffect transition="in" filter="wipe(left)">
                                      <p:cBhvr>
                                        <p:cTn id="17" dur="1000"/>
                                        <p:tgtEl>
                                          <p:spTgt spid="80919"/>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nodeType="clickEffect">
                                  <p:stCondLst>
                                    <p:cond delay="0"/>
                                  </p:stCondLst>
                                  <p:childTnLst>
                                    <p:set>
                                      <p:cBhvr>
                                        <p:cTn id="21" dur="1" fill="hold">
                                          <p:stCondLst>
                                            <p:cond delay="0"/>
                                          </p:stCondLst>
                                        </p:cTn>
                                        <p:tgtEl>
                                          <p:spTgt spid="80918"/>
                                        </p:tgtEl>
                                        <p:attrNameLst>
                                          <p:attrName>style.visibility</p:attrName>
                                        </p:attrNameLst>
                                      </p:cBhvr>
                                      <p:to>
                                        <p:strVal val="visible"/>
                                      </p:to>
                                    </p:set>
                                    <p:animEffect transition="in" filter="dissolve">
                                      <p:cBhvr>
                                        <p:cTn id="22" dur="1000"/>
                                        <p:tgtEl>
                                          <p:spTgt spid="80918"/>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4" presetClass="entr" presetSubtype="16" fill="hold" grpId="0" nodeType="clickEffect">
                                  <p:stCondLst>
                                    <p:cond delay="0"/>
                                  </p:stCondLst>
                                  <p:childTnLst>
                                    <p:set>
                                      <p:cBhvr>
                                        <p:cTn id="26" dur="1" fill="hold">
                                          <p:stCondLst>
                                            <p:cond delay="0"/>
                                          </p:stCondLst>
                                        </p:cTn>
                                        <p:tgtEl>
                                          <p:spTgt spid="80903"/>
                                        </p:tgtEl>
                                        <p:attrNameLst>
                                          <p:attrName>style.visibility</p:attrName>
                                        </p:attrNameLst>
                                      </p:cBhvr>
                                      <p:to>
                                        <p:strVal val="visible"/>
                                      </p:to>
                                    </p:set>
                                    <p:animEffect transition="in" filter="box(in)">
                                      <p:cBhvr>
                                        <p:cTn id="27" dur="500"/>
                                        <p:tgtEl>
                                          <p:spTgt spid="80903"/>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0" presetClass="entr" presetSubtype="0" fill="hold" nodeType="clickEffect">
                                  <p:stCondLst>
                                    <p:cond delay="0"/>
                                  </p:stCondLst>
                                  <p:childTnLst>
                                    <p:set>
                                      <p:cBhvr>
                                        <p:cTn id="31" dur="1" fill="hold">
                                          <p:stCondLst>
                                            <p:cond delay="0"/>
                                          </p:stCondLst>
                                        </p:cTn>
                                        <p:tgtEl>
                                          <p:spTgt spid="80904"/>
                                        </p:tgtEl>
                                        <p:attrNameLst>
                                          <p:attrName>style.visibility</p:attrName>
                                        </p:attrNameLst>
                                      </p:cBhvr>
                                      <p:to>
                                        <p:strVal val="visible"/>
                                      </p:to>
                                    </p:set>
                                    <p:animEffect transition="in" filter="fade">
                                      <p:cBhvr>
                                        <p:cTn id="32" dur="1000"/>
                                        <p:tgtEl>
                                          <p:spTgt spid="809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903" grpId="0" autoUpdateAnimBg="0"/>
      <p:bldP spid="80914" grpId="0"/>
      <p:bldP spid="80919"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2"/>
          <p:cNvSpPr>
            <a:spLocks noGrp="1" noChangeArrowheads="1"/>
          </p:cNvSpPr>
          <p:nvPr>
            <p:ph type="title"/>
          </p:nvPr>
        </p:nvSpPr>
        <p:spPr>
          <a:xfrm>
            <a:off x="179388" y="620713"/>
            <a:ext cx="5040312" cy="417512"/>
          </a:xfrm>
        </p:spPr>
        <p:txBody>
          <a:bodyPr/>
          <a:lstStyle/>
          <a:p>
            <a:pPr algn="l"/>
            <a:r>
              <a:rPr lang="zh-CN" altLang="en-US" sz="2800" b="1">
                <a:solidFill>
                  <a:srgbClr val="FFFFFF"/>
                </a:solidFill>
                <a:ea typeface="楷体_GB2312" pitchFamily="49" charset="-122"/>
              </a:rPr>
              <a:t>其中对于一个数据选择器：</a:t>
            </a:r>
          </a:p>
        </p:txBody>
      </p:sp>
      <p:graphicFrame>
        <p:nvGraphicFramePr>
          <p:cNvPr id="227333" name="Object 5"/>
          <p:cNvGraphicFramePr>
            <a:graphicFrameLocks noChangeAspect="1"/>
          </p:cNvGraphicFramePr>
          <p:nvPr/>
        </p:nvGraphicFramePr>
        <p:xfrm>
          <a:off x="250825" y="1412875"/>
          <a:ext cx="3313113" cy="509588"/>
        </p:xfrm>
        <a:graphic>
          <a:graphicData uri="http://schemas.openxmlformats.org/presentationml/2006/ole">
            <mc:AlternateContent xmlns:mc="http://schemas.openxmlformats.org/markup-compatibility/2006">
              <mc:Choice xmlns:v="urn:schemas-microsoft-com:vml" Requires="v">
                <p:oleObj spid="_x0000_s227356" name="Equation" r:id="rId4" imgW="1485720" imgH="228600" progId="Equation.3">
                  <p:embed/>
                </p:oleObj>
              </mc:Choice>
              <mc:Fallback>
                <p:oleObj name="Equation" r:id="rId4" imgW="1485720" imgH="228600" progId="Equation.3">
                  <p:embed/>
                  <p:pic>
                    <p:nvPicPr>
                      <p:cNvPr id="0"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0825" y="1412875"/>
                        <a:ext cx="3313113" cy="509588"/>
                      </a:xfrm>
                      <a:prstGeom prst="rect">
                        <a:avLst/>
                      </a:prstGeom>
                      <a:solidFill>
                        <a:srgbClr val="FFFFFF"/>
                      </a:solidFill>
                      <a:ln w="57150" cmpd="thickThin">
                        <a:solidFill>
                          <a:srgbClr val="FF3399"/>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27334" name="Object 6"/>
          <p:cNvGraphicFramePr>
            <a:graphicFrameLocks noChangeAspect="1"/>
          </p:cNvGraphicFramePr>
          <p:nvPr/>
        </p:nvGraphicFramePr>
        <p:xfrm>
          <a:off x="250825" y="2132013"/>
          <a:ext cx="3600450" cy="508000"/>
        </p:xfrm>
        <a:graphic>
          <a:graphicData uri="http://schemas.openxmlformats.org/presentationml/2006/ole">
            <mc:AlternateContent xmlns:mc="http://schemas.openxmlformats.org/markup-compatibility/2006">
              <mc:Choice xmlns:v="urn:schemas-microsoft-com:vml" Requires="v">
                <p:oleObj spid="_x0000_s227357" name="Equation" r:id="rId6" imgW="1625400" imgH="228600" progId="Equation.3">
                  <p:embed/>
                </p:oleObj>
              </mc:Choice>
              <mc:Fallback>
                <p:oleObj name="Equation" r:id="rId6" imgW="1625400" imgH="228600" progId="Equation.3">
                  <p:embed/>
                  <p:pic>
                    <p:nvPicPr>
                      <p:cNvPr id="0" name="Object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0825" y="2132013"/>
                        <a:ext cx="3600450" cy="508000"/>
                      </a:xfrm>
                      <a:prstGeom prst="rect">
                        <a:avLst/>
                      </a:prstGeom>
                      <a:solidFill>
                        <a:srgbClr val="FFFFFF"/>
                      </a:solidFill>
                      <a:ln w="57150" cmpd="thickThin">
                        <a:solidFill>
                          <a:srgbClr val="FF3399"/>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27335" name="Object 7"/>
          <p:cNvGraphicFramePr>
            <a:graphicFrameLocks noChangeAspect="1"/>
          </p:cNvGraphicFramePr>
          <p:nvPr/>
        </p:nvGraphicFramePr>
        <p:xfrm>
          <a:off x="250825" y="2852738"/>
          <a:ext cx="1511300" cy="442912"/>
        </p:xfrm>
        <a:graphic>
          <a:graphicData uri="http://schemas.openxmlformats.org/presentationml/2006/ole">
            <mc:AlternateContent xmlns:mc="http://schemas.openxmlformats.org/markup-compatibility/2006">
              <mc:Choice xmlns:v="urn:schemas-microsoft-com:vml" Requires="v">
                <p:oleObj spid="_x0000_s227358" name="Equation" r:id="rId8" imgW="736560" imgH="215640" progId="Equation.3">
                  <p:embed/>
                </p:oleObj>
              </mc:Choice>
              <mc:Fallback>
                <p:oleObj name="Equation" r:id="rId8" imgW="736560" imgH="215640" progId="Equation.3">
                  <p:embed/>
                  <p:pic>
                    <p:nvPicPr>
                      <p:cNvPr id="0" name="Object 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50825" y="2852738"/>
                        <a:ext cx="1511300" cy="442912"/>
                      </a:xfrm>
                      <a:prstGeom prst="rect">
                        <a:avLst/>
                      </a:prstGeom>
                      <a:solidFill>
                        <a:srgbClr val="FFFFFF"/>
                      </a:solidFill>
                      <a:ln w="57150" cmpd="thickThin">
                        <a:solidFill>
                          <a:srgbClr val="FF3399"/>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27336" name="Object 8"/>
          <p:cNvGraphicFramePr>
            <a:graphicFrameLocks noChangeAspect="1"/>
          </p:cNvGraphicFramePr>
          <p:nvPr/>
        </p:nvGraphicFramePr>
        <p:xfrm>
          <a:off x="250825" y="3500438"/>
          <a:ext cx="2376488" cy="498475"/>
        </p:xfrm>
        <a:graphic>
          <a:graphicData uri="http://schemas.openxmlformats.org/presentationml/2006/ole">
            <mc:AlternateContent xmlns:mc="http://schemas.openxmlformats.org/markup-compatibility/2006">
              <mc:Choice xmlns:v="urn:schemas-microsoft-com:vml" Requires="v">
                <p:oleObj spid="_x0000_s227359" name="Equation" r:id="rId10" imgW="1028520" imgH="215640" progId="Equation.3">
                  <p:embed/>
                </p:oleObj>
              </mc:Choice>
              <mc:Fallback>
                <p:oleObj name="Equation" r:id="rId10" imgW="1028520" imgH="215640" progId="Equation.3">
                  <p:embed/>
                  <p:pic>
                    <p:nvPicPr>
                      <p:cNvPr id="0" name="Object 8"/>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50825" y="3500438"/>
                        <a:ext cx="2376488" cy="498475"/>
                      </a:xfrm>
                      <a:prstGeom prst="rect">
                        <a:avLst/>
                      </a:prstGeom>
                      <a:solidFill>
                        <a:srgbClr val="FFFFFF"/>
                      </a:solidFill>
                      <a:ln w="57150" cmpd="thickThin">
                        <a:solidFill>
                          <a:srgbClr val="FF3399"/>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27337" name="Object 9"/>
          <p:cNvGraphicFramePr>
            <a:graphicFrameLocks noChangeAspect="1"/>
          </p:cNvGraphicFramePr>
          <p:nvPr/>
        </p:nvGraphicFramePr>
        <p:xfrm>
          <a:off x="323850" y="4797425"/>
          <a:ext cx="5832475" cy="1063625"/>
        </p:xfrm>
        <a:graphic>
          <a:graphicData uri="http://schemas.openxmlformats.org/presentationml/2006/ole">
            <mc:AlternateContent xmlns:mc="http://schemas.openxmlformats.org/markup-compatibility/2006">
              <mc:Choice xmlns:v="urn:schemas-microsoft-com:vml" Requires="v">
                <p:oleObj spid="_x0000_s227360" name="公式" r:id="rId12" imgW="2641320" imgH="482400" progId="Equation.3">
                  <p:embed/>
                </p:oleObj>
              </mc:Choice>
              <mc:Fallback>
                <p:oleObj name="公式" r:id="rId12" imgW="2641320" imgH="482400" progId="Equation.3">
                  <p:embed/>
                  <p:pic>
                    <p:nvPicPr>
                      <p:cNvPr id="0" name="Object 9"/>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23850" y="4797425"/>
                        <a:ext cx="5832475" cy="1063625"/>
                      </a:xfrm>
                      <a:prstGeom prst="rect">
                        <a:avLst/>
                      </a:prstGeom>
                      <a:solidFill>
                        <a:srgbClr val="FFFFFF"/>
                      </a:solidFill>
                      <a:ln w="57150" cmpd="thickThin">
                        <a:solidFill>
                          <a:srgbClr val="FF3399"/>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27338" name="Rectangle 10"/>
          <p:cNvSpPr>
            <a:spLocks noChangeArrowheads="1"/>
          </p:cNvSpPr>
          <p:nvPr/>
        </p:nvSpPr>
        <p:spPr bwMode="auto">
          <a:xfrm>
            <a:off x="0" y="0"/>
            <a:ext cx="3529013" cy="504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altLang="zh-CN" sz="3200" u="sng">
                <a:solidFill>
                  <a:schemeClr val="tx1"/>
                </a:solidFill>
                <a:effectLst>
                  <a:outerShdw blurRad="38100" dist="38100" dir="2700000" algn="tl">
                    <a:srgbClr val="FFFFFF"/>
                  </a:outerShdw>
                </a:effectLst>
              </a:rPr>
              <a:t>4.3.3 </a:t>
            </a:r>
            <a:r>
              <a:rPr lang="zh-CN" altLang="en-US" sz="3200" u="sng">
                <a:solidFill>
                  <a:schemeClr val="tx1"/>
                </a:solidFill>
                <a:effectLst>
                  <a:outerShdw blurRad="38100" dist="38100" dir="2700000" algn="tl">
                    <a:srgbClr val="FFFFFF"/>
                  </a:outerShdw>
                </a:effectLst>
              </a:rPr>
              <a:t>数据选择器</a:t>
            </a:r>
          </a:p>
        </p:txBody>
      </p:sp>
      <p:pic>
        <p:nvPicPr>
          <p:cNvPr id="227345" name="Picture 17" descr="4-3-21"/>
          <p:cNvPicPr>
            <a:picLocks noChangeAspect="1" noChangeArrowheads="1"/>
          </p:cNvPicPr>
          <p:nvPr/>
        </p:nvPicPr>
        <p:blipFill>
          <a:blip r:embed="rId14" cstate="print">
            <a:extLst>
              <a:ext uri="{28A0092B-C50C-407E-A947-70E740481C1C}">
                <a14:useLocalDpi xmlns:a14="http://schemas.microsoft.com/office/drawing/2010/main" val="0"/>
              </a:ext>
            </a:extLst>
          </a:blip>
          <a:srcRect b="46544"/>
          <a:stretch>
            <a:fillRect/>
          </a:stretch>
        </p:blipFill>
        <p:spPr bwMode="auto">
          <a:xfrm>
            <a:off x="4067175" y="1125538"/>
            <a:ext cx="4862513" cy="3424237"/>
          </a:xfrm>
          <a:prstGeom prst="rect">
            <a:avLst/>
          </a:prstGeom>
          <a:noFill/>
          <a:ln w="57150" cmpd="thickThin">
            <a:solidFill>
              <a:srgbClr val="FF3399"/>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27330"/>
                                        </p:tgtEl>
                                        <p:attrNameLst>
                                          <p:attrName>style.visibility</p:attrName>
                                        </p:attrNameLst>
                                      </p:cBhvr>
                                      <p:to>
                                        <p:strVal val="visible"/>
                                      </p:to>
                                    </p:set>
                                    <p:animEffect transition="in" filter="wipe(left)">
                                      <p:cBhvr>
                                        <p:cTn id="7" dur="1000"/>
                                        <p:tgtEl>
                                          <p:spTgt spid="22733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227345"/>
                                        </p:tgtEl>
                                        <p:attrNameLst>
                                          <p:attrName>style.visibility</p:attrName>
                                        </p:attrNameLst>
                                      </p:cBhvr>
                                      <p:to>
                                        <p:strVal val="visible"/>
                                      </p:to>
                                    </p:set>
                                    <p:animEffect transition="in" filter="dissolve">
                                      <p:cBhvr>
                                        <p:cTn id="12" dur="1000"/>
                                        <p:tgtEl>
                                          <p:spTgt spid="22734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227333"/>
                                        </p:tgtEl>
                                        <p:attrNameLst>
                                          <p:attrName>style.visibility</p:attrName>
                                        </p:attrNameLst>
                                      </p:cBhvr>
                                      <p:to>
                                        <p:strVal val="visible"/>
                                      </p:to>
                                    </p:set>
                                    <p:animEffect transition="in" filter="fade">
                                      <p:cBhvr>
                                        <p:cTn id="17" dur="1000"/>
                                        <p:tgtEl>
                                          <p:spTgt spid="227333"/>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nodeType="clickEffect">
                                  <p:stCondLst>
                                    <p:cond delay="0"/>
                                  </p:stCondLst>
                                  <p:childTnLst>
                                    <p:set>
                                      <p:cBhvr>
                                        <p:cTn id="21" dur="1" fill="hold">
                                          <p:stCondLst>
                                            <p:cond delay="0"/>
                                          </p:stCondLst>
                                        </p:cTn>
                                        <p:tgtEl>
                                          <p:spTgt spid="227334"/>
                                        </p:tgtEl>
                                        <p:attrNameLst>
                                          <p:attrName>style.visibility</p:attrName>
                                        </p:attrNameLst>
                                      </p:cBhvr>
                                      <p:to>
                                        <p:strVal val="visible"/>
                                      </p:to>
                                    </p:set>
                                    <p:animEffect transition="in" filter="fade">
                                      <p:cBhvr>
                                        <p:cTn id="22" dur="1000"/>
                                        <p:tgtEl>
                                          <p:spTgt spid="227334"/>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nodeType="clickEffect">
                                  <p:stCondLst>
                                    <p:cond delay="0"/>
                                  </p:stCondLst>
                                  <p:childTnLst>
                                    <p:set>
                                      <p:cBhvr>
                                        <p:cTn id="26" dur="1" fill="hold">
                                          <p:stCondLst>
                                            <p:cond delay="0"/>
                                          </p:stCondLst>
                                        </p:cTn>
                                        <p:tgtEl>
                                          <p:spTgt spid="227335"/>
                                        </p:tgtEl>
                                        <p:attrNameLst>
                                          <p:attrName>style.visibility</p:attrName>
                                        </p:attrNameLst>
                                      </p:cBhvr>
                                      <p:to>
                                        <p:strVal val="visible"/>
                                      </p:to>
                                    </p:set>
                                    <p:animEffect transition="in" filter="fade">
                                      <p:cBhvr>
                                        <p:cTn id="27" dur="1000"/>
                                        <p:tgtEl>
                                          <p:spTgt spid="227335"/>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0" presetClass="entr" presetSubtype="0" fill="hold" nodeType="clickEffect">
                                  <p:stCondLst>
                                    <p:cond delay="0"/>
                                  </p:stCondLst>
                                  <p:childTnLst>
                                    <p:set>
                                      <p:cBhvr>
                                        <p:cTn id="31" dur="1" fill="hold">
                                          <p:stCondLst>
                                            <p:cond delay="0"/>
                                          </p:stCondLst>
                                        </p:cTn>
                                        <p:tgtEl>
                                          <p:spTgt spid="227336"/>
                                        </p:tgtEl>
                                        <p:attrNameLst>
                                          <p:attrName>style.visibility</p:attrName>
                                        </p:attrNameLst>
                                      </p:cBhvr>
                                      <p:to>
                                        <p:strVal val="visible"/>
                                      </p:to>
                                    </p:set>
                                    <p:animEffect transition="in" filter="fade">
                                      <p:cBhvr>
                                        <p:cTn id="32" dur="1000"/>
                                        <p:tgtEl>
                                          <p:spTgt spid="227336"/>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0" presetClass="entr" presetSubtype="0" fill="hold" nodeType="clickEffect">
                                  <p:stCondLst>
                                    <p:cond delay="0"/>
                                  </p:stCondLst>
                                  <p:childTnLst>
                                    <p:set>
                                      <p:cBhvr>
                                        <p:cTn id="36" dur="1" fill="hold">
                                          <p:stCondLst>
                                            <p:cond delay="0"/>
                                          </p:stCondLst>
                                        </p:cTn>
                                        <p:tgtEl>
                                          <p:spTgt spid="227337"/>
                                        </p:tgtEl>
                                        <p:attrNameLst>
                                          <p:attrName>style.visibility</p:attrName>
                                        </p:attrNameLst>
                                      </p:cBhvr>
                                      <p:to>
                                        <p:strVal val="visible"/>
                                      </p:to>
                                    </p:set>
                                    <p:animEffect transition="in" filter="fade">
                                      <p:cBhvr>
                                        <p:cTn id="37" dur="1000"/>
                                        <p:tgtEl>
                                          <p:spTgt spid="2273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7330" grpId="0"/>
    </p:bldLst>
  </p:timing>
</p:sld>
</file>

<file path=ppt/slides/slide7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28354" name="Rectangle 2"/>
          <p:cNvSpPr>
            <a:spLocks noGrp="1" noChangeArrowheads="1"/>
          </p:cNvSpPr>
          <p:nvPr>
            <p:ph type="title"/>
          </p:nvPr>
        </p:nvSpPr>
        <p:spPr>
          <a:xfrm>
            <a:off x="179388" y="620713"/>
            <a:ext cx="3816350" cy="720725"/>
          </a:xfrm>
        </p:spPr>
        <p:txBody>
          <a:bodyPr/>
          <a:lstStyle/>
          <a:p>
            <a:pPr algn="l"/>
            <a:r>
              <a:rPr lang="zh-CN" altLang="en-US" sz="2800" b="1">
                <a:solidFill>
                  <a:srgbClr val="FFFFFF"/>
                </a:solidFill>
                <a:ea typeface="楷体_GB2312" pitchFamily="49" charset="-122"/>
              </a:rPr>
              <a:t>其真值表如下表所示</a:t>
            </a:r>
          </a:p>
        </p:txBody>
      </p:sp>
      <p:graphicFrame>
        <p:nvGraphicFramePr>
          <p:cNvPr id="228406" name="Group 54"/>
          <p:cNvGraphicFramePr>
            <a:graphicFrameLocks noGrp="1"/>
          </p:cNvGraphicFramePr>
          <p:nvPr/>
        </p:nvGraphicFramePr>
        <p:xfrm>
          <a:off x="250825" y="1484313"/>
          <a:ext cx="3313113" cy="3105150"/>
        </p:xfrm>
        <a:graphic>
          <a:graphicData uri="http://schemas.openxmlformats.org/drawingml/2006/table">
            <a:tbl>
              <a:tblPr/>
              <a:tblGrid>
                <a:gridCol w="758825"/>
                <a:gridCol w="822325"/>
                <a:gridCol w="723900"/>
                <a:gridCol w="1008063"/>
              </a:tblGrid>
              <a:tr h="2540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1" i="0" u="none" strike="noStrike" cap="none" normalizeH="0" baseline="0" smtClean="0">
                          <a:ln>
                            <a:noFill/>
                          </a:ln>
                          <a:solidFill>
                            <a:schemeClr val="tx1"/>
                          </a:solidFill>
                          <a:effectLst/>
                          <a:latin typeface="Times New Roman" pitchFamily="18" charset="0"/>
                          <a:ea typeface="宋体" pitchFamily="2" charset="-122"/>
                        </a:rPr>
                        <a:t>S</a:t>
                      </a:r>
                      <a:r>
                        <a:rPr kumimoji="0" lang="en-US" altLang="zh-CN" sz="2800" b="1" i="0" u="none" strike="noStrike" cap="none" normalizeH="0" baseline="0" smtClean="0">
                          <a:ln>
                            <a:noFill/>
                          </a:ln>
                          <a:solidFill>
                            <a:schemeClr val="tx1"/>
                          </a:solidFill>
                          <a:effectLst/>
                          <a:latin typeface="Times New Roman" pitchFamily="18" charset="0"/>
                          <a:ea typeface="宋体" pitchFamily="2" charset="-122"/>
                          <a:sym typeface="Symbol" pitchFamily="18" charset="2"/>
                        </a:rPr>
                        <a:t></a:t>
                      </a:r>
                      <a:r>
                        <a:rPr kumimoji="0" lang="en-US" altLang="zh-CN" sz="2800" b="1" i="0" u="none" strike="noStrike" cap="none" normalizeH="0" baseline="-25000" smtClean="0">
                          <a:ln>
                            <a:noFill/>
                          </a:ln>
                          <a:solidFill>
                            <a:schemeClr val="tx1"/>
                          </a:solidFill>
                          <a:effectLst/>
                          <a:latin typeface="Times New Roman" pitchFamily="18" charset="0"/>
                          <a:ea typeface="宋体" pitchFamily="2" charset="-122"/>
                        </a:rPr>
                        <a:t>1</a:t>
                      </a:r>
                      <a:endParaRPr kumimoji="0" lang="en-US" altLang="zh-CN" sz="2800" b="1" i="0" u="none" strike="noStrike" cap="none" normalizeH="0" baseline="0" smtClean="0">
                        <a:ln>
                          <a:noFill/>
                        </a:ln>
                        <a:solidFill>
                          <a:schemeClr val="tx1"/>
                        </a:solidFill>
                        <a:effectLst/>
                        <a:latin typeface="Times New Roman" pitchFamily="18"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1" i="0" u="none" strike="noStrike" cap="none" normalizeH="0" baseline="0" smtClean="0">
                          <a:ln>
                            <a:noFill/>
                          </a:ln>
                          <a:solidFill>
                            <a:schemeClr val="tx1"/>
                          </a:solidFill>
                          <a:effectLst/>
                          <a:latin typeface="Times New Roman" pitchFamily="18" charset="0"/>
                          <a:ea typeface="宋体" pitchFamily="2" charset="-122"/>
                        </a:rPr>
                        <a:t>A</a:t>
                      </a:r>
                      <a:r>
                        <a:rPr kumimoji="0" lang="en-US" altLang="zh-CN" sz="2800" b="1" i="0" u="none" strike="noStrike" cap="none" normalizeH="0" baseline="-25000" smtClean="0">
                          <a:ln>
                            <a:noFill/>
                          </a:ln>
                          <a:solidFill>
                            <a:schemeClr val="tx1"/>
                          </a:solidFill>
                          <a:effectLst/>
                          <a:latin typeface="Times New Roman" pitchFamily="18" charset="0"/>
                          <a:ea typeface="宋体"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1" i="0" u="none" strike="noStrike" cap="none" normalizeH="0" baseline="0" smtClean="0">
                          <a:ln>
                            <a:noFill/>
                          </a:ln>
                          <a:solidFill>
                            <a:schemeClr val="tx1"/>
                          </a:solidFill>
                          <a:effectLst/>
                          <a:latin typeface="Times New Roman" pitchFamily="18" charset="0"/>
                          <a:ea typeface="宋体" pitchFamily="2" charset="-122"/>
                        </a:rPr>
                        <a:t>A</a:t>
                      </a:r>
                      <a:r>
                        <a:rPr kumimoji="0" lang="en-US" altLang="zh-CN" sz="2800" b="1" i="0" u="none" strike="noStrike" cap="none" normalizeH="0" baseline="-25000" smtClean="0">
                          <a:ln>
                            <a:noFill/>
                          </a:ln>
                          <a:solidFill>
                            <a:schemeClr val="tx1"/>
                          </a:solidFill>
                          <a:effectLst/>
                          <a:latin typeface="Times New Roman" pitchFamily="18" charset="0"/>
                          <a:ea typeface="宋体"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1" i="0" u="none" strike="noStrike" cap="none" normalizeH="0" baseline="0" smtClean="0">
                          <a:ln>
                            <a:noFill/>
                          </a:ln>
                          <a:solidFill>
                            <a:schemeClr val="tx1"/>
                          </a:solidFill>
                          <a:effectLst/>
                          <a:latin typeface="Times New Roman" pitchFamily="18" charset="0"/>
                          <a:ea typeface="宋体" pitchFamily="2" charset="-122"/>
                        </a:rPr>
                        <a:t>Y</a:t>
                      </a:r>
                      <a:r>
                        <a:rPr kumimoji="0" lang="en-US" altLang="zh-CN" sz="2800" b="1" i="0" u="none" strike="noStrike" cap="none" normalizeH="0" baseline="-25000" smtClean="0">
                          <a:ln>
                            <a:noFill/>
                          </a:ln>
                          <a:solidFill>
                            <a:schemeClr val="tx1"/>
                          </a:solidFill>
                          <a:effectLst/>
                          <a:latin typeface="Times New Roman" pitchFamily="18" charset="0"/>
                          <a:ea typeface="宋体"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r>
              <a:tr h="32067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1" i="0" u="none" strike="noStrike" cap="none" normalizeH="0" baseline="0" smtClean="0">
                          <a:ln>
                            <a:noFill/>
                          </a:ln>
                          <a:solidFill>
                            <a:schemeClr val="tx1"/>
                          </a:solidFill>
                          <a:effectLst/>
                          <a:latin typeface="Times New Roman" pitchFamily="18" charset="0"/>
                          <a:ea typeface="宋体"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1" i="0" u="none" strike="noStrike" cap="none" normalizeH="0" baseline="0" smtClean="0">
                          <a:ln>
                            <a:noFill/>
                          </a:ln>
                          <a:solidFill>
                            <a:schemeClr val="tx1"/>
                          </a:solidFill>
                          <a:effectLst/>
                          <a:latin typeface="Times New Roman" pitchFamily="18" charset="0"/>
                          <a:ea typeface="宋体" pitchFamily="2" charset="-122"/>
                        </a:rPr>
                        <a:t>X</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1" i="0" u="none" strike="noStrike" cap="none" normalizeH="0" baseline="0" smtClean="0">
                          <a:ln>
                            <a:noFill/>
                          </a:ln>
                          <a:solidFill>
                            <a:schemeClr val="tx1"/>
                          </a:solidFill>
                          <a:effectLst/>
                          <a:latin typeface="Times New Roman" pitchFamily="18" charset="0"/>
                          <a:ea typeface="宋体" pitchFamily="2" charset="-122"/>
                        </a:rPr>
                        <a:t>X</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1" i="0" u="none" strike="noStrike" cap="none" normalizeH="0" baseline="0" smtClean="0">
                          <a:ln>
                            <a:noFill/>
                          </a:ln>
                          <a:solidFill>
                            <a:schemeClr val="tx1"/>
                          </a:solidFill>
                          <a:effectLst/>
                          <a:latin typeface="Times New Roman" pitchFamily="18" charset="0"/>
                          <a:ea typeface="宋体"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r>
              <a:tr h="40481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1" i="0" u="none" strike="noStrike" cap="none" normalizeH="0" baseline="0" smtClean="0">
                          <a:ln>
                            <a:noFill/>
                          </a:ln>
                          <a:solidFill>
                            <a:schemeClr val="tx1"/>
                          </a:solidFill>
                          <a:effectLst/>
                          <a:latin typeface="Times New Roman" pitchFamily="18" charset="0"/>
                          <a:ea typeface="宋体"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1" i="0" u="none" strike="noStrike" cap="none" normalizeH="0" baseline="0" smtClean="0">
                          <a:ln>
                            <a:noFill/>
                          </a:ln>
                          <a:solidFill>
                            <a:schemeClr val="tx1"/>
                          </a:solidFill>
                          <a:effectLst/>
                          <a:latin typeface="Times New Roman" pitchFamily="18" charset="0"/>
                          <a:ea typeface="宋体"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1" i="0" u="none" strike="noStrike" cap="none" normalizeH="0" baseline="0" smtClean="0">
                          <a:ln>
                            <a:noFill/>
                          </a:ln>
                          <a:solidFill>
                            <a:schemeClr val="tx1"/>
                          </a:solidFill>
                          <a:effectLst/>
                          <a:latin typeface="Times New Roman" pitchFamily="18" charset="0"/>
                          <a:ea typeface="宋体"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1" i="0" u="none" strike="noStrike" cap="none" normalizeH="0" baseline="0" smtClean="0">
                          <a:ln>
                            <a:noFill/>
                          </a:ln>
                          <a:solidFill>
                            <a:schemeClr val="tx1"/>
                          </a:solidFill>
                          <a:effectLst/>
                          <a:latin typeface="Times New Roman" pitchFamily="18" charset="0"/>
                          <a:ea typeface="宋体" pitchFamily="2" charset="-122"/>
                        </a:rPr>
                        <a:t>D</a:t>
                      </a:r>
                      <a:r>
                        <a:rPr kumimoji="0" lang="en-US" altLang="zh-CN" sz="2800" b="1" i="0" u="none" strike="noStrike" cap="none" normalizeH="0" baseline="-25000" smtClean="0">
                          <a:ln>
                            <a:noFill/>
                          </a:ln>
                          <a:solidFill>
                            <a:schemeClr val="tx1"/>
                          </a:solidFill>
                          <a:effectLst/>
                          <a:latin typeface="Times New Roman" pitchFamily="18" charset="0"/>
                          <a:ea typeface="宋体" pitchFamily="2" charset="-122"/>
                        </a:rPr>
                        <a:t>10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r>
              <a:tr h="3937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1" i="0" u="none" strike="noStrike" cap="none" normalizeH="0" baseline="0" smtClean="0">
                          <a:ln>
                            <a:noFill/>
                          </a:ln>
                          <a:solidFill>
                            <a:schemeClr val="tx1"/>
                          </a:solidFill>
                          <a:effectLst/>
                          <a:latin typeface="Times New Roman" pitchFamily="18" charset="0"/>
                          <a:ea typeface="宋体"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1" i="0" u="none" strike="noStrike" cap="none" normalizeH="0" baseline="0" smtClean="0">
                          <a:ln>
                            <a:noFill/>
                          </a:ln>
                          <a:solidFill>
                            <a:schemeClr val="tx1"/>
                          </a:solidFill>
                          <a:effectLst/>
                          <a:latin typeface="Times New Roman" pitchFamily="18" charset="0"/>
                          <a:ea typeface="宋体"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1" i="0" u="none" strike="noStrike" cap="none" normalizeH="0" baseline="0" smtClean="0">
                          <a:ln>
                            <a:noFill/>
                          </a:ln>
                          <a:solidFill>
                            <a:schemeClr val="tx1"/>
                          </a:solidFill>
                          <a:effectLst/>
                          <a:latin typeface="Times New Roman" pitchFamily="18" charset="0"/>
                          <a:ea typeface="宋体"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1" i="0" u="none" strike="noStrike" cap="none" normalizeH="0" baseline="0" smtClean="0">
                          <a:ln>
                            <a:noFill/>
                          </a:ln>
                          <a:solidFill>
                            <a:schemeClr val="tx1"/>
                          </a:solidFill>
                          <a:effectLst/>
                          <a:latin typeface="Times New Roman" pitchFamily="18" charset="0"/>
                          <a:ea typeface="宋体" pitchFamily="2" charset="-122"/>
                        </a:rPr>
                        <a:t>D</a:t>
                      </a:r>
                      <a:r>
                        <a:rPr kumimoji="0" lang="en-US" altLang="zh-CN" sz="2800" b="1" i="0" u="none" strike="noStrike" cap="none" normalizeH="0" baseline="-25000" smtClean="0">
                          <a:ln>
                            <a:noFill/>
                          </a:ln>
                          <a:solidFill>
                            <a:schemeClr val="tx1"/>
                          </a:solidFill>
                          <a:effectLst/>
                          <a:latin typeface="Times New Roman" pitchFamily="18" charset="0"/>
                          <a:ea typeface="宋体" pitchFamily="2" charset="-122"/>
                        </a:rPr>
                        <a:t>11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r>
              <a:tr h="4318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1" i="0" u="none" strike="noStrike" cap="none" normalizeH="0" baseline="0" smtClean="0">
                          <a:ln>
                            <a:noFill/>
                          </a:ln>
                          <a:solidFill>
                            <a:schemeClr val="tx1"/>
                          </a:solidFill>
                          <a:effectLst/>
                          <a:latin typeface="Times New Roman" pitchFamily="18" charset="0"/>
                          <a:ea typeface="宋体"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1" i="0" u="none" strike="noStrike" cap="none" normalizeH="0" baseline="0" smtClean="0">
                          <a:ln>
                            <a:noFill/>
                          </a:ln>
                          <a:solidFill>
                            <a:schemeClr val="tx1"/>
                          </a:solidFill>
                          <a:effectLst/>
                          <a:latin typeface="Times New Roman" pitchFamily="18" charset="0"/>
                          <a:ea typeface="宋体"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1" i="0" u="none" strike="noStrike" cap="none" normalizeH="0" baseline="0" smtClean="0">
                          <a:ln>
                            <a:noFill/>
                          </a:ln>
                          <a:solidFill>
                            <a:schemeClr val="tx1"/>
                          </a:solidFill>
                          <a:effectLst/>
                          <a:latin typeface="Times New Roman" pitchFamily="18" charset="0"/>
                          <a:ea typeface="宋体"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1" i="0" u="none" strike="noStrike" cap="none" normalizeH="0" baseline="0" smtClean="0">
                          <a:ln>
                            <a:noFill/>
                          </a:ln>
                          <a:solidFill>
                            <a:schemeClr val="tx1"/>
                          </a:solidFill>
                          <a:effectLst/>
                          <a:latin typeface="Times New Roman" pitchFamily="18" charset="0"/>
                          <a:ea typeface="宋体" pitchFamily="2" charset="-122"/>
                        </a:rPr>
                        <a:t>D</a:t>
                      </a:r>
                      <a:r>
                        <a:rPr kumimoji="0" lang="en-US" altLang="zh-CN" sz="2800" b="1" i="0" u="none" strike="noStrike" cap="none" normalizeH="0" baseline="-25000" smtClean="0">
                          <a:ln>
                            <a:noFill/>
                          </a:ln>
                          <a:solidFill>
                            <a:schemeClr val="tx1"/>
                          </a:solidFill>
                          <a:effectLst/>
                          <a:latin typeface="Times New Roman" pitchFamily="18" charset="0"/>
                          <a:ea typeface="宋体" pitchFamily="2" charset="-122"/>
                        </a:rPr>
                        <a:t>12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r>
              <a:tr h="4318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1" i="0" u="none" strike="noStrike" cap="none" normalizeH="0" baseline="0" smtClean="0">
                          <a:ln>
                            <a:noFill/>
                          </a:ln>
                          <a:solidFill>
                            <a:schemeClr val="tx1"/>
                          </a:solidFill>
                          <a:effectLst/>
                          <a:latin typeface="Times New Roman" pitchFamily="18" charset="0"/>
                          <a:ea typeface="宋体"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1" i="0" u="none" strike="noStrike" cap="none" normalizeH="0" baseline="0" smtClean="0">
                          <a:ln>
                            <a:noFill/>
                          </a:ln>
                          <a:solidFill>
                            <a:schemeClr val="tx1"/>
                          </a:solidFill>
                          <a:effectLst/>
                          <a:latin typeface="Times New Roman" pitchFamily="18" charset="0"/>
                          <a:ea typeface="宋体"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1" i="0" u="none" strike="noStrike" cap="none" normalizeH="0" baseline="0" smtClean="0">
                          <a:ln>
                            <a:noFill/>
                          </a:ln>
                          <a:solidFill>
                            <a:schemeClr val="tx1"/>
                          </a:solidFill>
                          <a:effectLst/>
                          <a:latin typeface="Times New Roman" pitchFamily="18" charset="0"/>
                          <a:ea typeface="宋体"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1" i="0" u="none" strike="noStrike" cap="none" normalizeH="0" baseline="0" smtClean="0">
                          <a:ln>
                            <a:noFill/>
                          </a:ln>
                          <a:solidFill>
                            <a:schemeClr val="tx1"/>
                          </a:solidFill>
                          <a:effectLst/>
                          <a:latin typeface="Times New Roman" pitchFamily="18" charset="0"/>
                          <a:ea typeface="宋体" pitchFamily="2" charset="-122"/>
                        </a:rPr>
                        <a:t>D</a:t>
                      </a:r>
                      <a:r>
                        <a:rPr kumimoji="0" lang="en-US" altLang="zh-CN" sz="2800" b="1" i="0" u="none" strike="noStrike" cap="none" normalizeH="0" baseline="-25000" smtClean="0">
                          <a:ln>
                            <a:noFill/>
                          </a:ln>
                          <a:solidFill>
                            <a:schemeClr val="tx1"/>
                          </a:solidFill>
                          <a:effectLst/>
                          <a:latin typeface="Times New Roman" pitchFamily="18" charset="0"/>
                          <a:ea typeface="宋体" pitchFamily="2" charset="-122"/>
                        </a:rPr>
                        <a:t>13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r>
            </a:tbl>
          </a:graphicData>
        </a:graphic>
      </p:graphicFrame>
      <p:pic>
        <p:nvPicPr>
          <p:cNvPr id="228399" name="Picture 47" descr="4-3-21"/>
          <p:cNvPicPr>
            <a:picLocks noChangeAspect="1" noChangeArrowheads="1"/>
          </p:cNvPicPr>
          <p:nvPr/>
        </p:nvPicPr>
        <p:blipFill>
          <a:blip r:embed="rId3" cstate="print">
            <a:extLst>
              <a:ext uri="{28A0092B-C50C-407E-A947-70E740481C1C}">
                <a14:useLocalDpi xmlns:a14="http://schemas.microsoft.com/office/drawing/2010/main" val="0"/>
              </a:ext>
            </a:extLst>
          </a:blip>
          <a:srcRect l="2875" b="46544"/>
          <a:stretch>
            <a:fillRect/>
          </a:stretch>
        </p:blipFill>
        <p:spPr bwMode="auto">
          <a:xfrm>
            <a:off x="3851275" y="981075"/>
            <a:ext cx="5113338" cy="3708400"/>
          </a:xfrm>
          <a:prstGeom prst="rect">
            <a:avLst/>
          </a:prstGeom>
          <a:noFill/>
          <a:ln w="57150" cmpd="thickThin">
            <a:solidFill>
              <a:srgbClr val="FF3399"/>
            </a:solidFill>
            <a:miter lim="800000"/>
            <a:headEnd/>
            <a:tailEnd/>
          </a:ln>
          <a:extLst>
            <a:ext uri="{909E8E84-426E-40DD-AFC4-6F175D3DCCD1}">
              <a14:hiddenFill xmlns:a14="http://schemas.microsoft.com/office/drawing/2010/main">
                <a:solidFill>
                  <a:srgbClr val="FFFFFF"/>
                </a:solidFill>
              </a14:hiddenFill>
            </a:ext>
          </a:extLst>
        </p:spPr>
      </p:pic>
      <p:sp>
        <p:nvSpPr>
          <p:cNvPr id="228402" name="Rectangle 50"/>
          <p:cNvSpPr>
            <a:spLocks noChangeArrowheads="1"/>
          </p:cNvSpPr>
          <p:nvPr/>
        </p:nvSpPr>
        <p:spPr bwMode="auto">
          <a:xfrm>
            <a:off x="0" y="0"/>
            <a:ext cx="3529013" cy="504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altLang="zh-CN" sz="3200" u="sng">
                <a:solidFill>
                  <a:schemeClr val="tx1"/>
                </a:solidFill>
                <a:effectLst>
                  <a:outerShdw blurRad="38100" dist="38100" dir="2700000" algn="tl">
                    <a:srgbClr val="FFFFFF"/>
                  </a:outerShdw>
                </a:effectLst>
              </a:rPr>
              <a:t>4.3.3 </a:t>
            </a:r>
            <a:r>
              <a:rPr lang="zh-CN" altLang="en-US" sz="3200" u="sng">
                <a:solidFill>
                  <a:schemeClr val="tx1"/>
                </a:solidFill>
                <a:effectLst>
                  <a:outerShdw blurRad="38100" dist="38100" dir="2700000" algn="tl">
                    <a:srgbClr val="FFFFFF"/>
                  </a:outerShdw>
                </a:effectLst>
              </a:rPr>
              <a:t>数据选择器</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28354"/>
                                        </p:tgtEl>
                                        <p:attrNameLst>
                                          <p:attrName>style.visibility</p:attrName>
                                        </p:attrNameLst>
                                      </p:cBhvr>
                                      <p:to>
                                        <p:strVal val="visible"/>
                                      </p:to>
                                    </p:set>
                                    <p:animEffect transition="in" filter="box(in)">
                                      <p:cBhvr>
                                        <p:cTn id="7" dur="500"/>
                                        <p:tgtEl>
                                          <p:spTgt spid="22835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228399"/>
                                        </p:tgtEl>
                                        <p:attrNameLst>
                                          <p:attrName>style.visibility</p:attrName>
                                        </p:attrNameLst>
                                      </p:cBhvr>
                                      <p:to>
                                        <p:strVal val="visible"/>
                                      </p:to>
                                    </p:set>
                                    <p:animEffect transition="in" filter="dissolve">
                                      <p:cBhvr>
                                        <p:cTn id="12" dur="500"/>
                                        <p:tgtEl>
                                          <p:spTgt spid="228399"/>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499"/>
                                          </p:stCondLst>
                                        </p:cTn>
                                        <p:tgtEl>
                                          <p:spTgt spid="22840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8354" grpId="0" autoUpdateAnimBg="0"/>
    </p:bldLst>
  </p:timing>
</p:sld>
</file>

<file path=ppt/slides/slide7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1927" name="Text Box 7"/>
          <p:cNvSpPr txBox="1">
            <a:spLocks noChangeArrowheads="1"/>
          </p:cNvSpPr>
          <p:nvPr/>
        </p:nvSpPr>
        <p:spPr bwMode="auto">
          <a:xfrm>
            <a:off x="179388" y="1341438"/>
            <a:ext cx="4032250" cy="3508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a:t>解：</a:t>
            </a:r>
            <a:r>
              <a:rPr kumimoji="0" lang="zh-CN" altLang="en-US"/>
              <a:t>“四选一”只有</a:t>
            </a:r>
            <a:r>
              <a:rPr kumimoji="0" lang="en-US" altLang="zh-CN"/>
              <a:t>2</a:t>
            </a:r>
            <a:r>
              <a:rPr kumimoji="0" lang="zh-CN" altLang="en-US"/>
              <a:t>位地址输入，从四个输入中选中一个；“八选一”的八个数据需要</a:t>
            </a:r>
            <a:r>
              <a:rPr kumimoji="0" lang="en-US" altLang="zh-CN"/>
              <a:t>3</a:t>
            </a:r>
            <a:r>
              <a:rPr kumimoji="0" lang="zh-CN" altLang="en-US"/>
              <a:t>位地址代码指定其中任何一个，故利用</a:t>
            </a:r>
            <a:r>
              <a:rPr kumimoji="0" lang="en-US" altLang="zh-CN"/>
              <a:t>S</a:t>
            </a:r>
            <a:r>
              <a:rPr kumimoji="0" lang="en-US" altLang="zh-CN">
                <a:sym typeface="Symbol" pitchFamily="18" charset="2"/>
              </a:rPr>
              <a:t></a:t>
            </a:r>
            <a:r>
              <a:rPr kumimoji="0" lang="zh-CN" altLang="en-US">
                <a:sym typeface="Symbol" pitchFamily="18" charset="2"/>
              </a:rPr>
              <a:t>做为第</a:t>
            </a:r>
            <a:r>
              <a:rPr kumimoji="0" lang="en-US" altLang="zh-CN">
                <a:sym typeface="Symbol" pitchFamily="18" charset="2"/>
              </a:rPr>
              <a:t>3</a:t>
            </a:r>
            <a:r>
              <a:rPr kumimoji="0" lang="zh-CN" altLang="en-US">
                <a:sym typeface="Symbol" pitchFamily="18" charset="2"/>
              </a:rPr>
              <a:t>位地址输入端，其实现电路如图</a:t>
            </a:r>
            <a:r>
              <a:rPr kumimoji="0" lang="en-US" altLang="zh-CN">
                <a:sym typeface="Symbol" pitchFamily="18" charset="2"/>
              </a:rPr>
              <a:t>4.3.22</a:t>
            </a:r>
            <a:r>
              <a:rPr kumimoji="0" lang="zh-CN" altLang="en-US">
                <a:sym typeface="Symbol" pitchFamily="18" charset="2"/>
              </a:rPr>
              <a:t>所示</a:t>
            </a:r>
            <a:endParaRPr lang="zh-CN" altLang="en-US">
              <a:sym typeface="Symbol" pitchFamily="18" charset="2"/>
            </a:endParaRPr>
          </a:p>
        </p:txBody>
      </p:sp>
      <p:sp>
        <p:nvSpPr>
          <p:cNvPr id="81929" name="Rectangle 9"/>
          <p:cNvSpPr>
            <a:spLocks noGrp="1" noChangeArrowheads="1"/>
          </p:cNvSpPr>
          <p:nvPr>
            <p:ph type="title"/>
          </p:nvPr>
        </p:nvSpPr>
        <p:spPr>
          <a:xfrm>
            <a:off x="179388" y="404813"/>
            <a:ext cx="8569325" cy="935037"/>
          </a:xfrm>
        </p:spPr>
        <p:txBody>
          <a:bodyPr/>
          <a:lstStyle/>
          <a:p>
            <a:pPr algn="l"/>
            <a:r>
              <a:rPr lang="zh-CN" altLang="en-US" sz="2800" b="1">
                <a:solidFill>
                  <a:srgbClr val="FFFFFF"/>
                </a:solidFill>
                <a:ea typeface="楷体_GB2312" pitchFamily="49" charset="-122"/>
              </a:rPr>
              <a:t>例</a:t>
            </a:r>
            <a:r>
              <a:rPr lang="en-US" altLang="zh-CN" sz="2800" b="1">
                <a:solidFill>
                  <a:srgbClr val="FFFFFF"/>
                </a:solidFill>
                <a:ea typeface="楷体_GB2312" pitchFamily="49" charset="-122"/>
              </a:rPr>
              <a:t>4.3.4</a:t>
            </a:r>
            <a:r>
              <a:rPr lang="zh-CN" altLang="en-US" sz="2800" b="1">
                <a:solidFill>
                  <a:srgbClr val="FFFFFF"/>
                </a:solidFill>
                <a:ea typeface="楷体_GB2312" pitchFamily="49" charset="-122"/>
              </a:rPr>
              <a:t>试用双</a:t>
            </a:r>
            <a:r>
              <a:rPr lang="en-US" altLang="zh-CN" sz="2800" b="1">
                <a:solidFill>
                  <a:srgbClr val="FFFFFF"/>
                </a:solidFill>
                <a:ea typeface="楷体_GB2312" pitchFamily="49" charset="-122"/>
              </a:rPr>
              <a:t>4</a:t>
            </a:r>
            <a:r>
              <a:rPr lang="zh-CN" altLang="en-US" sz="2800" b="1">
                <a:solidFill>
                  <a:srgbClr val="FFFFFF"/>
                </a:solidFill>
                <a:ea typeface="楷体_GB2312" pitchFamily="49" charset="-122"/>
              </a:rPr>
              <a:t>选</a:t>
            </a:r>
            <a:r>
              <a:rPr lang="en-US" altLang="zh-CN" sz="2800" b="1">
                <a:solidFill>
                  <a:srgbClr val="FFFFFF"/>
                </a:solidFill>
                <a:ea typeface="楷体_GB2312" pitchFamily="49" charset="-122"/>
              </a:rPr>
              <a:t>1</a:t>
            </a:r>
            <a:r>
              <a:rPr lang="zh-CN" altLang="en-US" sz="2800" b="1">
                <a:solidFill>
                  <a:srgbClr val="FFFFFF"/>
                </a:solidFill>
                <a:ea typeface="楷体_GB2312" pitchFamily="49" charset="-122"/>
              </a:rPr>
              <a:t>数据选择器</a:t>
            </a:r>
            <a:r>
              <a:rPr lang="en-US" altLang="zh-CN" sz="2800" b="1">
                <a:solidFill>
                  <a:srgbClr val="FFFFFF"/>
                </a:solidFill>
                <a:ea typeface="楷体_GB2312" pitchFamily="49" charset="-122"/>
              </a:rPr>
              <a:t>74HC153</a:t>
            </a:r>
            <a:r>
              <a:rPr lang="zh-CN" altLang="en-US" sz="2800" b="1">
                <a:solidFill>
                  <a:srgbClr val="FFFFFF"/>
                </a:solidFill>
                <a:ea typeface="楷体_GB2312" pitchFamily="49" charset="-122"/>
              </a:rPr>
              <a:t>组成</a:t>
            </a:r>
            <a:r>
              <a:rPr lang="en-US" altLang="zh-CN" sz="2800" b="1">
                <a:solidFill>
                  <a:srgbClr val="FFFFFF"/>
                </a:solidFill>
                <a:ea typeface="楷体_GB2312" pitchFamily="49" charset="-122"/>
              </a:rPr>
              <a:t>8</a:t>
            </a:r>
            <a:r>
              <a:rPr lang="zh-CN" altLang="en-US" sz="2800" b="1">
                <a:solidFill>
                  <a:srgbClr val="FFFFFF"/>
                </a:solidFill>
                <a:ea typeface="楷体_GB2312" pitchFamily="49" charset="-122"/>
              </a:rPr>
              <a:t>选</a:t>
            </a:r>
            <a:r>
              <a:rPr lang="en-US" altLang="zh-CN" sz="2800" b="1">
                <a:solidFill>
                  <a:srgbClr val="FFFFFF"/>
                </a:solidFill>
                <a:ea typeface="楷体_GB2312" pitchFamily="49" charset="-122"/>
              </a:rPr>
              <a:t>1</a:t>
            </a:r>
            <a:r>
              <a:rPr lang="zh-CN" altLang="en-US" sz="2800" b="1">
                <a:solidFill>
                  <a:srgbClr val="FFFFFF"/>
                </a:solidFill>
                <a:ea typeface="楷体_GB2312" pitchFamily="49" charset="-122"/>
              </a:rPr>
              <a:t>数据选择器。</a:t>
            </a:r>
          </a:p>
        </p:txBody>
      </p:sp>
      <p:sp>
        <p:nvSpPr>
          <p:cNvPr id="81930" name="Rectangle 10"/>
          <p:cNvSpPr>
            <a:spLocks noChangeArrowheads="1"/>
          </p:cNvSpPr>
          <p:nvPr/>
        </p:nvSpPr>
        <p:spPr bwMode="auto">
          <a:xfrm>
            <a:off x="0" y="0"/>
            <a:ext cx="3529013" cy="504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altLang="zh-CN" sz="3200" u="sng">
                <a:solidFill>
                  <a:schemeClr val="tx1"/>
                </a:solidFill>
                <a:effectLst>
                  <a:outerShdw blurRad="38100" dist="38100" dir="2700000" algn="tl">
                    <a:srgbClr val="FFFFFF"/>
                  </a:outerShdw>
                </a:effectLst>
              </a:rPr>
              <a:t>4.3.3 </a:t>
            </a:r>
            <a:r>
              <a:rPr lang="zh-CN" altLang="en-US" sz="3200" u="sng">
                <a:solidFill>
                  <a:schemeClr val="tx1"/>
                </a:solidFill>
                <a:effectLst>
                  <a:outerShdw blurRad="38100" dist="38100" dir="2700000" algn="tl">
                    <a:srgbClr val="FFFFFF"/>
                  </a:outerShdw>
                </a:effectLst>
              </a:rPr>
              <a:t>数据选择器</a:t>
            </a:r>
          </a:p>
        </p:txBody>
      </p:sp>
      <p:grpSp>
        <p:nvGrpSpPr>
          <p:cNvPr id="81935" name="Group 15"/>
          <p:cNvGrpSpPr>
            <a:grpSpLocks/>
          </p:cNvGrpSpPr>
          <p:nvPr/>
        </p:nvGrpSpPr>
        <p:grpSpPr bwMode="auto">
          <a:xfrm>
            <a:off x="4284663" y="981075"/>
            <a:ext cx="4622800" cy="4464050"/>
            <a:chOff x="2789" y="890"/>
            <a:chExt cx="2822" cy="2767"/>
          </a:xfrm>
        </p:grpSpPr>
        <p:pic>
          <p:nvPicPr>
            <p:cNvPr id="81933" name="Picture 13" descr="4-3-22"/>
            <p:cNvPicPr>
              <a:picLocks noChangeAspect="1" noChangeArrowheads="1"/>
            </p:cNvPicPr>
            <p:nvPr/>
          </p:nvPicPr>
          <p:blipFill>
            <a:blip r:embed="rId4">
              <a:extLst>
                <a:ext uri="{28A0092B-C50C-407E-A947-70E740481C1C}">
                  <a14:useLocalDpi xmlns:a14="http://schemas.microsoft.com/office/drawing/2010/main" val="0"/>
                </a:ext>
              </a:extLst>
            </a:blip>
            <a:srcRect b="4684"/>
            <a:stretch>
              <a:fillRect/>
            </a:stretch>
          </p:blipFill>
          <p:spPr bwMode="auto">
            <a:xfrm>
              <a:off x="2789" y="890"/>
              <a:ext cx="2822" cy="2767"/>
            </a:xfrm>
            <a:prstGeom prst="rect">
              <a:avLst/>
            </a:prstGeom>
            <a:noFill/>
            <a:ln w="76200" cmpd="tri">
              <a:solidFill>
                <a:srgbClr val="FF3399"/>
              </a:solidFill>
              <a:miter lim="800000"/>
              <a:headEnd/>
              <a:tailEnd/>
            </a:ln>
            <a:extLst>
              <a:ext uri="{909E8E84-426E-40DD-AFC4-6F175D3DCCD1}">
                <a14:hiddenFill xmlns:a14="http://schemas.microsoft.com/office/drawing/2010/main">
                  <a:solidFill>
                    <a:srgbClr val="FFFFFF"/>
                  </a:solidFill>
                </a14:hiddenFill>
              </a:ext>
            </a:extLst>
          </p:spPr>
        </p:pic>
        <p:sp>
          <p:nvSpPr>
            <p:cNvPr id="81934" name="Rectangle 14"/>
            <p:cNvSpPr>
              <a:spLocks noChangeArrowheads="1"/>
            </p:cNvSpPr>
            <p:nvPr/>
          </p:nvSpPr>
          <p:spPr bwMode="auto">
            <a:xfrm>
              <a:off x="4649" y="3294"/>
              <a:ext cx="873" cy="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0" lang="zh-CN" altLang="en-US">
                  <a:solidFill>
                    <a:schemeClr val="tx1"/>
                  </a:solidFill>
                  <a:sym typeface="Symbol" pitchFamily="18" charset="2"/>
                </a:rPr>
                <a:t>图</a:t>
              </a:r>
              <a:r>
                <a:rPr kumimoji="0" lang="en-US" altLang="zh-CN">
                  <a:solidFill>
                    <a:schemeClr val="tx1"/>
                  </a:solidFill>
                  <a:sym typeface="Symbol" pitchFamily="18" charset="2"/>
                </a:rPr>
                <a:t>4.3.22</a:t>
              </a:r>
            </a:p>
          </p:txBody>
        </p:sp>
      </p:grpSp>
      <p:sp>
        <p:nvSpPr>
          <p:cNvPr id="81936" name="Rectangle 16"/>
          <p:cNvSpPr>
            <a:spLocks noChangeArrowheads="1"/>
          </p:cNvSpPr>
          <p:nvPr/>
        </p:nvSpPr>
        <p:spPr bwMode="auto">
          <a:xfrm>
            <a:off x="250825" y="5013325"/>
            <a:ext cx="3457575" cy="4587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kumimoji="0" lang="zh-CN" altLang="en-US"/>
              <a:t>输出端的逻辑式为</a:t>
            </a:r>
          </a:p>
        </p:txBody>
      </p:sp>
      <p:graphicFrame>
        <p:nvGraphicFramePr>
          <p:cNvPr id="81937" name="Object 17"/>
          <p:cNvGraphicFramePr>
            <a:graphicFrameLocks noChangeAspect="1"/>
          </p:cNvGraphicFramePr>
          <p:nvPr/>
        </p:nvGraphicFramePr>
        <p:xfrm>
          <a:off x="334963" y="5688013"/>
          <a:ext cx="7824787" cy="1004887"/>
        </p:xfrm>
        <a:graphic>
          <a:graphicData uri="http://schemas.openxmlformats.org/presentationml/2006/ole">
            <mc:AlternateContent xmlns:mc="http://schemas.openxmlformats.org/markup-compatibility/2006">
              <mc:Choice xmlns:v="urn:schemas-microsoft-com:vml" Requires="v">
                <p:oleObj spid="_x0000_s81940" name="公式" r:id="rId5" imgW="3555720" imgH="457200" progId="Equation.3">
                  <p:embed/>
                </p:oleObj>
              </mc:Choice>
              <mc:Fallback>
                <p:oleObj name="公式" r:id="rId5" imgW="3555720" imgH="457200" progId="Equation.3">
                  <p:embed/>
                  <p:pic>
                    <p:nvPicPr>
                      <p:cNvPr id="0" name="Object 1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4963" y="5688013"/>
                        <a:ext cx="7824787" cy="1004887"/>
                      </a:xfrm>
                      <a:prstGeom prst="rect">
                        <a:avLst/>
                      </a:prstGeom>
                      <a:solidFill>
                        <a:srgbClr val="FFFFFF"/>
                      </a:solidFill>
                      <a:ln w="57150" cmpd="thickThin">
                        <a:solidFill>
                          <a:srgbClr val="FF3399"/>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81929"/>
                                        </p:tgtEl>
                                        <p:attrNameLst>
                                          <p:attrName>style.visibility</p:attrName>
                                        </p:attrNameLst>
                                      </p:cBhvr>
                                      <p:to>
                                        <p:strVal val="visible"/>
                                      </p:to>
                                    </p:set>
                                    <p:animEffect transition="in" filter="box(in)">
                                      <p:cBhvr>
                                        <p:cTn id="7" dur="1000"/>
                                        <p:tgtEl>
                                          <p:spTgt spid="8192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26" fill="hold" grpId="1" nodeType="clickEffect">
                                  <p:stCondLst>
                                    <p:cond delay="0"/>
                                  </p:stCondLst>
                                  <p:childTnLst>
                                    <p:set>
                                      <p:cBhvr>
                                        <p:cTn id="11" dur="1" fill="hold">
                                          <p:stCondLst>
                                            <p:cond delay="0"/>
                                          </p:stCondLst>
                                        </p:cTn>
                                        <p:tgtEl>
                                          <p:spTgt spid="81927"/>
                                        </p:tgtEl>
                                        <p:attrNameLst>
                                          <p:attrName>style.visibility</p:attrName>
                                        </p:attrNameLst>
                                      </p:cBhvr>
                                      <p:to>
                                        <p:strVal val="visible"/>
                                      </p:to>
                                    </p:set>
                                    <p:animEffect transition="in" filter="barn(inHorizontal)">
                                      <p:cBhvr>
                                        <p:cTn id="12" dur="1000"/>
                                        <p:tgtEl>
                                          <p:spTgt spid="8192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nodeType="clickEffect">
                                  <p:stCondLst>
                                    <p:cond delay="0"/>
                                  </p:stCondLst>
                                  <p:childTnLst>
                                    <p:set>
                                      <p:cBhvr>
                                        <p:cTn id="16" dur="1" fill="hold">
                                          <p:stCondLst>
                                            <p:cond delay="0"/>
                                          </p:stCondLst>
                                        </p:cTn>
                                        <p:tgtEl>
                                          <p:spTgt spid="81935"/>
                                        </p:tgtEl>
                                        <p:attrNameLst>
                                          <p:attrName>style.visibility</p:attrName>
                                        </p:attrNameLst>
                                      </p:cBhvr>
                                      <p:to>
                                        <p:strVal val="visible"/>
                                      </p:to>
                                    </p:set>
                                    <p:animEffect transition="in" filter="dissolve">
                                      <p:cBhvr>
                                        <p:cTn id="17" dur="1000"/>
                                        <p:tgtEl>
                                          <p:spTgt spid="81935"/>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81936"/>
                                        </p:tgtEl>
                                        <p:attrNameLst>
                                          <p:attrName>style.visibility</p:attrName>
                                        </p:attrNameLst>
                                      </p:cBhvr>
                                      <p:to>
                                        <p:strVal val="visible"/>
                                      </p:to>
                                    </p:set>
                                    <p:animEffect transition="in" filter="wipe(left)">
                                      <p:cBhvr>
                                        <p:cTn id="22" dur="500"/>
                                        <p:tgtEl>
                                          <p:spTgt spid="81936"/>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nodeType="clickEffect">
                                  <p:stCondLst>
                                    <p:cond delay="0"/>
                                  </p:stCondLst>
                                  <p:childTnLst>
                                    <p:set>
                                      <p:cBhvr>
                                        <p:cTn id="26" dur="1" fill="hold">
                                          <p:stCondLst>
                                            <p:cond delay="0"/>
                                          </p:stCondLst>
                                        </p:cTn>
                                        <p:tgtEl>
                                          <p:spTgt spid="81937"/>
                                        </p:tgtEl>
                                        <p:attrNameLst>
                                          <p:attrName>style.visibility</p:attrName>
                                        </p:attrNameLst>
                                      </p:cBhvr>
                                      <p:to>
                                        <p:strVal val="visible"/>
                                      </p:to>
                                    </p:set>
                                    <p:animEffect transition="in" filter="fade">
                                      <p:cBhvr>
                                        <p:cTn id="27" dur="1000"/>
                                        <p:tgtEl>
                                          <p:spTgt spid="819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27" grpId="1"/>
      <p:bldP spid="81929" grpId="0"/>
      <p:bldP spid="81936" grpId="0" autoUpdateAnimBg="0"/>
    </p:bldLst>
  </p:timing>
</p:sld>
</file>

<file path=ppt/slides/slide7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2950" name="Text Box 6"/>
          <p:cNvSpPr txBox="1">
            <a:spLocks noChangeArrowheads="1"/>
          </p:cNvSpPr>
          <p:nvPr/>
        </p:nvSpPr>
        <p:spPr bwMode="auto">
          <a:xfrm>
            <a:off x="179388" y="1341438"/>
            <a:ext cx="3600450" cy="1373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a:t>         </a:t>
            </a:r>
            <a:r>
              <a:rPr lang="zh-CN" altLang="en-US"/>
              <a:t>对于</a:t>
            </a:r>
            <a:r>
              <a:rPr lang="en-US" altLang="zh-CN"/>
              <a:t>4</a:t>
            </a:r>
            <a:r>
              <a:rPr lang="zh-CN" altLang="en-US"/>
              <a:t>选</a:t>
            </a:r>
            <a:r>
              <a:rPr lang="en-US" altLang="zh-CN"/>
              <a:t>1</a:t>
            </a:r>
            <a:r>
              <a:rPr lang="zh-CN" altLang="en-US"/>
              <a:t>数据选择器，在</a:t>
            </a:r>
            <a:r>
              <a:rPr lang="en-US" altLang="zh-CN"/>
              <a:t>S</a:t>
            </a:r>
            <a:r>
              <a:rPr lang="en-US" altLang="zh-CN" baseline="-25000"/>
              <a:t>1</a:t>
            </a:r>
            <a:r>
              <a:rPr lang="zh-CN" altLang="en-US"/>
              <a:t>＝</a:t>
            </a:r>
            <a:r>
              <a:rPr lang="en-US" altLang="zh-CN"/>
              <a:t>1</a:t>
            </a:r>
            <a:r>
              <a:rPr lang="zh-CN" altLang="en-US"/>
              <a:t>时，输出于输入的逻辑式为</a:t>
            </a:r>
          </a:p>
        </p:txBody>
      </p:sp>
      <p:sp>
        <p:nvSpPr>
          <p:cNvPr id="82952" name="Text Box 8"/>
          <p:cNvSpPr txBox="1">
            <a:spLocks noChangeArrowheads="1"/>
          </p:cNvSpPr>
          <p:nvPr/>
        </p:nvSpPr>
        <p:spPr bwMode="auto">
          <a:xfrm>
            <a:off x="179388" y="4941888"/>
            <a:ext cx="6913562" cy="180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a:t>        </a:t>
            </a:r>
            <a:r>
              <a:rPr lang="zh-CN" altLang="en-US"/>
              <a:t>若将</a:t>
            </a:r>
            <a:r>
              <a:rPr lang="en-US" altLang="zh-CN"/>
              <a:t>A</a:t>
            </a:r>
            <a:r>
              <a:rPr lang="en-US" altLang="zh-CN" baseline="-25000"/>
              <a:t>1</a:t>
            </a:r>
            <a:r>
              <a:rPr lang="zh-CN" altLang="en-US"/>
              <a:t>、</a:t>
            </a:r>
            <a:r>
              <a:rPr lang="en-US" altLang="zh-CN"/>
              <a:t>A</a:t>
            </a:r>
            <a:r>
              <a:rPr lang="en-US" altLang="zh-CN" baseline="-25000"/>
              <a:t>0</a:t>
            </a:r>
            <a:r>
              <a:rPr lang="zh-CN" altLang="en-US"/>
              <a:t>作为两个输入变量，</a:t>
            </a:r>
            <a:r>
              <a:rPr lang="en-US" altLang="zh-CN"/>
              <a:t>D</a:t>
            </a:r>
            <a:r>
              <a:rPr lang="en-US" altLang="zh-CN" baseline="-25000"/>
              <a:t>10</a:t>
            </a:r>
            <a:r>
              <a:rPr lang="zh-CN" altLang="en-US"/>
              <a:t>～</a:t>
            </a:r>
            <a:r>
              <a:rPr lang="en-US" altLang="zh-CN"/>
              <a:t>D</a:t>
            </a:r>
            <a:r>
              <a:rPr lang="en-US" altLang="zh-CN" baseline="-25000"/>
              <a:t>13</a:t>
            </a:r>
            <a:r>
              <a:rPr lang="zh-CN" altLang="en-US"/>
              <a:t>为第三个变量的输入或其他形式，则可由</a:t>
            </a:r>
            <a:r>
              <a:rPr lang="en-US" altLang="zh-CN"/>
              <a:t>4</a:t>
            </a:r>
            <a:r>
              <a:rPr lang="zh-CN" altLang="en-US"/>
              <a:t>选</a:t>
            </a:r>
            <a:r>
              <a:rPr lang="en-US" altLang="zh-CN"/>
              <a:t>1</a:t>
            </a:r>
            <a:r>
              <a:rPr lang="zh-CN" altLang="en-US"/>
              <a:t>数据选择器实现</a:t>
            </a:r>
            <a:r>
              <a:rPr lang="en-US" altLang="zh-CN"/>
              <a:t>3</a:t>
            </a:r>
            <a:r>
              <a:rPr lang="zh-CN" altLang="en-US"/>
              <a:t>变量以下的组合逻辑函数。</a:t>
            </a:r>
          </a:p>
        </p:txBody>
      </p:sp>
      <p:sp>
        <p:nvSpPr>
          <p:cNvPr id="82954" name="Rectangle 10"/>
          <p:cNvSpPr>
            <a:spLocks noGrp="1" noChangeArrowheads="1"/>
          </p:cNvSpPr>
          <p:nvPr>
            <p:ph type="title"/>
          </p:nvPr>
        </p:nvSpPr>
        <p:spPr>
          <a:xfrm>
            <a:off x="250825" y="476250"/>
            <a:ext cx="6337300" cy="633413"/>
          </a:xfrm>
        </p:spPr>
        <p:txBody>
          <a:bodyPr/>
          <a:lstStyle/>
          <a:p>
            <a:pPr algn="l"/>
            <a:r>
              <a:rPr lang="zh-CN" altLang="en-US" sz="2800" b="1" u="sng">
                <a:solidFill>
                  <a:srgbClr val="FFFFFF"/>
                </a:solidFill>
                <a:ea typeface="楷体_GB2312" pitchFamily="49" charset="-122"/>
              </a:rPr>
              <a:t>二、 用数据选择器设计组合逻辑电路</a:t>
            </a:r>
          </a:p>
        </p:txBody>
      </p:sp>
      <p:sp>
        <p:nvSpPr>
          <p:cNvPr id="82955" name="Rectangle 11"/>
          <p:cNvSpPr>
            <a:spLocks noChangeArrowheads="1"/>
          </p:cNvSpPr>
          <p:nvPr/>
        </p:nvSpPr>
        <p:spPr bwMode="auto">
          <a:xfrm>
            <a:off x="0" y="0"/>
            <a:ext cx="3529013" cy="504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altLang="zh-CN" sz="3200" u="sng">
                <a:solidFill>
                  <a:schemeClr val="tx1"/>
                </a:solidFill>
                <a:effectLst>
                  <a:outerShdw blurRad="38100" dist="38100" dir="2700000" algn="tl">
                    <a:srgbClr val="FFFFFF"/>
                  </a:outerShdw>
                </a:effectLst>
              </a:rPr>
              <a:t>4.3.3 </a:t>
            </a:r>
            <a:r>
              <a:rPr lang="zh-CN" altLang="en-US" sz="3200" u="sng">
                <a:solidFill>
                  <a:schemeClr val="tx1"/>
                </a:solidFill>
                <a:effectLst>
                  <a:outerShdw blurRad="38100" dist="38100" dir="2700000" algn="tl">
                    <a:srgbClr val="FFFFFF"/>
                  </a:outerShdw>
                </a:effectLst>
              </a:rPr>
              <a:t>数据选择器</a:t>
            </a:r>
          </a:p>
        </p:txBody>
      </p:sp>
      <p:graphicFrame>
        <p:nvGraphicFramePr>
          <p:cNvPr id="82956" name="Object 12"/>
          <p:cNvGraphicFramePr>
            <a:graphicFrameLocks noChangeAspect="1"/>
          </p:cNvGraphicFramePr>
          <p:nvPr/>
        </p:nvGraphicFramePr>
        <p:xfrm>
          <a:off x="323850" y="3254375"/>
          <a:ext cx="3421063" cy="1512888"/>
        </p:xfrm>
        <a:graphic>
          <a:graphicData uri="http://schemas.openxmlformats.org/presentationml/2006/ole">
            <mc:AlternateContent xmlns:mc="http://schemas.openxmlformats.org/markup-compatibility/2006">
              <mc:Choice xmlns:v="urn:schemas-microsoft-com:vml" Requires="v">
                <p:oleObj spid="_x0000_s82960" name="公式" r:id="rId4" imgW="1549080" imgH="685800" progId="Equation.3">
                  <p:embed/>
                </p:oleObj>
              </mc:Choice>
              <mc:Fallback>
                <p:oleObj name="公式" r:id="rId4" imgW="1549080" imgH="685800" progId="Equation.3">
                  <p:embed/>
                  <p:pic>
                    <p:nvPicPr>
                      <p:cNvPr id="0" name="Object 1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3850" y="3254375"/>
                        <a:ext cx="3421063" cy="1512888"/>
                      </a:xfrm>
                      <a:prstGeom prst="rect">
                        <a:avLst/>
                      </a:prstGeom>
                      <a:solidFill>
                        <a:srgbClr val="FFFFFF"/>
                      </a:solidFill>
                      <a:ln w="57150" cmpd="thickThin">
                        <a:solidFill>
                          <a:srgbClr val="FF3399"/>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82957" name="Picture 13" descr="4-3-21"/>
          <p:cNvPicPr>
            <a:picLocks noChangeAspect="1" noChangeArrowheads="1"/>
          </p:cNvPicPr>
          <p:nvPr/>
        </p:nvPicPr>
        <p:blipFill>
          <a:blip r:embed="rId6" cstate="print">
            <a:extLst>
              <a:ext uri="{28A0092B-C50C-407E-A947-70E740481C1C}">
                <a14:useLocalDpi xmlns:a14="http://schemas.microsoft.com/office/drawing/2010/main" val="0"/>
              </a:ext>
            </a:extLst>
          </a:blip>
          <a:srcRect b="46544"/>
          <a:stretch>
            <a:fillRect/>
          </a:stretch>
        </p:blipFill>
        <p:spPr bwMode="auto">
          <a:xfrm>
            <a:off x="3995738" y="1268413"/>
            <a:ext cx="4968875" cy="3498850"/>
          </a:xfrm>
          <a:prstGeom prst="rect">
            <a:avLst/>
          </a:prstGeom>
          <a:noFill/>
          <a:ln w="57150" cmpd="thickThin">
            <a:solidFill>
              <a:srgbClr val="FF3399"/>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82954"/>
                                        </p:tgtEl>
                                        <p:attrNameLst>
                                          <p:attrName>style.visibility</p:attrName>
                                        </p:attrNameLst>
                                      </p:cBhvr>
                                      <p:to>
                                        <p:strVal val="visible"/>
                                      </p:to>
                                    </p:set>
                                    <p:animEffect transition="in" filter="box(in)">
                                      <p:cBhvr>
                                        <p:cTn id="7" dur="1000"/>
                                        <p:tgtEl>
                                          <p:spTgt spid="8295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82957"/>
                                        </p:tgtEl>
                                        <p:attrNameLst>
                                          <p:attrName>style.visibility</p:attrName>
                                        </p:attrNameLst>
                                      </p:cBhvr>
                                      <p:to>
                                        <p:strVal val="visible"/>
                                      </p:to>
                                    </p:set>
                                    <p:animEffect transition="in" filter="dissolve">
                                      <p:cBhvr>
                                        <p:cTn id="12" dur="1000"/>
                                        <p:tgtEl>
                                          <p:spTgt spid="8295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8" fill="hold" grpId="0" nodeType="clickEffect">
                                  <p:stCondLst>
                                    <p:cond delay="0"/>
                                  </p:stCondLst>
                                  <p:childTnLst>
                                    <p:set>
                                      <p:cBhvr>
                                        <p:cTn id="16" dur="1" fill="hold">
                                          <p:stCondLst>
                                            <p:cond delay="0"/>
                                          </p:stCondLst>
                                        </p:cTn>
                                        <p:tgtEl>
                                          <p:spTgt spid="82950"/>
                                        </p:tgtEl>
                                        <p:attrNameLst>
                                          <p:attrName>style.visibility</p:attrName>
                                        </p:attrNameLst>
                                      </p:cBhvr>
                                      <p:to>
                                        <p:strVal val="visible"/>
                                      </p:to>
                                    </p:set>
                                    <p:anim calcmode="lin" valueType="num">
                                      <p:cBhvr additive="base">
                                        <p:cTn id="17" dur="500" fill="hold"/>
                                        <p:tgtEl>
                                          <p:spTgt spid="82950"/>
                                        </p:tgtEl>
                                        <p:attrNameLst>
                                          <p:attrName>ppt_x</p:attrName>
                                        </p:attrNameLst>
                                      </p:cBhvr>
                                      <p:tavLst>
                                        <p:tav tm="0">
                                          <p:val>
                                            <p:strVal val="0-#ppt_w/2"/>
                                          </p:val>
                                        </p:tav>
                                        <p:tav tm="100000">
                                          <p:val>
                                            <p:strVal val="#ppt_x"/>
                                          </p:val>
                                        </p:tav>
                                      </p:tavLst>
                                    </p:anim>
                                    <p:anim calcmode="lin" valueType="num">
                                      <p:cBhvr additive="base">
                                        <p:cTn id="18" dur="500" fill="hold"/>
                                        <p:tgtEl>
                                          <p:spTgt spid="82950"/>
                                        </p:tgtEl>
                                        <p:attrNameLst>
                                          <p:attrName>ppt_y</p:attrName>
                                        </p:attrNameLst>
                                      </p:cBhvr>
                                      <p:tavLst>
                                        <p:tav tm="0">
                                          <p:val>
                                            <p:strVal val="#ppt_y"/>
                                          </p:val>
                                        </p:tav>
                                        <p:tav tm="100000">
                                          <p:val>
                                            <p:strVal val="#ppt_y"/>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2" presetClass="entr" presetSubtype="8" fill="hold" grpId="0" nodeType="clickEffect">
                                  <p:stCondLst>
                                    <p:cond delay="0"/>
                                  </p:stCondLst>
                                  <p:childTnLst>
                                    <p:set>
                                      <p:cBhvr>
                                        <p:cTn id="22" dur="1" fill="hold">
                                          <p:stCondLst>
                                            <p:cond delay="0"/>
                                          </p:stCondLst>
                                        </p:cTn>
                                        <p:tgtEl>
                                          <p:spTgt spid="82952"/>
                                        </p:tgtEl>
                                        <p:attrNameLst>
                                          <p:attrName>style.visibility</p:attrName>
                                        </p:attrNameLst>
                                      </p:cBhvr>
                                      <p:to>
                                        <p:strVal val="visible"/>
                                      </p:to>
                                    </p:set>
                                    <p:anim calcmode="lin" valueType="num">
                                      <p:cBhvr additive="base">
                                        <p:cTn id="23" dur="500" fill="hold"/>
                                        <p:tgtEl>
                                          <p:spTgt spid="82952"/>
                                        </p:tgtEl>
                                        <p:attrNameLst>
                                          <p:attrName>ppt_x</p:attrName>
                                        </p:attrNameLst>
                                      </p:cBhvr>
                                      <p:tavLst>
                                        <p:tav tm="0">
                                          <p:val>
                                            <p:strVal val="0-#ppt_w/2"/>
                                          </p:val>
                                        </p:tav>
                                        <p:tav tm="100000">
                                          <p:val>
                                            <p:strVal val="#ppt_x"/>
                                          </p:val>
                                        </p:tav>
                                      </p:tavLst>
                                    </p:anim>
                                    <p:anim calcmode="lin" valueType="num">
                                      <p:cBhvr additive="base">
                                        <p:cTn id="24" dur="500" fill="hold"/>
                                        <p:tgtEl>
                                          <p:spTgt spid="82952"/>
                                        </p:tgtEl>
                                        <p:attrNameLst>
                                          <p:attrName>ppt_y</p:attrName>
                                        </p:attrNameLst>
                                      </p:cBhvr>
                                      <p:tavLst>
                                        <p:tav tm="0">
                                          <p:val>
                                            <p:strVal val="#ppt_y"/>
                                          </p:val>
                                        </p:tav>
                                        <p:tav tm="100000">
                                          <p:val>
                                            <p:strVal val="#ppt_y"/>
                                          </p:val>
                                        </p:tav>
                                      </p:tavLst>
                                    </p:anim>
                                  </p:childTnLst>
                                </p:cTn>
                              </p:par>
                            </p:childTnLst>
                          </p:cTn>
                        </p:par>
                      </p:childTnLst>
                    </p:cTn>
                  </p:par>
                  <p:par>
                    <p:cTn id="25" fill="hold" nodeType="clickPar">
                      <p:stCondLst>
                        <p:cond delay="indefinite"/>
                      </p:stCondLst>
                      <p:childTnLst>
                        <p:par>
                          <p:cTn id="26" fill="hold" nodeType="withGroup">
                            <p:stCondLst>
                              <p:cond delay="0"/>
                            </p:stCondLst>
                            <p:childTnLst>
                              <p:par>
                                <p:cTn id="27" presetID="10" presetClass="entr" presetSubtype="0" fill="hold" nodeType="clickEffect">
                                  <p:stCondLst>
                                    <p:cond delay="0"/>
                                  </p:stCondLst>
                                  <p:childTnLst>
                                    <p:set>
                                      <p:cBhvr>
                                        <p:cTn id="28" dur="1" fill="hold">
                                          <p:stCondLst>
                                            <p:cond delay="0"/>
                                          </p:stCondLst>
                                        </p:cTn>
                                        <p:tgtEl>
                                          <p:spTgt spid="82956"/>
                                        </p:tgtEl>
                                        <p:attrNameLst>
                                          <p:attrName>style.visibility</p:attrName>
                                        </p:attrNameLst>
                                      </p:cBhvr>
                                      <p:to>
                                        <p:strVal val="visible"/>
                                      </p:to>
                                    </p:set>
                                    <p:animEffect transition="in" filter="fade">
                                      <p:cBhvr>
                                        <p:cTn id="29" dur="1000"/>
                                        <p:tgtEl>
                                          <p:spTgt spid="829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950" grpId="0" autoUpdateAnimBg="0"/>
      <p:bldP spid="82952" grpId="0" autoUpdateAnimBg="0"/>
      <p:bldP spid="82954"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8" name="Rectangle 2"/>
          <p:cNvSpPr>
            <a:spLocks noGrp="1" noChangeArrowheads="1"/>
          </p:cNvSpPr>
          <p:nvPr>
            <p:ph type="title"/>
          </p:nvPr>
        </p:nvSpPr>
        <p:spPr>
          <a:xfrm>
            <a:off x="179388" y="1628775"/>
            <a:ext cx="8713787" cy="431800"/>
          </a:xfrm>
        </p:spPr>
        <p:txBody>
          <a:bodyPr/>
          <a:lstStyle/>
          <a:p>
            <a:pPr algn="l"/>
            <a:r>
              <a:rPr lang="zh-CN" altLang="en-US" sz="2800" b="1">
                <a:solidFill>
                  <a:srgbClr val="FFFFFF"/>
                </a:solidFill>
                <a:ea typeface="楷体_GB2312" pitchFamily="49" charset="-122"/>
              </a:rPr>
              <a:t>例</a:t>
            </a:r>
            <a:r>
              <a:rPr lang="en-US" altLang="zh-CN" sz="2800" b="1">
                <a:solidFill>
                  <a:srgbClr val="FFFFFF"/>
                </a:solidFill>
                <a:ea typeface="楷体_GB2312" pitchFamily="49" charset="-122"/>
              </a:rPr>
              <a:t>4.3.5   </a:t>
            </a:r>
            <a:r>
              <a:rPr lang="zh-CN" altLang="en-US" sz="2800" b="1">
                <a:solidFill>
                  <a:srgbClr val="FFFFFF"/>
                </a:solidFill>
                <a:ea typeface="楷体_GB2312" pitchFamily="49" charset="-122"/>
              </a:rPr>
              <a:t>分别用</a:t>
            </a:r>
            <a:r>
              <a:rPr lang="en-US" altLang="zh-CN" sz="2800" b="1">
                <a:solidFill>
                  <a:srgbClr val="FFFFFF"/>
                </a:solidFill>
                <a:ea typeface="楷体_GB2312" pitchFamily="49" charset="-122"/>
              </a:rPr>
              <a:t>4</a:t>
            </a:r>
            <a:r>
              <a:rPr lang="zh-CN" altLang="en-US" sz="2800" b="1">
                <a:solidFill>
                  <a:srgbClr val="FFFFFF"/>
                </a:solidFill>
                <a:ea typeface="楷体_GB2312" pitchFamily="49" charset="-122"/>
              </a:rPr>
              <a:t>选</a:t>
            </a:r>
            <a:r>
              <a:rPr lang="en-US" altLang="zh-CN" sz="2800" b="1">
                <a:solidFill>
                  <a:srgbClr val="FFFFFF"/>
                </a:solidFill>
                <a:ea typeface="楷体_GB2312" pitchFamily="49" charset="-122"/>
              </a:rPr>
              <a:t>1</a:t>
            </a:r>
            <a:r>
              <a:rPr lang="zh-CN" altLang="en-US" sz="2800" b="1">
                <a:solidFill>
                  <a:srgbClr val="FFFFFF"/>
                </a:solidFill>
                <a:ea typeface="楷体_GB2312" pitchFamily="49" charset="-122"/>
              </a:rPr>
              <a:t>和</a:t>
            </a:r>
            <a:r>
              <a:rPr lang="en-US" altLang="zh-CN" sz="2800" b="1">
                <a:solidFill>
                  <a:srgbClr val="FFFFFF"/>
                </a:solidFill>
                <a:ea typeface="楷体_GB2312" pitchFamily="49" charset="-122"/>
              </a:rPr>
              <a:t>8</a:t>
            </a:r>
            <a:r>
              <a:rPr lang="zh-CN" altLang="en-US" sz="2800" b="1">
                <a:solidFill>
                  <a:srgbClr val="FFFFFF"/>
                </a:solidFill>
                <a:ea typeface="楷体_GB2312" pitchFamily="49" charset="-122"/>
              </a:rPr>
              <a:t>选</a:t>
            </a:r>
            <a:r>
              <a:rPr lang="en-US" altLang="zh-CN" sz="2800" b="1">
                <a:solidFill>
                  <a:srgbClr val="FFFFFF"/>
                </a:solidFill>
                <a:ea typeface="楷体_GB2312" pitchFamily="49" charset="-122"/>
              </a:rPr>
              <a:t>1</a:t>
            </a:r>
            <a:r>
              <a:rPr lang="zh-CN" altLang="en-US" sz="2800" b="1">
                <a:solidFill>
                  <a:srgbClr val="FFFFFF"/>
                </a:solidFill>
                <a:ea typeface="楷体_GB2312" pitchFamily="49" charset="-122"/>
              </a:rPr>
              <a:t>数据选择器实现逻辑函数</a:t>
            </a:r>
          </a:p>
        </p:txBody>
      </p:sp>
      <p:sp>
        <p:nvSpPr>
          <p:cNvPr id="229380" name="Text Box 4"/>
          <p:cNvSpPr txBox="1">
            <a:spLocks noChangeArrowheads="1"/>
          </p:cNvSpPr>
          <p:nvPr/>
        </p:nvSpPr>
        <p:spPr bwMode="auto">
          <a:xfrm>
            <a:off x="179388" y="549275"/>
            <a:ext cx="8785225" cy="1003300"/>
          </a:xfrm>
          <a:prstGeom prst="rect">
            <a:avLst/>
          </a:prstGeom>
          <a:solidFill>
            <a:srgbClr val="FFFFFF"/>
          </a:solidFill>
          <a:ln w="57150" cmpd="thickThin">
            <a:solidFill>
              <a:srgbClr val="FF33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a:solidFill>
                  <a:schemeClr val="tx1"/>
                </a:solidFill>
              </a:rPr>
              <a:t>        </a:t>
            </a:r>
            <a:r>
              <a:rPr lang="zh-CN" altLang="en-US">
                <a:solidFill>
                  <a:schemeClr val="tx1"/>
                </a:solidFill>
              </a:rPr>
              <a:t>同理，具有</a:t>
            </a:r>
            <a:r>
              <a:rPr lang="en-US" altLang="zh-CN" i="1">
                <a:solidFill>
                  <a:schemeClr val="tx1"/>
                </a:solidFill>
              </a:rPr>
              <a:t>n</a:t>
            </a:r>
            <a:r>
              <a:rPr lang="zh-CN" altLang="en-US">
                <a:solidFill>
                  <a:schemeClr val="tx1"/>
                </a:solidFill>
              </a:rPr>
              <a:t>位地址输入的数据选择器，可以产生任何形式输入变量数不大于</a:t>
            </a:r>
            <a:r>
              <a:rPr lang="en-US" altLang="zh-CN" i="1">
                <a:solidFill>
                  <a:schemeClr val="tx1"/>
                </a:solidFill>
              </a:rPr>
              <a:t>n</a:t>
            </a:r>
            <a:r>
              <a:rPr lang="zh-CN" altLang="en-US" i="1">
                <a:solidFill>
                  <a:schemeClr val="tx1"/>
                </a:solidFill>
              </a:rPr>
              <a:t>＋</a:t>
            </a:r>
            <a:r>
              <a:rPr lang="en-US" altLang="zh-CN" i="1">
                <a:solidFill>
                  <a:schemeClr val="tx1"/>
                </a:solidFill>
              </a:rPr>
              <a:t>1</a:t>
            </a:r>
            <a:r>
              <a:rPr lang="zh-CN" altLang="en-US">
                <a:solidFill>
                  <a:schemeClr val="tx1"/>
                </a:solidFill>
              </a:rPr>
              <a:t>的组合逻辑函数。</a:t>
            </a:r>
          </a:p>
        </p:txBody>
      </p:sp>
      <p:sp>
        <p:nvSpPr>
          <p:cNvPr id="229381" name="Rectangle 5"/>
          <p:cNvSpPr>
            <a:spLocks noChangeArrowheads="1"/>
          </p:cNvSpPr>
          <p:nvPr/>
        </p:nvSpPr>
        <p:spPr bwMode="auto">
          <a:xfrm>
            <a:off x="0" y="0"/>
            <a:ext cx="3529013" cy="504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altLang="zh-CN" sz="3200" u="sng">
                <a:solidFill>
                  <a:schemeClr val="tx1"/>
                </a:solidFill>
                <a:effectLst>
                  <a:outerShdw blurRad="38100" dist="38100" dir="2700000" algn="tl">
                    <a:srgbClr val="FFFFFF"/>
                  </a:outerShdw>
                </a:effectLst>
              </a:rPr>
              <a:t>4.3.3 </a:t>
            </a:r>
            <a:r>
              <a:rPr lang="zh-CN" altLang="en-US" sz="3200" u="sng">
                <a:solidFill>
                  <a:schemeClr val="tx1"/>
                </a:solidFill>
                <a:effectLst>
                  <a:outerShdw blurRad="38100" dist="38100" dir="2700000" algn="tl">
                    <a:srgbClr val="FFFFFF"/>
                  </a:outerShdw>
                </a:effectLst>
              </a:rPr>
              <a:t>数据选择器</a:t>
            </a:r>
          </a:p>
        </p:txBody>
      </p:sp>
      <p:graphicFrame>
        <p:nvGraphicFramePr>
          <p:cNvPr id="229382" name="Object 6"/>
          <p:cNvGraphicFramePr>
            <a:graphicFrameLocks noChangeAspect="1"/>
          </p:cNvGraphicFramePr>
          <p:nvPr/>
        </p:nvGraphicFramePr>
        <p:xfrm>
          <a:off x="1835150" y="2205038"/>
          <a:ext cx="4681538" cy="434975"/>
        </p:xfrm>
        <a:graphic>
          <a:graphicData uri="http://schemas.openxmlformats.org/presentationml/2006/ole">
            <mc:AlternateContent xmlns:mc="http://schemas.openxmlformats.org/markup-compatibility/2006">
              <mc:Choice xmlns:v="urn:schemas-microsoft-com:vml" Requires="v">
                <p:oleObj spid="_x0000_s229390" name="公式" r:id="rId4" imgW="1904760" imgH="177480" progId="Equation.3">
                  <p:embed/>
                </p:oleObj>
              </mc:Choice>
              <mc:Fallback>
                <p:oleObj name="公式" r:id="rId4" imgW="1904760" imgH="177480" progId="Equation.3">
                  <p:embed/>
                  <p:pic>
                    <p:nvPicPr>
                      <p:cNvPr id="0"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35150" y="2205038"/>
                        <a:ext cx="4681538" cy="434975"/>
                      </a:xfrm>
                      <a:prstGeom prst="rect">
                        <a:avLst/>
                      </a:prstGeom>
                      <a:solidFill>
                        <a:srgbClr val="FFFFFF"/>
                      </a:solidFill>
                      <a:ln w="57150" cmpd="thickThin">
                        <a:solidFill>
                          <a:srgbClr val="FF3399"/>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29383" name="Text Box 7"/>
          <p:cNvSpPr txBox="1">
            <a:spLocks noChangeArrowheads="1"/>
          </p:cNvSpPr>
          <p:nvPr/>
        </p:nvSpPr>
        <p:spPr bwMode="auto">
          <a:xfrm>
            <a:off x="250825" y="2708275"/>
            <a:ext cx="561657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a:t>解：（</a:t>
            </a:r>
            <a:r>
              <a:rPr lang="en-US" altLang="zh-CN"/>
              <a:t>1</a:t>
            </a:r>
            <a:r>
              <a:rPr lang="zh-CN" altLang="en-US"/>
              <a:t>）用四路数据选择器实现</a:t>
            </a:r>
          </a:p>
        </p:txBody>
      </p:sp>
      <p:sp>
        <p:nvSpPr>
          <p:cNvPr id="229384" name="Text Box 8"/>
          <p:cNvSpPr txBox="1">
            <a:spLocks noChangeArrowheads="1"/>
          </p:cNvSpPr>
          <p:nvPr/>
        </p:nvSpPr>
        <p:spPr bwMode="auto">
          <a:xfrm>
            <a:off x="250825" y="3141663"/>
            <a:ext cx="8691563" cy="1373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a:t>       </a:t>
            </a:r>
            <a:r>
              <a:rPr lang="zh-CN" altLang="en-US"/>
              <a:t>若将</a:t>
            </a:r>
            <a:r>
              <a:rPr lang="en-US" altLang="zh-CN"/>
              <a:t>B</a:t>
            </a:r>
            <a:r>
              <a:rPr lang="zh-CN" altLang="en-US"/>
              <a:t>、</a:t>
            </a:r>
            <a:r>
              <a:rPr lang="en-US" altLang="zh-CN"/>
              <a:t>C</a:t>
            </a:r>
            <a:r>
              <a:rPr lang="zh-CN" altLang="en-US"/>
              <a:t>作为地址输入线，</a:t>
            </a:r>
            <a:r>
              <a:rPr lang="en-US" altLang="zh-CN"/>
              <a:t>A</a:t>
            </a:r>
            <a:r>
              <a:rPr lang="zh-CN" altLang="en-US"/>
              <a:t>或其他形式作为各数据的输入端，将所给的逻辑函数表示成最小项之和地形式，即</a:t>
            </a:r>
          </a:p>
        </p:txBody>
      </p:sp>
      <p:graphicFrame>
        <p:nvGraphicFramePr>
          <p:cNvPr id="229385" name="Object 9"/>
          <p:cNvGraphicFramePr>
            <a:graphicFrameLocks noChangeAspect="1"/>
          </p:cNvGraphicFramePr>
          <p:nvPr/>
        </p:nvGraphicFramePr>
        <p:xfrm>
          <a:off x="566738" y="4638675"/>
          <a:ext cx="6859587" cy="1971675"/>
        </p:xfrm>
        <a:graphic>
          <a:graphicData uri="http://schemas.openxmlformats.org/presentationml/2006/ole">
            <mc:AlternateContent xmlns:mc="http://schemas.openxmlformats.org/markup-compatibility/2006">
              <mc:Choice xmlns:v="urn:schemas-microsoft-com:vml" Requires="v">
                <p:oleObj spid="_x0000_s229391" name="公式" r:id="rId6" imgW="2997000" imgH="863280" progId="Equation.3">
                  <p:embed/>
                </p:oleObj>
              </mc:Choice>
              <mc:Fallback>
                <p:oleObj name="公式" r:id="rId6" imgW="2997000" imgH="863280" progId="Equation.3">
                  <p:embed/>
                  <p:pic>
                    <p:nvPicPr>
                      <p:cNvPr id="0" name="Object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6738" y="4638675"/>
                        <a:ext cx="6859587" cy="1971675"/>
                      </a:xfrm>
                      <a:prstGeom prst="rect">
                        <a:avLst/>
                      </a:prstGeom>
                      <a:solidFill>
                        <a:srgbClr val="FFFFFF"/>
                      </a:solidFill>
                      <a:ln w="57150" cmpd="thickThin">
                        <a:solidFill>
                          <a:srgbClr val="FF3399"/>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9380"/>
                                        </p:tgtEl>
                                        <p:attrNameLst>
                                          <p:attrName>style.visibility</p:attrName>
                                        </p:attrNameLst>
                                      </p:cBhvr>
                                      <p:to>
                                        <p:strVal val="visible"/>
                                      </p:to>
                                    </p:set>
                                    <p:animEffect transition="in" filter="fade">
                                      <p:cBhvr>
                                        <p:cTn id="7" dur="1000"/>
                                        <p:tgtEl>
                                          <p:spTgt spid="22938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229378"/>
                                        </p:tgtEl>
                                        <p:attrNameLst>
                                          <p:attrName>style.visibility</p:attrName>
                                        </p:attrNameLst>
                                      </p:cBhvr>
                                      <p:to>
                                        <p:strVal val="visible"/>
                                      </p:to>
                                    </p:set>
                                    <p:animEffect transition="in" filter="box(in)">
                                      <p:cBhvr>
                                        <p:cTn id="12" dur="1000"/>
                                        <p:tgtEl>
                                          <p:spTgt spid="22937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229382"/>
                                        </p:tgtEl>
                                        <p:attrNameLst>
                                          <p:attrName>style.visibility</p:attrName>
                                        </p:attrNameLst>
                                      </p:cBhvr>
                                      <p:to>
                                        <p:strVal val="visible"/>
                                      </p:to>
                                    </p:set>
                                    <p:animEffect transition="in" filter="fade">
                                      <p:cBhvr>
                                        <p:cTn id="17" dur="1000"/>
                                        <p:tgtEl>
                                          <p:spTgt spid="229382"/>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29383"/>
                                        </p:tgtEl>
                                        <p:attrNameLst>
                                          <p:attrName>style.visibility</p:attrName>
                                        </p:attrNameLst>
                                      </p:cBhvr>
                                      <p:to>
                                        <p:strVal val="visible"/>
                                      </p:to>
                                    </p:set>
                                    <p:animEffect transition="in" filter="wipe(left)">
                                      <p:cBhvr>
                                        <p:cTn id="22" dur="1000"/>
                                        <p:tgtEl>
                                          <p:spTgt spid="229383"/>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6" presetClass="entr" presetSubtype="26" fill="hold" grpId="0" nodeType="clickEffect">
                                  <p:stCondLst>
                                    <p:cond delay="0"/>
                                  </p:stCondLst>
                                  <p:childTnLst>
                                    <p:set>
                                      <p:cBhvr>
                                        <p:cTn id="26" dur="1" fill="hold">
                                          <p:stCondLst>
                                            <p:cond delay="0"/>
                                          </p:stCondLst>
                                        </p:cTn>
                                        <p:tgtEl>
                                          <p:spTgt spid="229384"/>
                                        </p:tgtEl>
                                        <p:attrNameLst>
                                          <p:attrName>style.visibility</p:attrName>
                                        </p:attrNameLst>
                                      </p:cBhvr>
                                      <p:to>
                                        <p:strVal val="visible"/>
                                      </p:to>
                                    </p:set>
                                    <p:animEffect transition="in" filter="barn(inHorizontal)">
                                      <p:cBhvr>
                                        <p:cTn id="27" dur="1000"/>
                                        <p:tgtEl>
                                          <p:spTgt spid="229384"/>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0" presetClass="entr" presetSubtype="0" fill="hold" nodeType="clickEffect">
                                  <p:stCondLst>
                                    <p:cond delay="0"/>
                                  </p:stCondLst>
                                  <p:childTnLst>
                                    <p:set>
                                      <p:cBhvr>
                                        <p:cTn id="31" dur="1" fill="hold">
                                          <p:stCondLst>
                                            <p:cond delay="0"/>
                                          </p:stCondLst>
                                        </p:cTn>
                                        <p:tgtEl>
                                          <p:spTgt spid="229385"/>
                                        </p:tgtEl>
                                        <p:attrNameLst>
                                          <p:attrName>style.visibility</p:attrName>
                                        </p:attrNameLst>
                                      </p:cBhvr>
                                      <p:to>
                                        <p:strVal val="visible"/>
                                      </p:to>
                                    </p:set>
                                    <p:animEffect transition="in" filter="fade">
                                      <p:cBhvr>
                                        <p:cTn id="32" dur="1000"/>
                                        <p:tgtEl>
                                          <p:spTgt spid="2293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9378" grpId="0"/>
      <p:bldP spid="229380" grpId="0" animBg="1" autoUpdateAnimBg="0"/>
      <p:bldP spid="229383" grpId="0" autoUpdateAnimBg="0"/>
      <p:bldP spid="229384" grpId="0" autoUpdateAnimBg="0"/>
    </p:bldLst>
  </p:timing>
</p:sld>
</file>

<file path=ppt/slides/slide7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3970" name="Rectangle 2"/>
          <p:cNvSpPr>
            <a:spLocks noGrp="1" noChangeArrowheads="1"/>
          </p:cNvSpPr>
          <p:nvPr>
            <p:ph type="title"/>
          </p:nvPr>
        </p:nvSpPr>
        <p:spPr>
          <a:xfrm>
            <a:off x="179388" y="549275"/>
            <a:ext cx="8432800" cy="1008063"/>
          </a:xfrm>
        </p:spPr>
        <p:txBody>
          <a:bodyPr/>
          <a:lstStyle/>
          <a:p>
            <a:pPr algn="l"/>
            <a:r>
              <a:rPr lang="zh-CN" altLang="en-US" sz="2800" b="1">
                <a:solidFill>
                  <a:srgbClr val="FFFFFF"/>
                </a:solidFill>
                <a:ea typeface="楷体_GB2312" pitchFamily="49" charset="-122"/>
              </a:rPr>
              <a:t>双</a:t>
            </a:r>
            <a:r>
              <a:rPr lang="en-US" altLang="zh-CN" sz="2800" b="1">
                <a:solidFill>
                  <a:srgbClr val="FFFFFF"/>
                </a:solidFill>
                <a:ea typeface="楷体_GB2312" pitchFamily="49" charset="-122"/>
              </a:rPr>
              <a:t>4</a:t>
            </a:r>
            <a:r>
              <a:rPr lang="zh-CN" altLang="en-US" sz="2800" b="1">
                <a:solidFill>
                  <a:srgbClr val="FFFFFF"/>
                </a:solidFill>
                <a:ea typeface="楷体_GB2312" pitchFamily="49" charset="-122"/>
              </a:rPr>
              <a:t>选</a:t>
            </a:r>
            <a:r>
              <a:rPr lang="en-US" altLang="zh-CN" sz="2800" b="1">
                <a:solidFill>
                  <a:srgbClr val="FFFFFF"/>
                </a:solidFill>
                <a:ea typeface="楷体_GB2312" pitchFamily="49" charset="-122"/>
              </a:rPr>
              <a:t>1</a:t>
            </a:r>
            <a:r>
              <a:rPr lang="zh-CN" altLang="en-US" sz="2800" b="1">
                <a:solidFill>
                  <a:srgbClr val="FFFFFF"/>
                </a:solidFill>
                <a:ea typeface="楷体_GB2312" pitchFamily="49" charset="-122"/>
              </a:rPr>
              <a:t>数据选择器</a:t>
            </a:r>
            <a:r>
              <a:rPr lang="en-US" altLang="zh-CN" sz="2800" b="1">
                <a:solidFill>
                  <a:srgbClr val="FFFFFF"/>
                </a:solidFill>
                <a:ea typeface="楷体_GB2312" pitchFamily="49" charset="-122"/>
              </a:rPr>
              <a:t>74HC153</a:t>
            </a:r>
            <a:r>
              <a:rPr lang="zh-CN" altLang="en-US" sz="2800" b="1">
                <a:solidFill>
                  <a:srgbClr val="FFFFFF"/>
                </a:solidFill>
                <a:ea typeface="楷体_GB2312" pitchFamily="49" charset="-122"/>
              </a:rPr>
              <a:t>的一个</a:t>
            </a:r>
            <a:r>
              <a:rPr lang="en-US" altLang="zh-CN" sz="2800" b="1">
                <a:solidFill>
                  <a:srgbClr val="FFFFFF"/>
                </a:solidFill>
                <a:ea typeface="楷体_GB2312" pitchFamily="49" charset="-122"/>
              </a:rPr>
              <a:t>4</a:t>
            </a:r>
            <a:r>
              <a:rPr lang="zh-CN" altLang="en-US" sz="2800" b="1">
                <a:solidFill>
                  <a:srgbClr val="FFFFFF"/>
                </a:solidFill>
                <a:ea typeface="楷体_GB2312" pitchFamily="49" charset="-122"/>
              </a:rPr>
              <a:t>选</a:t>
            </a:r>
            <a:r>
              <a:rPr lang="en-US" altLang="zh-CN" sz="2800" b="1">
                <a:solidFill>
                  <a:srgbClr val="FFFFFF"/>
                </a:solidFill>
                <a:ea typeface="楷体_GB2312" pitchFamily="49" charset="-122"/>
              </a:rPr>
              <a:t>1</a:t>
            </a:r>
            <a:r>
              <a:rPr lang="zh-CN" altLang="en-US" sz="2800" b="1">
                <a:solidFill>
                  <a:srgbClr val="FFFFFF"/>
                </a:solidFill>
                <a:ea typeface="楷体_GB2312" pitchFamily="49" charset="-122"/>
              </a:rPr>
              <a:t>数据选择器的输出端逻辑函数为</a:t>
            </a:r>
          </a:p>
        </p:txBody>
      </p:sp>
      <p:sp>
        <p:nvSpPr>
          <p:cNvPr id="83985" name="Rectangle 17"/>
          <p:cNvSpPr>
            <a:spLocks noChangeArrowheads="1"/>
          </p:cNvSpPr>
          <p:nvPr/>
        </p:nvSpPr>
        <p:spPr bwMode="auto">
          <a:xfrm>
            <a:off x="0" y="0"/>
            <a:ext cx="3529013" cy="504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altLang="zh-CN" sz="3200" u="sng">
                <a:solidFill>
                  <a:schemeClr val="tx1"/>
                </a:solidFill>
                <a:effectLst>
                  <a:outerShdw blurRad="38100" dist="38100" dir="2700000" algn="tl">
                    <a:srgbClr val="FFFFFF"/>
                  </a:outerShdw>
                </a:effectLst>
              </a:rPr>
              <a:t>4.3.3 </a:t>
            </a:r>
            <a:r>
              <a:rPr lang="zh-CN" altLang="en-US" sz="3200" u="sng">
                <a:solidFill>
                  <a:schemeClr val="tx1"/>
                </a:solidFill>
                <a:effectLst>
                  <a:outerShdw blurRad="38100" dist="38100" dir="2700000" algn="tl">
                    <a:srgbClr val="FFFFFF"/>
                  </a:outerShdw>
                </a:effectLst>
              </a:rPr>
              <a:t>数据选择器</a:t>
            </a:r>
          </a:p>
        </p:txBody>
      </p:sp>
      <p:pic>
        <p:nvPicPr>
          <p:cNvPr id="83986" name="Picture 18" descr="4-3-21"/>
          <p:cNvPicPr>
            <a:picLocks noChangeAspect="1" noChangeArrowheads="1"/>
          </p:cNvPicPr>
          <p:nvPr/>
        </p:nvPicPr>
        <p:blipFill>
          <a:blip r:embed="rId4" cstate="print">
            <a:extLst>
              <a:ext uri="{28A0092B-C50C-407E-A947-70E740481C1C}">
                <a14:useLocalDpi xmlns:a14="http://schemas.microsoft.com/office/drawing/2010/main" val="0"/>
              </a:ext>
            </a:extLst>
          </a:blip>
          <a:srcRect b="46544"/>
          <a:stretch>
            <a:fillRect/>
          </a:stretch>
        </p:blipFill>
        <p:spPr bwMode="auto">
          <a:xfrm>
            <a:off x="3995738" y="1268413"/>
            <a:ext cx="4968875" cy="3498850"/>
          </a:xfrm>
          <a:prstGeom prst="rect">
            <a:avLst/>
          </a:prstGeom>
          <a:noFill/>
          <a:ln w="57150" cmpd="thickThin">
            <a:solidFill>
              <a:srgbClr val="FF3399"/>
            </a:solidFill>
            <a:miter lim="800000"/>
            <a:headEnd/>
            <a:tailEnd/>
          </a:ln>
          <a:extLst>
            <a:ext uri="{909E8E84-426E-40DD-AFC4-6F175D3DCCD1}">
              <a14:hiddenFill xmlns:a14="http://schemas.microsoft.com/office/drawing/2010/main">
                <a:solidFill>
                  <a:srgbClr val="FFFFFF"/>
                </a:solidFill>
              </a14:hiddenFill>
            </a:ext>
          </a:extLst>
        </p:spPr>
      </p:pic>
      <p:graphicFrame>
        <p:nvGraphicFramePr>
          <p:cNvPr id="83987" name="Object 19"/>
          <p:cNvGraphicFramePr>
            <a:graphicFrameLocks noChangeAspect="1"/>
          </p:cNvGraphicFramePr>
          <p:nvPr/>
        </p:nvGraphicFramePr>
        <p:xfrm>
          <a:off x="250825" y="1885950"/>
          <a:ext cx="3421063" cy="1511300"/>
        </p:xfrm>
        <a:graphic>
          <a:graphicData uri="http://schemas.openxmlformats.org/presentationml/2006/ole">
            <mc:AlternateContent xmlns:mc="http://schemas.openxmlformats.org/markup-compatibility/2006">
              <mc:Choice xmlns:v="urn:schemas-microsoft-com:vml" Requires="v">
                <p:oleObj spid="_x0000_s83995" name="公式" r:id="rId5" imgW="1549080" imgH="685800" progId="Equation.3">
                  <p:embed/>
                </p:oleObj>
              </mc:Choice>
              <mc:Fallback>
                <p:oleObj name="公式" r:id="rId5" imgW="1549080" imgH="685800" progId="Equation.3">
                  <p:embed/>
                  <p:pic>
                    <p:nvPicPr>
                      <p:cNvPr id="0" name="Object 1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0825" y="1885950"/>
                        <a:ext cx="3421063" cy="1511300"/>
                      </a:xfrm>
                      <a:prstGeom prst="rect">
                        <a:avLst/>
                      </a:prstGeom>
                      <a:solidFill>
                        <a:srgbClr val="FFFFFF"/>
                      </a:solidFill>
                      <a:ln w="57150" cmpd="thickThin">
                        <a:solidFill>
                          <a:srgbClr val="FF3399"/>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3988" name="Rectangle 20"/>
          <p:cNvSpPr>
            <a:spLocks noChangeArrowheads="1"/>
          </p:cNvSpPr>
          <p:nvPr/>
        </p:nvSpPr>
        <p:spPr bwMode="auto">
          <a:xfrm>
            <a:off x="179388" y="3644900"/>
            <a:ext cx="3455987" cy="792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kumimoji="0" lang="zh-CN" altLang="en-US"/>
              <a:t>则和所给函数相比较得：</a:t>
            </a:r>
          </a:p>
        </p:txBody>
      </p:sp>
      <p:graphicFrame>
        <p:nvGraphicFramePr>
          <p:cNvPr id="83989" name="Object 21"/>
          <p:cNvGraphicFramePr>
            <a:graphicFrameLocks noChangeAspect="1"/>
          </p:cNvGraphicFramePr>
          <p:nvPr/>
        </p:nvGraphicFramePr>
        <p:xfrm>
          <a:off x="323850" y="4868863"/>
          <a:ext cx="5318125" cy="404812"/>
        </p:xfrm>
        <a:graphic>
          <a:graphicData uri="http://schemas.openxmlformats.org/presentationml/2006/ole">
            <mc:AlternateContent xmlns:mc="http://schemas.openxmlformats.org/markup-compatibility/2006">
              <mc:Choice xmlns:v="urn:schemas-microsoft-com:vml" Requires="v">
                <p:oleObj spid="_x0000_s83996" name="公式" r:id="rId7" imgW="2323800" imgH="177480" progId="Equation.3">
                  <p:embed/>
                </p:oleObj>
              </mc:Choice>
              <mc:Fallback>
                <p:oleObj name="公式" r:id="rId7" imgW="2323800" imgH="177480" progId="Equation.3">
                  <p:embed/>
                  <p:pic>
                    <p:nvPicPr>
                      <p:cNvPr id="0" name="Object 2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23850" y="4868863"/>
                        <a:ext cx="5318125" cy="404812"/>
                      </a:xfrm>
                      <a:prstGeom prst="rect">
                        <a:avLst/>
                      </a:prstGeom>
                      <a:solidFill>
                        <a:srgbClr val="FFFFFF"/>
                      </a:solidFill>
                      <a:ln w="57150" cmpd="thickThin">
                        <a:solidFill>
                          <a:srgbClr val="FF3399"/>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3990" name="Text Box 22"/>
          <p:cNvSpPr txBox="1">
            <a:spLocks noChangeArrowheads="1"/>
          </p:cNvSpPr>
          <p:nvPr/>
        </p:nvSpPr>
        <p:spPr bwMode="auto">
          <a:xfrm>
            <a:off x="468313" y="5445125"/>
            <a:ext cx="4824412"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a:t>令</a:t>
            </a:r>
            <a:r>
              <a:rPr lang="en-US" altLang="zh-CN"/>
              <a:t>A</a:t>
            </a:r>
            <a:r>
              <a:rPr lang="en-US" altLang="zh-CN" baseline="-25000"/>
              <a:t>1</a:t>
            </a:r>
            <a:r>
              <a:rPr lang="en-US" altLang="zh-CN"/>
              <a:t>=B</a:t>
            </a:r>
            <a:r>
              <a:rPr lang="zh-CN" altLang="en-US"/>
              <a:t>，</a:t>
            </a:r>
            <a:r>
              <a:rPr lang="en-US" altLang="zh-CN"/>
              <a:t>A</a:t>
            </a:r>
            <a:r>
              <a:rPr lang="en-US" altLang="zh-CN" baseline="-25000"/>
              <a:t>0</a:t>
            </a:r>
            <a:r>
              <a:rPr lang="zh-CN" altLang="en-US"/>
              <a:t>＝</a:t>
            </a:r>
            <a:r>
              <a:rPr lang="en-US" altLang="zh-CN"/>
              <a:t>C</a:t>
            </a:r>
            <a:r>
              <a:rPr lang="zh-CN" altLang="en-US"/>
              <a:t>，</a:t>
            </a:r>
            <a:r>
              <a:rPr lang="en-US" altLang="zh-CN"/>
              <a:t>D</a:t>
            </a:r>
            <a:r>
              <a:rPr lang="en-US" altLang="zh-CN" baseline="-25000"/>
              <a:t>10</a:t>
            </a:r>
            <a:r>
              <a:rPr lang="zh-CN" altLang="en-US"/>
              <a:t>＝</a:t>
            </a:r>
            <a:r>
              <a:rPr lang="en-US" altLang="zh-CN"/>
              <a:t>1</a:t>
            </a:r>
            <a:r>
              <a:rPr lang="zh-CN" altLang="en-US"/>
              <a:t>，</a:t>
            </a:r>
            <a:r>
              <a:rPr lang="en-US" altLang="zh-CN"/>
              <a:t>D</a:t>
            </a:r>
            <a:r>
              <a:rPr lang="en-US" altLang="zh-CN" baseline="-25000"/>
              <a:t>11</a:t>
            </a:r>
            <a:r>
              <a:rPr lang="zh-CN" altLang="en-US"/>
              <a:t>＝</a:t>
            </a:r>
            <a:r>
              <a:rPr lang="en-US" altLang="zh-CN"/>
              <a:t>D</a:t>
            </a:r>
            <a:r>
              <a:rPr lang="en-US" altLang="zh-CN" baseline="-25000"/>
              <a:t>12</a:t>
            </a:r>
            <a:r>
              <a:rPr lang="zh-CN" altLang="en-US"/>
              <a:t>＝</a:t>
            </a:r>
            <a:r>
              <a:rPr lang="en-US" altLang="zh-CN"/>
              <a:t>D</a:t>
            </a:r>
            <a:r>
              <a:rPr lang="en-US" altLang="zh-CN" baseline="-25000"/>
              <a:t>13</a:t>
            </a:r>
            <a:r>
              <a:rPr lang="zh-CN" altLang="en-US"/>
              <a:t>＝</a:t>
            </a:r>
            <a:r>
              <a:rPr lang="en-US" altLang="zh-CN"/>
              <a:t>A</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9" fill="hold" grpId="0" nodeType="clickEffect">
                                  <p:stCondLst>
                                    <p:cond delay="0"/>
                                  </p:stCondLst>
                                  <p:childTnLst>
                                    <p:set>
                                      <p:cBhvr>
                                        <p:cTn id="6" dur="1" fill="hold">
                                          <p:stCondLst>
                                            <p:cond delay="0"/>
                                          </p:stCondLst>
                                        </p:cTn>
                                        <p:tgtEl>
                                          <p:spTgt spid="83970"/>
                                        </p:tgtEl>
                                        <p:attrNameLst>
                                          <p:attrName>style.visibility</p:attrName>
                                        </p:attrNameLst>
                                      </p:cBhvr>
                                      <p:to>
                                        <p:strVal val="visible"/>
                                      </p:to>
                                    </p:set>
                                    <p:anim calcmode="lin" valueType="num">
                                      <p:cBhvr additive="base">
                                        <p:cTn id="7" dur="500" fill="hold"/>
                                        <p:tgtEl>
                                          <p:spTgt spid="83970"/>
                                        </p:tgtEl>
                                        <p:attrNameLst>
                                          <p:attrName>ppt_x</p:attrName>
                                        </p:attrNameLst>
                                      </p:cBhvr>
                                      <p:tavLst>
                                        <p:tav tm="0">
                                          <p:val>
                                            <p:strVal val="0-#ppt_w/2"/>
                                          </p:val>
                                        </p:tav>
                                        <p:tav tm="100000">
                                          <p:val>
                                            <p:strVal val="#ppt_x"/>
                                          </p:val>
                                        </p:tav>
                                      </p:tavLst>
                                    </p:anim>
                                    <p:anim calcmode="lin" valueType="num">
                                      <p:cBhvr additive="base">
                                        <p:cTn id="8" dur="500" fill="hold"/>
                                        <p:tgtEl>
                                          <p:spTgt spid="83970"/>
                                        </p:tgtEl>
                                        <p:attrNameLst>
                                          <p:attrName>ppt_y</p:attrName>
                                        </p:attrNameLst>
                                      </p:cBhvr>
                                      <p:tavLst>
                                        <p:tav tm="0">
                                          <p:val>
                                            <p:strVal val="0-#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9" presetClass="entr" presetSubtype="0" fill="hold" nodeType="clickEffect">
                                  <p:stCondLst>
                                    <p:cond delay="0"/>
                                  </p:stCondLst>
                                  <p:childTnLst>
                                    <p:set>
                                      <p:cBhvr>
                                        <p:cTn id="12" dur="1" fill="hold">
                                          <p:stCondLst>
                                            <p:cond delay="0"/>
                                          </p:stCondLst>
                                        </p:cTn>
                                        <p:tgtEl>
                                          <p:spTgt spid="83986"/>
                                        </p:tgtEl>
                                        <p:attrNameLst>
                                          <p:attrName>style.visibility</p:attrName>
                                        </p:attrNameLst>
                                      </p:cBhvr>
                                      <p:to>
                                        <p:strVal val="visible"/>
                                      </p:to>
                                    </p:set>
                                    <p:animEffect transition="in" filter="dissolve">
                                      <p:cBhvr>
                                        <p:cTn id="13" dur="1000"/>
                                        <p:tgtEl>
                                          <p:spTgt spid="83986"/>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10" presetClass="entr" presetSubtype="0" fill="hold" nodeType="clickEffect">
                                  <p:stCondLst>
                                    <p:cond delay="0"/>
                                  </p:stCondLst>
                                  <p:childTnLst>
                                    <p:set>
                                      <p:cBhvr>
                                        <p:cTn id="17" dur="1" fill="hold">
                                          <p:stCondLst>
                                            <p:cond delay="0"/>
                                          </p:stCondLst>
                                        </p:cTn>
                                        <p:tgtEl>
                                          <p:spTgt spid="83987"/>
                                        </p:tgtEl>
                                        <p:attrNameLst>
                                          <p:attrName>style.visibility</p:attrName>
                                        </p:attrNameLst>
                                      </p:cBhvr>
                                      <p:to>
                                        <p:strVal val="visible"/>
                                      </p:to>
                                    </p:set>
                                    <p:animEffect transition="in" filter="fade">
                                      <p:cBhvr>
                                        <p:cTn id="18" dur="1000"/>
                                        <p:tgtEl>
                                          <p:spTgt spid="83987"/>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2" presetClass="entr" presetSubtype="9" fill="hold" grpId="0" nodeType="clickEffect">
                                  <p:stCondLst>
                                    <p:cond delay="0"/>
                                  </p:stCondLst>
                                  <p:childTnLst>
                                    <p:set>
                                      <p:cBhvr>
                                        <p:cTn id="22" dur="1" fill="hold">
                                          <p:stCondLst>
                                            <p:cond delay="0"/>
                                          </p:stCondLst>
                                        </p:cTn>
                                        <p:tgtEl>
                                          <p:spTgt spid="83988"/>
                                        </p:tgtEl>
                                        <p:attrNameLst>
                                          <p:attrName>style.visibility</p:attrName>
                                        </p:attrNameLst>
                                      </p:cBhvr>
                                      <p:to>
                                        <p:strVal val="visible"/>
                                      </p:to>
                                    </p:set>
                                    <p:anim calcmode="lin" valueType="num">
                                      <p:cBhvr additive="base">
                                        <p:cTn id="23" dur="500" fill="hold"/>
                                        <p:tgtEl>
                                          <p:spTgt spid="83988"/>
                                        </p:tgtEl>
                                        <p:attrNameLst>
                                          <p:attrName>ppt_x</p:attrName>
                                        </p:attrNameLst>
                                      </p:cBhvr>
                                      <p:tavLst>
                                        <p:tav tm="0">
                                          <p:val>
                                            <p:strVal val="0-#ppt_w/2"/>
                                          </p:val>
                                        </p:tav>
                                        <p:tav tm="100000">
                                          <p:val>
                                            <p:strVal val="#ppt_x"/>
                                          </p:val>
                                        </p:tav>
                                      </p:tavLst>
                                    </p:anim>
                                    <p:anim calcmode="lin" valueType="num">
                                      <p:cBhvr additive="base">
                                        <p:cTn id="24" dur="500" fill="hold"/>
                                        <p:tgtEl>
                                          <p:spTgt spid="83988"/>
                                        </p:tgtEl>
                                        <p:attrNameLst>
                                          <p:attrName>ppt_y</p:attrName>
                                        </p:attrNameLst>
                                      </p:cBhvr>
                                      <p:tavLst>
                                        <p:tav tm="0">
                                          <p:val>
                                            <p:strVal val="0-#ppt_h/2"/>
                                          </p:val>
                                        </p:tav>
                                        <p:tav tm="100000">
                                          <p:val>
                                            <p:strVal val="#ppt_y"/>
                                          </p:val>
                                        </p:tav>
                                      </p:tavLst>
                                    </p:anim>
                                  </p:childTnLst>
                                </p:cTn>
                              </p:par>
                            </p:childTnLst>
                          </p:cTn>
                        </p:par>
                      </p:childTnLst>
                    </p:cTn>
                  </p:par>
                  <p:par>
                    <p:cTn id="25" fill="hold" nodeType="clickPar">
                      <p:stCondLst>
                        <p:cond delay="indefinite"/>
                      </p:stCondLst>
                      <p:childTnLst>
                        <p:par>
                          <p:cTn id="26" fill="hold" nodeType="withGroup">
                            <p:stCondLst>
                              <p:cond delay="0"/>
                            </p:stCondLst>
                            <p:childTnLst>
                              <p:par>
                                <p:cTn id="27" presetID="10" presetClass="entr" presetSubtype="0" fill="hold" nodeType="clickEffect">
                                  <p:stCondLst>
                                    <p:cond delay="0"/>
                                  </p:stCondLst>
                                  <p:childTnLst>
                                    <p:set>
                                      <p:cBhvr>
                                        <p:cTn id="28" dur="1" fill="hold">
                                          <p:stCondLst>
                                            <p:cond delay="0"/>
                                          </p:stCondLst>
                                        </p:cTn>
                                        <p:tgtEl>
                                          <p:spTgt spid="83989"/>
                                        </p:tgtEl>
                                        <p:attrNameLst>
                                          <p:attrName>style.visibility</p:attrName>
                                        </p:attrNameLst>
                                      </p:cBhvr>
                                      <p:to>
                                        <p:strVal val="visible"/>
                                      </p:to>
                                    </p:set>
                                    <p:animEffect transition="in" filter="fade">
                                      <p:cBhvr>
                                        <p:cTn id="29" dur="1000"/>
                                        <p:tgtEl>
                                          <p:spTgt spid="83989"/>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2" presetClass="entr" presetSubtype="3" fill="hold" grpId="0" nodeType="clickEffect">
                                  <p:stCondLst>
                                    <p:cond delay="0"/>
                                  </p:stCondLst>
                                  <p:childTnLst>
                                    <p:set>
                                      <p:cBhvr>
                                        <p:cTn id="33" dur="1" fill="hold">
                                          <p:stCondLst>
                                            <p:cond delay="0"/>
                                          </p:stCondLst>
                                        </p:cTn>
                                        <p:tgtEl>
                                          <p:spTgt spid="83990"/>
                                        </p:tgtEl>
                                        <p:attrNameLst>
                                          <p:attrName>style.visibility</p:attrName>
                                        </p:attrNameLst>
                                      </p:cBhvr>
                                      <p:to>
                                        <p:strVal val="visible"/>
                                      </p:to>
                                    </p:set>
                                    <p:anim calcmode="lin" valueType="num">
                                      <p:cBhvr additive="base">
                                        <p:cTn id="34" dur="500" fill="hold"/>
                                        <p:tgtEl>
                                          <p:spTgt spid="83990"/>
                                        </p:tgtEl>
                                        <p:attrNameLst>
                                          <p:attrName>ppt_x</p:attrName>
                                        </p:attrNameLst>
                                      </p:cBhvr>
                                      <p:tavLst>
                                        <p:tav tm="0">
                                          <p:val>
                                            <p:strVal val="1+#ppt_w/2"/>
                                          </p:val>
                                        </p:tav>
                                        <p:tav tm="100000">
                                          <p:val>
                                            <p:strVal val="#ppt_x"/>
                                          </p:val>
                                        </p:tav>
                                      </p:tavLst>
                                    </p:anim>
                                    <p:anim calcmode="lin" valueType="num">
                                      <p:cBhvr additive="base">
                                        <p:cTn id="35" dur="500" fill="hold"/>
                                        <p:tgtEl>
                                          <p:spTgt spid="8399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970" grpId="0" autoUpdateAnimBg="0"/>
      <p:bldP spid="83988" grpId="0" autoUpdateAnimBg="0"/>
      <p:bldP spid="83990" grpId="0" autoUpdateAnimBg="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2"/>
          <p:cNvSpPr>
            <a:spLocks noGrp="1" noChangeArrowheads="1"/>
          </p:cNvSpPr>
          <p:nvPr>
            <p:ph type="title"/>
          </p:nvPr>
        </p:nvSpPr>
        <p:spPr>
          <a:xfrm>
            <a:off x="179388" y="620713"/>
            <a:ext cx="1584325" cy="647700"/>
          </a:xfrm>
        </p:spPr>
        <p:txBody>
          <a:bodyPr/>
          <a:lstStyle/>
          <a:p>
            <a:pPr algn="l"/>
            <a:r>
              <a:rPr lang="en-US" altLang="zh-CN" sz="2800" b="1">
                <a:solidFill>
                  <a:srgbClr val="FFFFFF"/>
                </a:solidFill>
                <a:ea typeface="楷体_GB2312" pitchFamily="49" charset="-122"/>
              </a:rPr>
              <a:t>b.</a:t>
            </a:r>
            <a:r>
              <a:rPr lang="zh-CN" altLang="en-US" sz="2800" b="1">
                <a:solidFill>
                  <a:srgbClr val="FFFFFF"/>
                </a:solidFill>
                <a:ea typeface="楷体_GB2312" pitchFamily="49" charset="-122"/>
              </a:rPr>
              <a:t>化简：</a:t>
            </a:r>
          </a:p>
        </p:txBody>
      </p:sp>
      <p:graphicFrame>
        <p:nvGraphicFramePr>
          <p:cNvPr id="180228" name="Object 4"/>
          <p:cNvGraphicFramePr>
            <a:graphicFrameLocks noChangeAspect="1"/>
          </p:cNvGraphicFramePr>
          <p:nvPr>
            <p:extLst>
              <p:ext uri="{D42A27DB-BD31-4B8C-83A1-F6EECF244321}">
                <p14:modId xmlns:p14="http://schemas.microsoft.com/office/powerpoint/2010/main" val="2402355887"/>
              </p:ext>
            </p:extLst>
          </p:nvPr>
        </p:nvGraphicFramePr>
        <p:xfrm>
          <a:off x="2555875" y="2997200"/>
          <a:ext cx="3671888" cy="2163763"/>
        </p:xfrm>
        <a:graphic>
          <a:graphicData uri="http://schemas.openxmlformats.org/presentationml/2006/ole">
            <mc:AlternateContent xmlns:mc="http://schemas.openxmlformats.org/markup-compatibility/2006">
              <mc:Choice xmlns:v="urn:schemas-microsoft-com:vml" Requires="v">
                <p:oleObj spid="_x0000_s180241" name="Visio" r:id="rId4" imgW="1271700" imgH="749150" progId="Visio.Drawing.11">
                  <p:embed/>
                </p:oleObj>
              </mc:Choice>
              <mc:Fallback>
                <p:oleObj name="Visio" r:id="rId4" imgW="1271700" imgH="749150" progId="Visio.Drawing.11">
                  <p:embed/>
                  <p:pic>
                    <p:nvPicPr>
                      <p:cNvPr id="0" name="Object 4"/>
                      <p:cNvPicPr>
                        <a:picLocks noChangeAspect="1" noChangeArrowheads="1"/>
                      </p:cNvPicPr>
                      <p:nvPr/>
                    </p:nvPicPr>
                    <p:blipFill>
                      <a:blip r:embed="rId5"/>
                      <a:srcRect/>
                      <a:stretch>
                        <a:fillRect/>
                      </a:stretch>
                    </p:blipFill>
                    <p:spPr bwMode="auto">
                      <a:xfrm>
                        <a:off x="2555875" y="2997200"/>
                        <a:ext cx="3671888" cy="2163763"/>
                      </a:xfrm>
                      <a:prstGeom prst="rect">
                        <a:avLst/>
                      </a:prstGeom>
                      <a:solidFill>
                        <a:srgbClr val="FFFFFF"/>
                      </a:solidFill>
                      <a:ln w="57150" cmpd="thickThin">
                        <a:solidFill>
                          <a:srgbClr val="FF3399"/>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80229" name="Text Box 5"/>
          <p:cNvSpPr txBox="1">
            <a:spLocks noChangeArrowheads="1"/>
          </p:cNvSpPr>
          <p:nvPr/>
        </p:nvSpPr>
        <p:spPr bwMode="auto">
          <a:xfrm>
            <a:off x="250825" y="2852738"/>
            <a:ext cx="2438400"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a:t>其卡诺图为</a:t>
            </a:r>
          </a:p>
        </p:txBody>
      </p:sp>
      <p:sp>
        <p:nvSpPr>
          <p:cNvPr id="180230" name="Text Box 6"/>
          <p:cNvSpPr txBox="1">
            <a:spLocks noChangeArrowheads="1"/>
          </p:cNvSpPr>
          <p:nvPr/>
        </p:nvSpPr>
        <p:spPr bwMode="auto">
          <a:xfrm>
            <a:off x="323850" y="4868863"/>
            <a:ext cx="1447800"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a:t>化简后</a:t>
            </a:r>
          </a:p>
        </p:txBody>
      </p:sp>
      <p:graphicFrame>
        <p:nvGraphicFramePr>
          <p:cNvPr id="180231" name="Object 7"/>
          <p:cNvGraphicFramePr>
            <a:graphicFrameLocks noChangeAspect="1"/>
          </p:cNvGraphicFramePr>
          <p:nvPr/>
        </p:nvGraphicFramePr>
        <p:xfrm>
          <a:off x="827088" y="5876925"/>
          <a:ext cx="3846512" cy="527050"/>
        </p:xfrm>
        <a:graphic>
          <a:graphicData uri="http://schemas.openxmlformats.org/presentationml/2006/ole">
            <mc:AlternateContent xmlns:mc="http://schemas.openxmlformats.org/markup-compatibility/2006">
              <mc:Choice xmlns:v="urn:schemas-microsoft-com:vml" Requires="v">
                <p:oleObj spid="_x0000_s180242" name="公式" r:id="rId6" imgW="1295280" imgH="177480" progId="Equation.3">
                  <p:embed/>
                </p:oleObj>
              </mc:Choice>
              <mc:Fallback>
                <p:oleObj name="公式" r:id="rId6" imgW="1295280" imgH="177480" progId="Equation.3">
                  <p:embed/>
                  <p:pic>
                    <p:nvPicPr>
                      <p:cNvPr id="0" name="Object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27088" y="5876925"/>
                        <a:ext cx="3846512" cy="527050"/>
                      </a:xfrm>
                      <a:prstGeom prst="rect">
                        <a:avLst/>
                      </a:prstGeom>
                      <a:solidFill>
                        <a:srgbClr val="FFFFFF"/>
                      </a:solidFill>
                      <a:ln w="57150" cmpd="thickThin">
                        <a:solidFill>
                          <a:srgbClr val="FF3399"/>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80233" name="Object 9"/>
          <p:cNvGraphicFramePr>
            <a:graphicFrameLocks noChangeAspect="1"/>
          </p:cNvGraphicFramePr>
          <p:nvPr/>
        </p:nvGraphicFramePr>
        <p:xfrm>
          <a:off x="1763713" y="827088"/>
          <a:ext cx="6264275" cy="1825625"/>
        </p:xfrm>
        <a:graphic>
          <a:graphicData uri="http://schemas.openxmlformats.org/presentationml/2006/ole">
            <mc:AlternateContent xmlns:mc="http://schemas.openxmlformats.org/markup-compatibility/2006">
              <mc:Choice xmlns:v="urn:schemas-microsoft-com:vml" Requires="v">
                <p:oleObj spid="_x0000_s180243" name="公式" r:id="rId8" imgW="3047760" imgH="888840" progId="Equation.3">
                  <p:embed/>
                </p:oleObj>
              </mc:Choice>
              <mc:Fallback>
                <p:oleObj name="公式" r:id="rId8" imgW="3047760" imgH="888840" progId="Equation.3">
                  <p:embed/>
                  <p:pic>
                    <p:nvPicPr>
                      <p:cNvPr id="0" name="Object 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763713" y="827088"/>
                        <a:ext cx="6264275" cy="1825625"/>
                      </a:xfrm>
                      <a:prstGeom prst="rect">
                        <a:avLst/>
                      </a:prstGeom>
                      <a:solidFill>
                        <a:srgbClr val="FFFFFF"/>
                      </a:solidFill>
                      <a:ln w="57150" cmpd="thickThin">
                        <a:solidFill>
                          <a:srgbClr val="FF3399"/>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80234" name="Rectangle 10"/>
          <p:cNvSpPr>
            <a:spLocks noChangeArrowheads="1"/>
          </p:cNvSpPr>
          <p:nvPr/>
        </p:nvSpPr>
        <p:spPr bwMode="auto">
          <a:xfrm>
            <a:off x="0" y="0"/>
            <a:ext cx="6156325" cy="620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altLang="zh-CN" sz="3200" u="sng">
                <a:solidFill>
                  <a:schemeClr val="tx2"/>
                </a:solidFill>
                <a:effectLst>
                  <a:outerShdw blurRad="38100" dist="38100" dir="2700000" algn="tl">
                    <a:srgbClr val="FFFFFF"/>
                  </a:outerShdw>
                </a:effectLst>
              </a:rPr>
              <a:t>4.2.1 </a:t>
            </a:r>
            <a:r>
              <a:rPr lang="zh-CN" altLang="en-US" sz="3200" u="sng">
                <a:solidFill>
                  <a:schemeClr val="tx2"/>
                </a:solidFill>
                <a:effectLst>
                  <a:outerShdw blurRad="38100" dist="38100" dir="2700000" algn="tl">
                    <a:srgbClr val="FFFFFF"/>
                  </a:outerShdw>
                </a:effectLst>
              </a:rPr>
              <a:t>组合逻辑电路的分析方法</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272" fill="hold" grpId="0" nodeType="clickEffect">
                                  <p:stCondLst>
                                    <p:cond delay="0"/>
                                  </p:stCondLst>
                                  <p:childTnLst>
                                    <p:set>
                                      <p:cBhvr>
                                        <p:cTn id="6" dur="1" fill="hold">
                                          <p:stCondLst>
                                            <p:cond delay="0"/>
                                          </p:stCondLst>
                                        </p:cTn>
                                        <p:tgtEl>
                                          <p:spTgt spid="180226"/>
                                        </p:tgtEl>
                                        <p:attrNameLst>
                                          <p:attrName>style.visibility</p:attrName>
                                        </p:attrNameLst>
                                      </p:cBhvr>
                                      <p:to>
                                        <p:strVal val="visible"/>
                                      </p:to>
                                    </p:set>
                                    <p:anim calcmode="lin" valueType="num">
                                      <p:cBhvr>
                                        <p:cTn id="7" dur="1000" fill="hold"/>
                                        <p:tgtEl>
                                          <p:spTgt spid="180226"/>
                                        </p:tgtEl>
                                        <p:attrNameLst>
                                          <p:attrName>ppt_w</p:attrName>
                                        </p:attrNameLst>
                                      </p:cBhvr>
                                      <p:tavLst>
                                        <p:tav tm="0">
                                          <p:val>
                                            <p:strVal val="2/3*#ppt_w"/>
                                          </p:val>
                                        </p:tav>
                                        <p:tav tm="100000">
                                          <p:val>
                                            <p:strVal val="#ppt_w"/>
                                          </p:val>
                                        </p:tav>
                                      </p:tavLst>
                                    </p:anim>
                                    <p:anim calcmode="lin" valueType="num">
                                      <p:cBhvr>
                                        <p:cTn id="8" dur="1000" fill="hold"/>
                                        <p:tgtEl>
                                          <p:spTgt spid="180226"/>
                                        </p:tgtEl>
                                        <p:attrNameLst>
                                          <p:attrName>ppt_h</p:attrName>
                                        </p:attrNameLst>
                                      </p:cBhvr>
                                      <p:tavLst>
                                        <p:tav tm="0">
                                          <p:val>
                                            <p:strVal val="2/3*#ppt_h"/>
                                          </p:val>
                                        </p:tav>
                                        <p:tav tm="100000">
                                          <p:val>
                                            <p:strVal val="#ppt_h"/>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10" presetClass="entr" presetSubtype="0" fill="hold" nodeType="clickEffect">
                                  <p:stCondLst>
                                    <p:cond delay="0"/>
                                  </p:stCondLst>
                                  <p:childTnLst>
                                    <p:set>
                                      <p:cBhvr>
                                        <p:cTn id="12" dur="1" fill="hold">
                                          <p:stCondLst>
                                            <p:cond delay="0"/>
                                          </p:stCondLst>
                                        </p:cTn>
                                        <p:tgtEl>
                                          <p:spTgt spid="180233"/>
                                        </p:tgtEl>
                                        <p:attrNameLst>
                                          <p:attrName>style.visibility</p:attrName>
                                        </p:attrNameLst>
                                      </p:cBhvr>
                                      <p:to>
                                        <p:strVal val="visible"/>
                                      </p:to>
                                    </p:set>
                                    <p:animEffect transition="in" filter="fade">
                                      <p:cBhvr>
                                        <p:cTn id="13" dur="1000"/>
                                        <p:tgtEl>
                                          <p:spTgt spid="180233"/>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29" presetClass="entr" presetSubtype="0" fill="hold" grpId="0" nodeType="clickEffect">
                                  <p:stCondLst>
                                    <p:cond delay="0"/>
                                  </p:stCondLst>
                                  <p:childTnLst>
                                    <p:set>
                                      <p:cBhvr>
                                        <p:cTn id="17" dur="1" fill="hold">
                                          <p:stCondLst>
                                            <p:cond delay="0"/>
                                          </p:stCondLst>
                                        </p:cTn>
                                        <p:tgtEl>
                                          <p:spTgt spid="180229"/>
                                        </p:tgtEl>
                                        <p:attrNameLst>
                                          <p:attrName>style.visibility</p:attrName>
                                        </p:attrNameLst>
                                      </p:cBhvr>
                                      <p:to>
                                        <p:strVal val="visible"/>
                                      </p:to>
                                    </p:set>
                                    <p:anim calcmode="lin" valueType="num">
                                      <p:cBhvr>
                                        <p:cTn id="18" dur="1000" fill="hold"/>
                                        <p:tgtEl>
                                          <p:spTgt spid="180229"/>
                                        </p:tgtEl>
                                        <p:attrNameLst>
                                          <p:attrName>ppt_x</p:attrName>
                                        </p:attrNameLst>
                                      </p:cBhvr>
                                      <p:tavLst>
                                        <p:tav tm="0">
                                          <p:val>
                                            <p:strVal val="#ppt_x-.2"/>
                                          </p:val>
                                        </p:tav>
                                        <p:tav tm="100000">
                                          <p:val>
                                            <p:strVal val="#ppt_x"/>
                                          </p:val>
                                        </p:tav>
                                      </p:tavLst>
                                    </p:anim>
                                    <p:anim calcmode="lin" valueType="num">
                                      <p:cBhvr>
                                        <p:cTn id="19" dur="1000" fill="hold"/>
                                        <p:tgtEl>
                                          <p:spTgt spid="180229"/>
                                        </p:tgtEl>
                                        <p:attrNameLst>
                                          <p:attrName>ppt_y</p:attrName>
                                        </p:attrNameLst>
                                      </p:cBhvr>
                                      <p:tavLst>
                                        <p:tav tm="0">
                                          <p:val>
                                            <p:strVal val="#ppt_y"/>
                                          </p:val>
                                        </p:tav>
                                        <p:tav tm="100000">
                                          <p:val>
                                            <p:strVal val="#ppt_y"/>
                                          </p:val>
                                        </p:tav>
                                      </p:tavLst>
                                    </p:anim>
                                    <p:animEffect transition="in" filter="wipe(right)" prLst="gradientSize: 0.1">
                                      <p:cBhvr>
                                        <p:cTn id="20" dur="1000"/>
                                        <p:tgtEl>
                                          <p:spTgt spid="180229"/>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10" presetClass="entr" presetSubtype="0" fill="hold" nodeType="clickEffect">
                                  <p:stCondLst>
                                    <p:cond delay="0"/>
                                  </p:stCondLst>
                                  <p:childTnLst>
                                    <p:set>
                                      <p:cBhvr>
                                        <p:cTn id="24" dur="1" fill="hold">
                                          <p:stCondLst>
                                            <p:cond delay="0"/>
                                          </p:stCondLst>
                                        </p:cTn>
                                        <p:tgtEl>
                                          <p:spTgt spid="180228"/>
                                        </p:tgtEl>
                                        <p:attrNameLst>
                                          <p:attrName>style.visibility</p:attrName>
                                        </p:attrNameLst>
                                      </p:cBhvr>
                                      <p:to>
                                        <p:strVal val="visible"/>
                                      </p:to>
                                    </p:set>
                                    <p:animEffect transition="in" filter="fade">
                                      <p:cBhvr>
                                        <p:cTn id="25" dur="1000"/>
                                        <p:tgtEl>
                                          <p:spTgt spid="180228"/>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80230"/>
                                        </p:tgtEl>
                                        <p:attrNameLst>
                                          <p:attrName>style.visibility</p:attrName>
                                        </p:attrNameLst>
                                      </p:cBhvr>
                                      <p:to>
                                        <p:strVal val="visible"/>
                                      </p:to>
                                    </p:set>
                                    <p:animEffect transition="in" filter="fade">
                                      <p:cBhvr>
                                        <p:cTn id="30" dur="2000"/>
                                        <p:tgtEl>
                                          <p:spTgt spid="180230"/>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10" presetClass="entr" presetSubtype="0" fill="hold" nodeType="clickEffect">
                                  <p:stCondLst>
                                    <p:cond delay="0"/>
                                  </p:stCondLst>
                                  <p:childTnLst>
                                    <p:set>
                                      <p:cBhvr>
                                        <p:cTn id="34" dur="1" fill="hold">
                                          <p:stCondLst>
                                            <p:cond delay="0"/>
                                          </p:stCondLst>
                                        </p:cTn>
                                        <p:tgtEl>
                                          <p:spTgt spid="180231"/>
                                        </p:tgtEl>
                                        <p:attrNameLst>
                                          <p:attrName>style.visibility</p:attrName>
                                        </p:attrNameLst>
                                      </p:cBhvr>
                                      <p:to>
                                        <p:strVal val="visible"/>
                                      </p:to>
                                    </p:set>
                                    <p:animEffect transition="in" filter="fade">
                                      <p:cBhvr>
                                        <p:cTn id="35" dur="1000"/>
                                        <p:tgtEl>
                                          <p:spTgt spid="1802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0226" grpId="0"/>
      <p:bldP spid="180229" grpId="0" autoUpdateAnimBg="0"/>
      <p:bldP spid="180230" grpId="0" autoUpdateAnimBg="0"/>
    </p:bldLst>
  </p:timing>
</p:sld>
</file>

<file path=ppt/slides/slide8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4999" name="Text Box 7"/>
          <p:cNvSpPr txBox="1">
            <a:spLocks noChangeArrowheads="1"/>
          </p:cNvSpPr>
          <p:nvPr/>
        </p:nvSpPr>
        <p:spPr bwMode="auto">
          <a:xfrm>
            <a:off x="250825" y="1484313"/>
            <a:ext cx="46482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a:t>(2)</a:t>
            </a:r>
            <a:r>
              <a:rPr lang="zh-CN" altLang="en-US"/>
              <a:t>由</a:t>
            </a:r>
            <a:r>
              <a:rPr lang="en-US" altLang="zh-CN"/>
              <a:t>8</a:t>
            </a:r>
            <a:r>
              <a:rPr lang="zh-CN" altLang="en-US"/>
              <a:t>选</a:t>
            </a:r>
            <a:r>
              <a:rPr lang="en-US" altLang="zh-CN"/>
              <a:t>1</a:t>
            </a:r>
            <a:r>
              <a:rPr lang="zh-CN" altLang="en-US"/>
              <a:t>数据选择器实现</a:t>
            </a:r>
          </a:p>
        </p:txBody>
      </p:sp>
      <p:sp>
        <p:nvSpPr>
          <p:cNvPr id="85000" name="Text Box 8"/>
          <p:cNvSpPr txBox="1">
            <a:spLocks noChangeArrowheads="1"/>
          </p:cNvSpPr>
          <p:nvPr/>
        </p:nvSpPr>
        <p:spPr bwMode="auto">
          <a:xfrm>
            <a:off x="250825" y="2276475"/>
            <a:ext cx="4608513"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a:t>        </a:t>
            </a:r>
            <a:r>
              <a:rPr lang="zh-CN" altLang="en-US"/>
              <a:t>先将所给逻辑函数写成最小项之和形式，即</a:t>
            </a:r>
          </a:p>
        </p:txBody>
      </p:sp>
      <p:graphicFrame>
        <p:nvGraphicFramePr>
          <p:cNvPr id="85005" name="Object 13"/>
          <p:cNvGraphicFramePr>
            <a:graphicFrameLocks noChangeAspect="1"/>
          </p:cNvGraphicFramePr>
          <p:nvPr/>
        </p:nvGraphicFramePr>
        <p:xfrm>
          <a:off x="5003800" y="476250"/>
          <a:ext cx="3887788" cy="3135313"/>
        </p:xfrm>
        <a:graphic>
          <a:graphicData uri="http://schemas.openxmlformats.org/presentationml/2006/ole">
            <mc:AlternateContent xmlns:mc="http://schemas.openxmlformats.org/markup-compatibility/2006">
              <mc:Choice xmlns:v="urn:schemas-microsoft-com:vml" Requires="v">
                <p:oleObj spid="_x0000_s85013" name="Visio" r:id="rId4" imgW="2086051" imgH="1547774" progId="Visio.Drawing.11">
                  <p:embed/>
                </p:oleObj>
              </mc:Choice>
              <mc:Fallback>
                <p:oleObj name="Visio" r:id="rId4" imgW="2086051" imgH="1547774" progId="Visio.Drawing.11">
                  <p:embed/>
                  <p:pic>
                    <p:nvPicPr>
                      <p:cNvPr id="0" name="Object 13"/>
                      <p:cNvPicPr>
                        <a:picLocks noChangeAspect="1" noChangeArrowheads="1"/>
                      </p:cNvPicPr>
                      <p:nvPr/>
                    </p:nvPicPr>
                    <p:blipFill>
                      <a:blip r:embed="rId5">
                        <a:extLst>
                          <a:ext uri="{28A0092B-C50C-407E-A947-70E740481C1C}">
                            <a14:useLocalDpi xmlns:a14="http://schemas.microsoft.com/office/drawing/2010/main" val="0"/>
                          </a:ext>
                        </a:extLst>
                      </a:blip>
                      <a:srcRect l="4762" r="10374" b="7736"/>
                      <a:stretch>
                        <a:fillRect/>
                      </a:stretch>
                    </p:blipFill>
                    <p:spPr bwMode="auto">
                      <a:xfrm>
                        <a:off x="5003800" y="476250"/>
                        <a:ext cx="3887788" cy="3135313"/>
                      </a:xfrm>
                      <a:prstGeom prst="rect">
                        <a:avLst/>
                      </a:prstGeom>
                      <a:solidFill>
                        <a:srgbClr val="FFFFFF"/>
                      </a:solidFill>
                      <a:ln w="57150" cmpd="thickThin">
                        <a:solidFill>
                          <a:srgbClr val="FF33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5006" name="Rectangle 14"/>
          <p:cNvSpPr>
            <a:spLocks noGrp="1" noChangeArrowheads="1"/>
          </p:cNvSpPr>
          <p:nvPr>
            <p:ph type="title"/>
          </p:nvPr>
        </p:nvSpPr>
        <p:spPr>
          <a:xfrm>
            <a:off x="323850" y="765175"/>
            <a:ext cx="4762500" cy="633413"/>
          </a:xfrm>
        </p:spPr>
        <p:txBody>
          <a:bodyPr/>
          <a:lstStyle/>
          <a:p>
            <a:pPr algn="l"/>
            <a:r>
              <a:rPr lang="zh-CN" altLang="en-US" sz="2800" b="1">
                <a:solidFill>
                  <a:srgbClr val="FFFFFF"/>
                </a:solidFill>
                <a:ea typeface="楷体_GB2312" pitchFamily="49" charset="-122"/>
              </a:rPr>
              <a:t>其电路连线如图</a:t>
            </a:r>
            <a:r>
              <a:rPr lang="en-US" altLang="zh-CN" sz="2800" b="1">
                <a:solidFill>
                  <a:srgbClr val="FFFFFF"/>
                </a:solidFill>
                <a:ea typeface="楷体_GB2312" pitchFamily="49" charset="-122"/>
              </a:rPr>
              <a:t>4.3.23</a:t>
            </a:r>
            <a:r>
              <a:rPr lang="zh-CN" altLang="en-US" sz="2800" b="1">
                <a:solidFill>
                  <a:srgbClr val="FFFFFF"/>
                </a:solidFill>
                <a:ea typeface="楷体_GB2312" pitchFamily="49" charset="-122"/>
              </a:rPr>
              <a:t>所示</a:t>
            </a:r>
          </a:p>
        </p:txBody>
      </p:sp>
      <p:graphicFrame>
        <p:nvGraphicFramePr>
          <p:cNvPr id="85007" name="Object 15"/>
          <p:cNvGraphicFramePr>
            <a:graphicFrameLocks noChangeAspect="1"/>
          </p:cNvGraphicFramePr>
          <p:nvPr/>
        </p:nvGraphicFramePr>
        <p:xfrm>
          <a:off x="250825" y="3933825"/>
          <a:ext cx="6859588" cy="2636838"/>
        </p:xfrm>
        <a:graphic>
          <a:graphicData uri="http://schemas.openxmlformats.org/presentationml/2006/ole">
            <mc:AlternateContent xmlns:mc="http://schemas.openxmlformats.org/markup-compatibility/2006">
              <mc:Choice xmlns:v="urn:schemas-microsoft-com:vml" Requires="v">
                <p:oleObj spid="_x0000_s85014" name="公式" r:id="rId6" imgW="2997000" imgH="1155600" progId="Equation.3">
                  <p:embed/>
                </p:oleObj>
              </mc:Choice>
              <mc:Fallback>
                <p:oleObj name="公式" r:id="rId6" imgW="2997000" imgH="1155600" progId="Equation.3">
                  <p:embed/>
                  <p:pic>
                    <p:nvPicPr>
                      <p:cNvPr id="0" name="Object 1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0825" y="3933825"/>
                        <a:ext cx="6859588" cy="2636838"/>
                      </a:xfrm>
                      <a:prstGeom prst="rect">
                        <a:avLst/>
                      </a:prstGeom>
                      <a:solidFill>
                        <a:srgbClr val="FFFFFF"/>
                      </a:solidFill>
                      <a:ln w="57150" cmpd="thickThin">
                        <a:solidFill>
                          <a:srgbClr val="FF3399"/>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5008" name="Rectangle 16"/>
          <p:cNvSpPr>
            <a:spLocks noChangeArrowheads="1"/>
          </p:cNvSpPr>
          <p:nvPr/>
        </p:nvSpPr>
        <p:spPr bwMode="auto">
          <a:xfrm>
            <a:off x="0" y="0"/>
            <a:ext cx="3529013" cy="504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altLang="zh-CN" sz="3200" u="sng">
                <a:solidFill>
                  <a:schemeClr val="tx1"/>
                </a:solidFill>
                <a:effectLst>
                  <a:outerShdw blurRad="38100" dist="38100" dir="2700000" algn="tl">
                    <a:srgbClr val="FFFFFF"/>
                  </a:outerShdw>
                </a:effectLst>
              </a:rPr>
              <a:t>4.3.3 </a:t>
            </a:r>
            <a:r>
              <a:rPr lang="zh-CN" altLang="en-US" sz="3200" u="sng">
                <a:solidFill>
                  <a:schemeClr val="tx1"/>
                </a:solidFill>
                <a:effectLst>
                  <a:outerShdw blurRad="38100" dist="38100" dir="2700000" algn="tl">
                    <a:srgbClr val="FFFFFF"/>
                  </a:outerShdw>
                </a:effectLst>
              </a:rPr>
              <a:t>数据选择器</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85006"/>
                                        </p:tgtEl>
                                        <p:attrNameLst>
                                          <p:attrName>style.visibility</p:attrName>
                                        </p:attrNameLst>
                                      </p:cBhvr>
                                      <p:to>
                                        <p:strVal val="visible"/>
                                      </p:to>
                                    </p:set>
                                    <p:animEffect transition="in" filter="box(in)">
                                      <p:cBhvr>
                                        <p:cTn id="7" dur="1000"/>
                                        <p:tgtEl>
                                          <p:spTgt spid="8500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85005"/>
                                        </p:tgtEl>
                                        <p:attrNameLst>
                                          <p:attrName>style.visibility</p:attrName>
                                        </p:attrNameLst>
                                      </p:cBhvr>
                                      <p:to>
                                        <p:strVal val="visible"/>
                                      </p:to>
                                    </p:set>
                                    <p:animEffect transition="in" filter="dissolve">
                                      <p:cBhvr>
                                        <p:cTn id="12" dur="1000"/>
                                        <p:tgtEl>
                                          <p:spTgt spid="8500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84999"/>
                                        </p:tgtEl>
                                        <p:attrNameLst>
                                          <p:attrName>style.visibility</p:attrName>
                                        </p:attrNameLst>
                                      </p:cBhvr>
                                      <p:to>
                                        <p:strVal val="visible"/>
                                      </p:to>
                                    </p:set>
                                    <p:animEffect transition="in" filter="wipe(left)">
                                      <p:cBhvr>
                                        <p:cTn id="17" dur="1000"/>
                                        <p:tgtEl>
                                          <p:spTgt spid="84999"/>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6" presetClass="entr" presetSubtype="26" fill="hold" grpId="0" nodeType="clickEffect">
                                  <p:stCondLst>
                                    <p:cond delay="0"/>
                                  </p:stCondLst>
                                  <p:childTnLst>
                                    <p:set>
                                      <p:cBhvr>
                                        <p:cTn id="21" dur="1" fill="hold">
                                          <p:stCondLst>
                                            <p:cond delay="0"/>
                                          </p:stCondLst>
                                        </p:cTn>
                                        <p:tgtEl>
                                          <p:spTgt spid="85000"/>
                                        </p:tgtEl>
                                        <p:attrNameLst>
                                          <p:attrName>style.visibility</p:attrName>
                                        </p:attrNameLst>
                                      </p:cBhvr>
                                      <p:to>
                                        <p:strVal val="visible"/>
                                      </p:to>
                                    </p:set>
                                    <p:animEffect transition="in" filter="barn(inHorizontal)">
                                      <p:cBhvr>
                                        <p:cTn id="22" dur="1000"/>
                                        <p:tgtEl>
                                          <p:spTgt spid="85000"/>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nodeType="clickEffect">
                                  <p:stCondLst>
                                    <p:cond delay="0"/>
                                  </p:stCondLst>
                                  <p:childTnLst>
                                    <p:set>
                                      <p:cBhvr>
                                        <p:cTn id="26" dur="1" fill="hold">
                                          <p:stCondLst>
                                            <p:cond delay="0"/>
                                          </p:stCondLst>
                                        </p:cTn>
                                        <p:tgtEl>
                                          <p:spTgt spid="85007"/>
                                        </p:tgtEl>
                                        <p:attrNameLst>
                                          <p:attrName>style.visibility</p:attrName>
                                        </p:attrNameLst>
                                      </p:cBhvr>
                                      <p:to>
                                        <p:strVal val="visible"/>
                                      </p:to>
                                    </p:set>
                                    <p:animEffect transition="in" filter="fade">
                                      <p:cBhvr>
                                        <p:cTn id="27" dur="1000"/>
                                        <p:tgtEl>
                                          <p:spTgt spid="850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999" grpId="0" autoUpdateAnimBg="0"/>
      <p:bldP spid="85000" grpId="0" autoUpdateAnimBg="0"/>
      <p:bldP spid="85006" grpId="0"/>
    </p:bldLst>
  </p:timing>
</p:sld>
</file>

<file path=ppt/slides/slide8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6018" name="Rectangle 2"/>
          <p:cNvSpPr>
            <a:spLocks noGrp="1" noChangeArrowheads="1"/>
          </p:cNvSpPr>
          <p:nvPr>
            <p:ph type="title"/>
          </p:nvPr>
        </p:nvSpPr>
        <p:spPr>
          <a:xfrm>
            <a:off x="250825" y="620713"/>
            <a:ext cx="8020050" cy="533400"/>
          </a:xfrm>
        </p:spPr>
        <p:txBody>
          <a:bodyPr/>
          <a:lstStyle/>
          <a:p>
            <a:pPr algn="l"/>
            <a:r>
              <a:rPr lang="en-US" altLang="zh-CN" sz="2800" b="1">
                <a:solidFill>
                  <a:srgbClr val="FFFFFF"/>
                </a:solidFill>
                <a:ea typeface="楷体_GB2312" pitchFamily="49" charset="-122"/>
              </a:rPr>
              <a:t>8</a:t>
            </a:r>
            <a:r>
              <a:rPr lang="zh-CN" altLang="en-US" sz="2800" b="1">
                <a:solidFill>
                  <a:srgbClr val="FFFFFF"/>
                </a:solidFill>
                <a:ea typeface="楷体_GB2312" pitchFamily="49" charset="-122"/>
              </a:rPr>
              <a:t>选</a:t>
            </a:r>
            <a:r>
              <a:rPr lang="en-US" altLang="zh-CN" sz="2800" b="1">
                <a:solidFill>
                  <a:srgbClr val="FFFFFF"/>
                </a:solidFill>
                <a:ea typeface="楷体_GB2312" pitchFamily="49" charset="-122"/>
              </a:rPr>
              <a:t>1</a:t>
            </a:r>
            <a:r>
              <a:rPr lang="zh-CN" altLang="en-US" sz="2800" b="1">
                <a:solidFill>
                  <a:srgbClr val="FFFFFF"/>
                </a:solidFill>
                <a:ea typeface="楷体_GB2312" pitchFamily="49" charset="-122"/>
              </a:rPr>
              <a:t>数据选择器</a:t>
            </a:r>
            <a:r>
              <a:rPr lang="en-US" altLang="zh-CN" sz="2800" b="1">
                <a:solidFill>
                  <a:srgbClr val="FFFFFF"/>
                </a:solidFill>
                <a:ea typeface="楷体_GB2312" pitchFamily="49" charset="-122"/>
              </a:rPr>
              <a:t>74HC151</a:t>
            </a:r>
            <a:r>
              <a:rPr lang="zh-CN" altLang="en-US" sz="2800" b="1">
                <a:solidFill>
                  <a:srgbClr val="FFFFFF"/>
                </a:solidFill>
                <a:ea typeface="楷体_GB2312" pitchFamily="49" charset="-122"/>
              </a:rPr>
              <a:t>的输出端逻辑式为</a:t>
            </a:r>
          </a:p>
        </p:txBody>
      </p:sp>
      <p:graphicFrame>
        <p:nvGraphicFramePr>
          <p:cNvPr id="86022" name="Object 6"/>
          <p:cNvGraphicFramePr>
            <a:graphicFrameLocks noChangeAspect="1"/>
          </p:cNvGraphicFramePr>
          <p:nvPr/>
        </p:nvGraphicFramePr>
        <p:xfrm>
          <a:off x="468313" y="1341438"/>
          <a:ext cx="8035925" cy="1031875"/>
        </p:xfrm>
        <a:graphic>
          <a:graphicData uri="http://schemas.openxmlformats.org/presentationml/2006/ole">
            <mc:AlternateContent xmlns:mc="http://schemas.openxmlformats.org/markup-compatibility/2006">
              <mc:Choice xmlns:v="urn:schemas-microsoft-com:vml" Requires="v">
                <p:oleObj spid="_x0000_s86032" name="公式" r:id="rId4" imgW="3555720" imgH="457200" progId="Equation.3">
                  <p:embed/>
                </p:oleObj>
              </mc:Choice>
              <mc:Fallback>
                <p:oleObj name="公式" r:id="rId4" imgW="3555720" imgH="457200" progId="Equation.3">
                  <p:embed/>
                  <p:pic>
                    <p:nvPicPr>
                      <p:cNvPr id="0"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8313" y="1341438"/>
                        <a:ext cx="8035925" cy="1031875"/>
                      </a:xfrm>
                      <a:prstGeom prst="rect">
                        <a:avLst/>
                      </a:prstGeom>
                      <a:solidFill>
                        <a:srgbClr val="FFFFFF"/>
                      </a:solidFill>
                      <a:ln w="57150" cmpd="thickThin">
                        <a:solidFill>
                          <a:srgbClr val="FF3399"/>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6025" name="Rectangle 9"/>
          <p:cNvSpPr>
            <a:spLocks noChangeArrowheads="1"/>
          </p:cNvSpPr>
          <p:nvPr/>
        </p:nvSpPr>
        <p:spPr bwMode="auto">
          <a:xfrm>
            <a:off x="0" y="0"/>
            <a:ext cx="3529013" cy="504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altLang="zh-CN" sz="3200" u="sng">
                <a:solidFill>
                  <a:schemeClr val="tx1"/>
                </a:solidFill>
                <a:effectLst>
                  <a:outerShdw blurRad="38100" dist="38100" dir="2700000" algn="tl">
                    <a:srgbClr val="FFFFFF"/>
                  </a:outerShdw>
                </a:effectLst>
              </a:rPr>
              <a:t>4.3.3 </a:t>
            </a:r>
            <a:r>
              <a:rPr lang="zh-CN" altLang="en-US" sz="3200" u="sng">
                <a:solidFill>
                  <a:schemeClr val="tx1"/>
                </a:solidFill>
                <a:effectLst>
                  <a:outerShdw blurRad="38100" dist="38100" dir="2700000" algn="tl">
                    <a:srgbClr val="FFFFFF"/>
                  </a:outerShdw>
                </a:effectLst>
              </a:rPr>
              <a:t>数据选择器</a:t>
            </a:r>
          </a:p>
        </p:txBody>
      </p:sp>
      <p:graphicFrame>
        <p:nvGraphicFramePr>
          <p:cNvPr id="86026" name="Object 10"/>
          <p:cNvGraphicFramePr>
            <a:graphicFrameLocks noChangeAspect="1"/>
          </p:cNvGraphicFramePr>
          <p:nvPr/>
        </p:nvGraphicFramePr>
        <p:xfrm>
          <a:off x="539750" y="2636838"/>
          <a:ext cx="6191250" cy="1622425"/>
        </p:xfrm>
        <a:graphic>
          <a:graphicData uri="http://schemas.openxmlformats.org/presentationml/2006/ole">
            <mc:AlternateContent xmlns:mc="http://schemas.openxmlformats.org/markup-compatibility/2006">
              <mc:Choice xmlns:v="urn:schemas-microsoft-com:vml" Requires="v">
                <p:oleObj spid="_x0000_s86033" name="公式" r:id="rId6" imgW="2705040" imgH="711000" progId="Equation.3">
                  <p:embed/>
                </p:oleObj>
              </mc:Choice>
              <mc:Fallback>
                <p:oleObj name="公式" r:id="rId6" imgW="2705040" imgH="711000" progId="Equation.3">
                  <p:embed/>
                  <p:pic>
                    <p:nvPicPr>
                      <p:cNvPr id="0" name="Object 1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9750" y="2636838"/>
                        <a:ext cx="6191250" cy="1622425"/>
                      </a:xfrm>
                      <a:prstGeom prst="rect">
                        <a:avLst/>
                      </a:prstGeom>
                      <a:solidFill>
                        <a:srgbClr val="FFFFFF"/>
                      </a:solidFill>
                      <a:ln w="57150" cmpd="thickThin">
                        <a:solidFill>
                          <a:srgbClr val="FF3399"/>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6027" name="Text Box 11"/>
          <p:cNvSpPr txBox="1">
            <a:spLocks noChangeArrowheads="1"/>
          </p:cNvSpPr>
          <p:nvPr/>
        </p:nvSpPr>
        <p:spPr bwMode="auto">
          <a:xfrm>
            <a:off x="395288" y="4652963"/>
            <a:ext cx="6192837" cy="1373187"/>
          </a:xfrm>
          <a:prstGeom prst="rect">
            <a:avLst/>
          </a:prstGeom>
          <a:solidFill>
            <a:srgbClr val="FF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a:solidFill>
                  <a:schemeClr val="tx2"/>
                </a:solidFill>
              </a:rPr>
              <a:t>比较上面两式，令</a:t>
            </a:r>
            <a:r>
              <a:rPr lang="en-US" altLang="zh-CN">
                <a:solidFill>
                  <a:schemeClr val="tx2"/>
                </a:solidFill>
              </a:rPr>
              <a:t>:   A</a:t>
            </a:r>
            <a:r>
              <a:rPr lang="en-US" altLang="zh-CN" baseline="-25000">
                <a:solidFill>
                  <a:schemeClr val="tx2"/>
                </a:solidFill>
              </a:rPr>
              <a:t>2</a:t>
            </a:r>
            <a:r>
              <a:rPr lang="zh-CN" altLang="en-US">
                <a:solidFill>
                  <a:schemeClr val="tx2"/>
                </a:solidFill>
              </a:rPr>
              <a:t>＝</a:t>
            </a:r>
            <a:r>
              <a:rPr lang="en-US" altLang="zh-CN">
                <a:solidFill>
                  <a:schemeClr val="tx2"/>
                </a:solidFill>
              </a:rPr>
              <a:t>A</a:t>
            </a:r>
            <a:r>
              <a:rPr lang="zh-CN" altLang="en-US">
                <a:solidFill>
                  <a:schemeClr val="tx2"/>
                </a:solidFill>
              </a:rPr>
              <a:t>，</a:t>
            </a:r>
            <a:r>
              <a:rPr lang="en-US" altLang="zh-CN">
                <a:solidFill>
                  <a:schemeClr val="tx2"/>
                </a:solidFill>
              </a:rPr>
              <a:t>A</a:t>
            </a:r>
            <a:r>
              <a:rPr lang="en-US" altLang="zh-CN" baseline="-25000">
                <a:solidFill>
                  <a:schemeClr val="tx2"/>
                </a:solidFill>
              </a:rPr>
              <a:t>1</a:t>
            </a:r>
            <a:r>
              <a:rPr lang="zh-CN" altLang="en-US">
                <a:solidFill>
                  <a:schemeClr val="tx2"/>
                </a:solidFill>
              </a:rPr>
              <a:t>＝</a:t>
            </a:r>
            <a:r>
              <a:rPr lang="en-US" altLang="zh-CN">
                <a:solidFill>
                  <a:schemeClr val="tx2"/>
                </a:solidFill>
              </a:rPr>
              <a:t>B</a:t>
            </a:r>
            <a:r>
              <a:rPr lang="zh-CN" altLang="en-US">
                <a:solidFill>
                  <a:schemeClr val="tx2"/>
                </a:solidFill>
              </a:rPr>
              <a:t>，</a:t>
            </a:r>
            <a:r>
              <a:rPr lang="en-US" altLang="zh-CN">
                <a:solidFill>
                  <a:schemeClr val="tx2"/>
                </a:solidFill>
              </a:rPr>
              <a:t>A</a:t>
            </a:r>
            <a:r>
              <a:rPr lang="en-US" altLang="zh-CN" baseline="-25000">
                <a:solidFill>
                  <a:schemeClr val="tx2"/>
                </a:solidFill>
              </a:rPr>
              <a:t>0</a:t>
            </a:r>
            <a:r>
              <a:rPr lang="en-US" altLang="zh-CN">
                <a:solidFill>
                  <a:schemeClr val="tx2"/>
                </a:solidFill>
              </a:rPr>
              <a:t>=C</a:t>
            </a:r>
            <a:r>
              <a:rPr lang="zh-CN" altLang="en-US">
                <a:solidFill>
                  <a:schemeClr val="tx2"/>
                </a:solidFill>
              </a:rPr>
              <a:t>，</a:t>
            </a:r>
            <a:r>
              <a:rPr lang="en-US" altLang="zh-CN">
                <a:solidFill>
                  <a:schemeClr val="tx2"/>
                </a:solidFill>
              </a:rPr>
              <a:t>D</a:t>
            </a:r>
            <a:r>
              <a:rPr lang="en-US" altLang="zh-CN" baseline="-25000">
                <a:solidFill>
                  <a:schemeClr val="tx2"/>
                </a:solidFill>
              </a:rPr>
              <a:t>1</a:t>
            </a:r>
            <a:r>
              <a:rPr lang="zh-CN" altLang="en-US">
                <a:solidFill>
                  <a:schemeClr val="tx2"/>
                </a:solidFill>
              </a:rPr>
              <a:t>＝</a:t>
            </a:r>
            <a:r>
              <a:rPr lang="en-US" altLang="zh-CN">
                <a:solidFill>
                  <a:schemeClr val="tx2"/>
                </a:solidFill>
              </a:rPr>
              <a:t>D</a:t>
            </a:r>
            <a:r>
              <a:rPr lang="en-US" altLang="zh-CN" baseline="-25000">
                <a:solidFill>
                  <a:schemeClr val="tx2"/>
                </a:solidFill>
              </a:rPr>
              <a:t>2</a:t>
            </a:r>
            <a:r>
              <a:rPr lang="zh-CN" altLang="en-US">
                <a:solidFill>
                  <a:schemeClr val="tx2"/>
                </a:solidFill>
              </a:rPr>
              <a:t>＝</a:t>
            </a:r>
            <a:r>
              <a:rPr lang="en-US" altLang="zh-CN">
                <a:solidFill>
                  <a:schemeClr val="tx2"/>
                </a:solidFill>
              </a:rPr>
              <a:t>D</a:t>
            </a:r>
            <a:r>
              <a:rPr lang="en-US" altLang="zh-CN" baseline="-25000">
                <a:solidFill>
                  <a:schemeClr val="tx2"/>
                </a:solidFill>
              </a:rPr>
              <a:t>3</a:t>
            </a:r>
            <a:r>
              <a:rPr lang="en-US" altLang="zh-CN">
                <a:solidFill>
                  <a:schemeClr val="tx2"/>
                </a:solidFill>
              </a:rPr>
              <a:t>=0</a:t>
            </a:r>
            <a:r>
              <a:rPr lang="zh-CN" altLang="en-US">
                <a:solidFill>
                  <a:schemeClr val="tx2"/>
                </a:solidFill>
              </a:rPr>
              <a:t>，                        </a:t>
            </a:r>
            <a:r>
              <a:rPr lang="en-US" altLang="zh-CN">
                <a:solidFill>
                  <a:schemeClr val="tx2"/>
                </a:solidFill>
              </a:rPr>
              <a:t>D</a:t>
            </a:r>
            <a:r>
              <a:rPr lang="en-US" altLang="zh-CN" baseline="-25000">
                <a:solidFill>
                  <a:schemeClr val="tx2"/>
                </a:solidFill>
              </a:rPr>
              <a:t>0</a:t>
            </a:r>
            <a:r>
              <a:rPr lang="zh-CN" altLang="en-US">
                <a:solidFill>
                  <a:schemeClr val="tx2"/>
                </a:solidFill>
              </a:rPr>
              <a:t>＝</a:t>
            </a:r>
            <a:r>
              <a:rPr lang="en-US" altLang="zh-CN">
                <a:solidFill>
                  <a:schemeClr val="tx2"/>
                </a:solidFill>
              </a:rPr>
              <a:t>D</a:t>
            </a:r>
            <a:r>
              <a:rPr lang="en-US" altLang="zh-CN" baseline="-25000">
                <a:solidFill>
                  <a:schemeClr val="tx2"/>
                </a:solidFill>
              </a:rPr>
              <a:t>4</a:t>
            </a:r>
            <a:r>
              <a:rPr lang="en-US" altLang="zh-CN">
                <a:solidFill>
                  <a:schemeClr val="tx2"/>
                </a:solidFill>
              </a:rPr>
              <a:t>=D</a:t>
            </a:r>
            <a:r>
              <a:rPr lang="en-US" altLang="zh-CN" baseline="-25000">
                <a:solidFill>
                  <a:schemeClr val="tx2"/>
                </a:solidFill>
              </a:rPr>
              <a:t>5</a:t>
            </a:r>
            <a:r>
              <a:rPr lang="en-US" altLang="zh-CN">
                <a:solidFill>
                  <a:schemeClr val="tx2"/>
                </a:solidFill>
              </a:rPr>
              <a:t>=D</a:t>
            </a:r>
            <a:r>
              <a:rPr lang="en-US" altLang="zh-CN" baseline="-25000">
                <a:solidFill>
                  <a:schemeClr val="tx2"/>
                </a:solidFill>
              </a:rPr>
              <a:t>6</a:t>
            </a:r>
            <a:r>
              <a:rPr lang="en-US" altLang="zh-CN">
                <a:solidFill>
                  <a:schemeClr val="tx2"/>
                </a:solidFill>
              </a:rPr>
              <a:t>=D</a:t>
            </a:r>
            <a:r>
              <a:rPr lang="en-US" altLang="zh-CN" baseline="-25000">
                <a:solidFill>
                  <a:schemeClr val="tx2"/>
                </a:solidFill>
              </a:rPr>
              <a:t>7</a:t>
            </a:r>
            <a:r>
              <a:rPr lang="en-US" altLang="zh-CN">
                <a:solidFill>
                  <a:schemeClr val="tx2"/>
                </a:solidFill>
              </a:rPr>
              <a:t>=1</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6018"/>
                                        </p:tgtEl>
                                        <p:attrNameLst>
                                          <p:attrName>style.visibility</p:attrName>
                                        </p:attrNameLst>
                                      </p:cBhvr>
                                      <p:to>
                                        <p:strVal val="visible"/>
                                      </p:to>
                                    </p:set>
                                    <p:animEffect transition="in" filter="wipe(left)">
                                      <p:cBhvr>
                                        <p:cTn id="7" dur="1000"/>
                                        <p:tgtEl>
                                          <p:spTgt spid="8601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86022"/>
                                        </p:tgtEl>
                                        <p:attrNameLst>
                                          <p:attrName>style.visibility</p:attrName>
                                        </p:attrNameLst>
                                      </p:cBhvr>
                                      <p:to>
                                        <p:strVal val="visible"/>
                                      </p:to>
                                    </p:set>
                                    <p:animEffect transition="in" filter="fade">
                                      <p:cBhvr>
                                        <p:cTn id="12" dur="1000"/>
                                        <p:tgtEl>
                                          <p:spTgt spid="8602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86026"/>
                                        </p:tgtEl>
                                        <p:attrNameLst>
                                          <p:attrName>style.visibility</p:attrName>
                                        </p:attrNameLst>
                                      </p:cBhvr>
                                      <p:to>
                                        <p:strVal val="visible"/>
                                      </p:to>
                                    </p:set>
                                    <p:animEffect transition="in" filter="fade">
                                      <p:cBhvr>
                                        <p:cTn id="17" dur="1000"/>
                                        <p:tgtEl>
                                          <p:spTgt spid="86026"/>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6" presetClass="entr" presetSubtype="26" fill="hold" grpId="0" nodeType="clickEffect">
                                  <p:stCondLst>
                                    <p:cond delay="0"/>
                                  </p:stCondLst>
                                  <p:childTnLst>
                                    <p:set>
                                      <p:cBhvr>
                                        <p:cTn id="21" dur="1" fill="hold">
                                          <p:stCondLst>
                                            <p:cond delay="0"/>
                                          </p:stCondLst>
                                        </p:cTn>
                                        <p:tgtEl>
                                          <p:spTgt spid="86027"/>
                                        </p:tgtEl>
                                        <p:attrNameLst>
                                          <p:attrName>style.visibility</p:attrName>
                                        </p:attrNameLst>
                                      </p:cBhvr>
                                      <p:to>
                                        <p:strVal val="visible"/>
                                      </p:to>
                                    </p:set>
                                    <p:animEffect transition="in" filter="barn(inHorizontal)">
                                      <p:cBhvr>
                                        <p:cTn id="22" dur="500"/>
                                        <p:tgtEl>
                                          <p:spTgt spid="860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018" grpId="0" autoUpdateAnimBg="0"/>
      <p:bldP spid="86027" grpId="0" animBg="1" autoUpdateAnimBg="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Rectangle 2"/>
          <p:cNvSpPr>
            <a:spLocks noGrp="1" noChangeArrowheads="1"/>
          </p:cNvSpPr>
          <p:nvPr>
            <p:ph type="title"/>
          </p:nvPr>
        </p:nvSpPr>
        <p:spPr>
          <a:xfrm>
            <a:off x="323850" y="2060575"/>
            <a:ext cx="5770563" cy="576263"/>
          </a:xfrm>
        </p:spPr>
        <p:txBody>
          <a:bodyPr/>
          <a:lstStyle/>
          <a:p>
            <a:pPr algn="l"/>
            <a:r>
              <a:rPr lang="zh-CN" altLang="en-US" sz="2800" b="1">
                <a:solidFill>
                  <a:srgbClr val="FFFFFF"/>
                </a:solidFill>
                <a:ea typeface="楷体_GB2312" pitchFamily="49" charset="-122"/>
              </a:rPr>
              <a:t>故其外部接线图如图</a:t>
            </a:r>
            <a:r>
              <a:rPr lang="en-US" altLang="zh-CN" sz="2800" b="1">
                <a:solidFill>
                  <a:srgbClr val="FFFFFF"/>
                </a:solidFill>
                <a:ea typeface="楷体_GB2312" pitchFamily="49" charset="-122"/>
              </a:rPr>
              <a:t>4.3.24</a:t>
            </a:r>
            <a:r>
              <a:rPr lang="zh-CN" altLang="en-US" sz="2800" b="1">
                <a:solidFill>
                  <a:srgbClr val="FFFFFF"/>
                </a:solidFill>
                <a:ea typeface="楷体_GB2312" pitchFamily="49" charset="-122"/>
              </a:rPr>
              <a:t>所示</a:t>
            </a:r>
          </a:p>
        </p:txBody>
      </p:sp>
      <p:graphicFrame>
        <p:nvGraphicFramePr>
          <p:cNvPr id="230406" name="Object 6"/>
          <p:cNvGraphicFramePr>
            <a:graphicFrameLocks noChangeAspect="1"/>
          </p:cNvGraphicFramePr>
          <p:nvPr/>
        </p:nvGraphicFramePr>
        <p:xfrm>
          <a:off x="611188" y="2708275"/>
          <a:ext cx="5976937" cy="3619500"/>
        </p:xfrm>
        <a:graphic>
          <a:graphicData uri="http://schemas.openxmlformats.org/presentationml/2006/ole">
            <mc:AlternateContent xmlns:mc="http://schemas.openxmlformats.org/markup-compatibility/2006">
              <mc:Choice xmlns:v="urn:schemas-microsoft-com:vml" Requires="v">
                <p:oleObj spid="_x0000_s230411" name="Visio" r:id="rId4" imgW="2974848" imgH="1973275" progId="Visio.Drawing.11">
                  <p:embed/>
                </p:oleObj>
              </mc:Choice>
              <mc:Fallback>
                <p:oleObj name="Visio" r:id="rId4" imgW="2974848" imgH="1973275" progId="Visio.Drawing.11">
                  <p:embed/>
                  <p:pic>
                    <p:nvPicPr>
                      <p:cNvPr id="0" name="Object 6"/>
                      <p:cNvPicPr>
                        <a:picLocks noChangeAspect="1" noChangeArrowheads="1"/>
                      </p:cNvPicPr>
                      <p:nvPr/>
                    </p:nvPicPr>
                    <p:blipFill>
                      <a:blip r:embed="rId5">
                        <a:extLst>
                          <a:ext uri="{28A0092B-C50C-407E-A947-70E740481C1C}">
                            <a14:useLocalDpi xmlns:a14="http://schemas.microsoft.com/office/drawing/2010/main" val="0"/>
                          </a:ext>
                        </a:extLst>
                      </a:blip>
                      <a:srcRect t="4468" b="4222"/>
                      <a:stretch>
                        <a:fillRect/>
                      </a:stretch>
                    </p:blipFill>
                    <p:spPr bwMode="auto">
                      <a:xfrm>
                        <a:off x="611188" y="2708275"/>
                        <a:ext cx="5976937" cy="3619500"/>
                      </a:xfrm>
                      <a:prstGeom prst="rect">
                        <a:avLst/>
                      </a:prstGeom>
                      <a:solidFill>
                        <a:srgbClr val="FFFFFF"/>
                      </a:solidFill>
                      <a:ln w="57150" cmpd="thickThin">
                        <a:solidFill>
                          <a:srgbClr val="FF33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30407" name="Rectangle 7"/>
          <p:cNvSpPr>
            <a:spLocks noChangeArrowheads="1"/>
          </p:cNvSpPr>
          <p:nvPr/>
        </p:nvSpPr>
        <p:spPr bwMode="auto">
          <a:xfrm>
            <a:off x="0" y="0"/>
            <a:ext cx="3529013" cy="504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altLang="zh-CN" sz="3200" u="sng">
                <a:solidFill>
                  <a:schemeClr val="tx1"/>
                </a:solidFill>
                <a:effectLst>
                  <a:outerShdw blurRad="38100" dist="38100" dir="2700000" algn="tl">
                    <a:srgbClr val="FFFFFF"/>
                  </a:outerShdw>
                </a:effectLst>
              </a:rPr>
              <a:t>4.3.3 </a:t>
            </a:r>
            <a:r>
              <a:rPr lang="zh-CN" altLang="en-US" sz="3200" u="sng">
                <a:solidFill>
                  <a:schemeClr val="tx1"/>
                </a:solidFill>
                <a:effectLst>
                  <a:outerShdw blurRad="38100" dist="38100" dir="2700000" algn="tl">
                    <a:srgbClr val="FFFFFF"/>
                  </a:outerShdw>
                </a:effectLst>
              </a:rPr>
              <a:t>数据选择器</a:t>
            </a:r>
          </a:p>
        </p:txBody>
      </p:sp>
      <p:sp>
        <p:nvSpPr>
          <p:cNvPr id="230408" name="Text Box 8"/>
          <p:cNvSpPr txBox="1">
            <a:spLocks noChangeArrowheads="1"/>
          </p:cNvSpPr>
          <p:nvPr/>
        </p:nvSpPr>
        <p:spPr bwMode="auto">
          <a:xfrm>
            <a:off x="900113" y="620713"/>
            <a:ext cx="6192837" cy="1373187"/>
          </a:xfrm>
          <a:prstGeom prst="rect">
            <a:avLst/>
          </a:prstGeom>
          <a:solidFill>
            <a:srgbClr val="FF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a:solidFill>
                  <a:schemeClr val="tx2"/>
                </a:solidFill>
              </a:rPr>
              <a:t>比较上面两式，令</a:t>
            </a:r>
            <a:r>
              <a:rPr lang="en-US" altLang="zh-CN">
                <a:solidFill>
                  <a:schemeClr val="tx2"/>
                </a:solidFill>
              </a:rPr>
              <a:t>:   A</a:t>
            </a:r>
            <a:r>
              <a:rPr lang="en-US" altLang="zh-CN" baseline="-25000">
                <a:solidFill>
                  <a:schemeClr val="tx2"/>
                </a:solidFill>
              </a:rPr>
              <a:t>2</a:t>
            </a:r>
            <a:r>
              <a:rPr lang="zh-CN" altLang="en-US">
                <a:solidFill>
                  <a:schemeClr val="tx2"/>
                </a:solidFill>
              </a:rPr>
              <a:t>＝</a:t>
            </a:r>
            <a:r>
              <a:rPr lang="en-US" altLang="zh-CN">
                <a:solidFill>
                  <a:schemeClr val="tx2"/>
                </a:solidFill>
              </a:rPr>
              <a:t>A</a:t>
            </a:r>
            <a:r>
              <a:rPr lang="zh-CN" altLang="en-US">
                <a:solidFill>
                  <a:schemeClr val="tx2"/>
                </a:solidFill>
              </a:rPr>
              <a:t>，</a:t>
            </a:r>
            <a:r>
              <a:rPr lang="en-US" altLang="zh-CN">
                <a:solidFill>
                  <a:schemeClr val="tx2"/>
                </a:solidFill>
              </a:rPr>
              <a:t>A</a:t>
            </a:r>
            <a:r>
              <a:rPr lang="en-US" altLang="zh-CN" baseline="-25000">
                <a:solidFill>
                  <a:schemeClr val="tx2"/>
                </a:solidFill>
              </a:rPr>
              <a:t>1</a:t>
            </a:r>
            <a:r>
              <a:rPr lang="zh-CN" altLang="en-US">
                <a:solidFill>
                  <a:schemeClr val="tx2"/>
                </a:solidFill>
              </a:rPr>
              <a:t>＝</a:t>
            </a:r>
            <a:r>
              <a:rPr lang="en-US" altLang="zh-CN">
                <a:solidFill>
                  <a:schemeClr val="tx2"/>
                </a:solidFill>
              </a:rPr>
              <a:t>B</a:t>
            </a:r>
            <a:r>
              <a:rPr lang="zh-CN" altLang="en-US">
                <a:solidFill>
                  <a:schemeClr val="tx2"/>
                </a:solidFill>
              </a:rPr>
              <a:t>，</a:t>
            </a:r>
            <a:r>
              <a:rPr lang="en-US" altLang="zh-CN">
                <a:solidFill>
                  <a:schemeClr val="tx2"/>
                </a:solidFill>
              </a:rPr>
              <a:t>A</a:t>
            </a:r>
            <a:r>
              <a:rPr lang="en-US" altLang="zh-CN" baseline="-25000">
                <a:solidFill>
                  <a:schemeClr val="tx2"/>
                </a:solidFill>
              </a:rPr>
              <a:t>0</a:t>
            </a:r>
            <a:r>
              <a:rPr lang="en-US" altLang="zh-CN">
                <a:solidFill>
                  <a:schemeClr val="tx2"/>
                </a:solidFill>
              </a:rPr>
              <a:t>=C</a:t>
            </a:r>
            <a:r>
              <a:rPr lang="zh-CN" altLang="en-US">
                <a:solidFill>
                  <a:schemeClr val="tx2"/>
                </a:solidFill>
              </a:rPr>
              <a:t>，</a:t>
            </a:r>
            <a:r>
              <a:rPr lang="en-US" altLang="zh-CN">
                <a:solidFill>
                  <a:schemeClr val="tx2"/>
                </a:solidFill>
              </a:rPr>
              <a:t>D</a:t>
            </a:r>
            <a:r>
              <a:rPr lang="en-US" altLang="zh-CN" baseline="-25000">
                <a:solidFill>
                  <a:schemeClr val="tx2"/>
                </a:solidFill>
              </a:rPr>
              <a:t>1</a:t>
            </a:r>
            <a:r>
              <a:rPr lang="zh-CN" altLang="en-US">
                <a:solidFill>
                  <a:schemeClr val="tx2"/>
                </a:solidFill>
              </a:rPr>
              <a:t>＝</a:t>
            </a:r>
            <a:r>
              <a:rPr lang="en-US" altLang="zh-CN">
                <a:solidFill>
                  <a:schemeClr val="tx2"/>
                </a:solidFill>
              </a:rPr>
              <a:t>D</a:t>
            </a:r>
            <a:r>
              <a:rPr lang="en-US" altLang="zh-CN" baseline="-25000">
                <a:solidFill>
                  <a:schemeClr val="tx2"/>
                </a:solidFill>
              </a:rPr>
              <a:t>2</a:t>
            </a:r>
            <a:r>
              <a:rPr lang="zh-CN" altLang="en-US">
                <a:solidFill>
                  <a:schemeClr val="tx2"/>
                </a:solidFill>
              </a:rPr>
              <a:t>＝</a:t>
            </a:r>
            <a:r>
              <a:rPr lang="en-US" altLang="zh-CN">
                <a:solidFill>
                  <a:schemeClr val="tx2"/>
                </a:solidFill>
              </a:rPr>
              <a:t>D</a:t>
            </a:r>
            <a:r>
              <a:rPr lang="en-US" altLang="zh-CN" baseline="-25000">
                <a:solidFill>
                  <a:schemeClr val="tx2"/>
                </a:solidFill>
              </a:rPr>
              <a:t>3</a:t>
            </a:r>
            <a:r>
              <a:rPr lang="en-US" altLang="zh-CN">
                <a:solidFill>
                  <a:schemeClr val="tx2"/>
                </a:solidFill>
              </a:rPr>
              <a:t>=0</a:t>
            </a:r>
            <a:r>
              <a:rPr lang="zh-CN" altLang="en-US">
                <a:solidFill>
                  <a:schemeClr val="tx2"/>
                </a:solidFill>
              </a:rPr>
              <a:t>，                        </a:t>
            </a:r>
            <a:r>
              <a:rPr lang="en-US" altLang="zh-CN">
                <a:solidFill>
                  <a:schemeClr val="tx2"/>
                </a:solidFill>
              </a:rPr>
              <a:t>D</a:t>
            </a:r>
            <a:r>
              <a:rPr lang="en-US" altLang="zh-CN" baseline="-25000">
                <a:solidFill>
                  <a:schemeClr val="tx2"/>
                </a:solidFill>
              </a:rPr>
              <a:t>0</a:t>
            </a:r>
            <a:r>
              <a:rPr lang="zh-CN" altLang="en-US">
                <a:solidFill>
                  <a:schemeClr val="tx2"/>
                </a:solidFill>
              </a:rPr>
              <a:t>＝</a:t>
            </a:r>
            <a:r>
              <a:rPr lang="en-US" altLang="zh-CN">
                <a:solidFill>
                  <a:schemeClr val="tx2"/>
                </a:solidFill>
              </a:rPr>
              <a:t>D</a:t>
            </a:r>
            <a:r>
              <a:rPr lang="en-US" altLang="zh-CN" baseline="-25000">
                <a:solidFill>
                  <a:schemeClr val="tx2"/>
                </a:solidFill>
              </a:rPr>
              <a:t>4</a:t>
            </a:r>
            <a:r>
              <a:rPr lang="en-US" altLang="zh-CN">
                <a:solidFill>
                  <a:schemeClr val="tx2"/>
                </a:solidFill>
              </a:rPr>
              <a:t>=D</a:t>
            </a:r>
            <a:r>
              <a:rPr lang="en-US" altLang="zh-CN" baseline="-25000">
                <a:solidFill>
                  <a:schemeClr val="tx2"/>
                </a:solidFill>
              </a:rPr>
              <a:t>5</a:t>
            </a:r>
            <a:r>
              <a:rPr lang="en-US" altLang="zh-CN">
                <a:solidFill>
                  <a:schemeClr val="tx2"/>
                </a:solidFill>
              </a:rPr>
              <a:t>=D</a:t>
            </a:r>
            <a:r>
              <a:rPr lang="en-US" altLang="zh-CN" baseline="-25000">
                <a:solidFill>
                  <a:schemeClr val="tx2"/>
                </a:solidFill>
              </a:rPr>
              <a:t>6</a:t>
            </a:r>
            <a:r>
              <a:rPr lang="en-US" altLang="zh-CN">
                <a:solidFill>
                  <a:schemeClr val="tx2"/>
                </a:solidFill>
              </a:rPr>
              <a:t>=D</a:t>
            </a:r>
            <a:r>
              <a:rPr lang="en-US" altLang="zh-CN" baseline="-25000">
                <a:solidFill>
                  <a:schemeClr val="tx2"/>
                </a:solidFill>
              </a:rPr>
              <a:t>7</a:t>
            </a:r>
            <a:r>
              <a:rPr lang="en-US" altLang="zh-CN">
                <a:solidFill>
                  <a:schemeClr val="tx2"/>
                </a:solidFill>
              </a:rPr>
              <a:t>=1</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6" fill="hold" grpId="0" nodeType="clickEffect">
                                  <p:stCondLst>
                                    <p:cond delay="0"/>
                                  </p:stCondLst>
                                  <p:childTnLst>
                                    <p:set>
                                      <p:cBhvr>
                                        <p:cTn id="6" dur="1" fill="hold">
                                          <p:stCondLst>
                                            <p:cond delay="0"/>
                                          </p:stCondLst>
                                        </p:cTn>
                                        <p:tgtEl>
                                          <p:spTgt spid="230408"/>
                                        </p:tgtEl>
                                        <p:attrNameLst>
                                          <p:attrName>style.visibility</p:attrName>
                                        </p:attrNameLst>
                                      </p:cBhvr>
                                      <p:to>
                                        <p:strVal val="visible"/>
                                      </p:to>
                                    </p:set>
                                    <p:animEffect transition="in" filter="barn(inHorizontal)">
                                      <p:cBhvr>
                                        <p:cTn id="7" dur="500"/>
                                        <p:tgtEl>
                                          <p:spTgt spid="23040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230402"/>
                                        </p:tgtEl>
                                        <p:attrNameLst>
                                          <p:attrName>style.visibility</p:attrName>
                                        </p:attrNameLst>
                                      </p:cBhvr>
                                      <p:to>
                                        <p:strVal val="visible"/>
                                      </p:to>
                                    </p:set>
                                    <p:animEffect transition="in" filter="box(in)">
                                      <p:cBhvr>
                                        <p:cTn id="12" dur="1000"/>
                                        <p:tgtEl>
                                          <p:spTgt spid="23040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nodeType="clickEffect">
                                  <p:stCondLst>
                                    <p:cond delay="0"/>
                                  </p:stCondLst>
                                  <p:childTnLst>
                                    <p:set>
                                      <p:cBhvr>
                                        <p:cTn id="16" dur="1" fill="hold">
                                          <p:stCondLst>
                                            <p:cond delay="0"/>
                                          </p:stCondLst>
                                        </p:cTn>
                                        <p:tgtEl>
                                          <p:spTgt spid="230406"/>
                                        </p:tgtEl>
                                        <p:attrNameLst>
                                          <p:attrName>style.visibility</p:attrName>
                                        </p:attrNameLst>
                                      </p:cBhvr>
                                      <p:to>
                                        <p:strVal val="visible"/>
                                      </p:to>
                                    </p:set>
                                    <p:animEffect transition="in" filter="dissolve">
                                      <p:cBhvr>
                                        <p:cTn id="17" dur="1000"/>
                                        <p:tgtEl>
                                          <p:spTgt spid="2304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0402" grpId="0"/>
      <p:bldP spid="230408" grpId="0" animBg="1" autoUpdateAnimBg="0"/>
    </p:bldLst>
  </p:timing>
</p:sld>
</file>

<file path=ppt/slides/slide8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7042" name="Rectangle 2"/>
          <p:cNvSpPr>
            <a:spLocks noGrp="1" noChangeArrowheads="1"/>
          </p:cNvSpPr>
          <p:nvPr>
            <p:ph type="title"/>
          </p:nvPr>
        </p:nvSpPr>
        <p:spPr>
          <a:xfrm>
            <a:off x="179388" y="692150"/>
            <a:ext cx="8785225" cy="1184275"/>
          </a:xfrm>
        </p:spPr>
        <p:txBody>
          <a:bodyPr/>
          <a:lstStyle/>
          <a:p>
            <a:pPr algn="l"/>
            <a:r>
              <a:rPr lang="zh-CN" altLang="en-US" sz="2800" b="1">
                <a:solidFill>
                  <a:srgbClr val="FFFFFF"/>
                </a:solidFill>
                <a:ea typeface="楷体_GB2312" pitchFamily="49" charset="-122"/>
              </a:rPr>
              <a:t>例</a:t>
            </a:r>
            <a:r>
              <a:rPr lang="en-US" altLang="zh-CN" sz="2800" b="1">
                <a:solidFill>
                  <a:srgbClr val="FFFFFF"/>
                </a:solidFill>
                <a:ea typeface="楷体_GB2312" pitchFamily="49" charset="-122"/>
              </a:rPr>
              <a:t>4.3.6</a:t>
            </a:r>
            <a:r>
              <a:rPr lang="zh-CN" altLang="en-US" sz="2800" b="1">
                <a:solidFill>
                  <a:srgbClr val="FFFFFF"/>
                </a:solidFill>
                <a:ea typeface="楷体_GB2312" pitchFamily="49" charset="-122"/>
              </a:rPr>
              <a:t>试用双</a:t>
            </a:r>
            <a:r>
              <a:rPr lang="en-US" altLang="zh-CN" sz="2800" b="1">
                <a:solidFill>
                  <a:srgbClr val="FFFFFF"/>
                </a:solidFill>
                <a:ea typeface="楷体_GB2312" pitchFamily="49" charset="-122"/>
              </a:rPr>
              <a:t>4</a:t>
            </a:r>
            <a:r>
              <a:rPr lang="zh-CN" altLang="en-US" sz="2800" b="1">
                <a:solidFill>
                  <a:srgbClr val="FFFFFF"/>
                </a:solidFill>
                <a:ea typeface="楷体_GB2312" pitchFamily="49" charset="-122"/>
              </a:rPr>
              <a:t>选</a:t>
            </a:r>
            <a:r>
              <a:rPr lang="en-US" altLang="zh-CN" sz="2800" b="1">
                <a:solidFill>
                  <a:srgbClr val="FFFFFF"/>
                </a:solidFill>
                <a:ea typeface="楷体_GB2312" pitchFamily="49" charset="-122"/>
              </a:rPr>
              <a:t>1</a:t>
            </a:r>
            <a:r>
              <a:rPr lang="zh-CN" altLang="en-US" sz="2800" b="1">
                <a:solidFill>
                  <a:srgbClr val="FFFFFF"/>
                </a:solidFill>
                <a:ea typeface="楷体_GB2312" pitchFamily="49" charset="-122"/>
              </a:rPr>
              <a:t>数据选择器</a:t>
            </a:r>
            <a:r>
              <a:rPr lang="en-US" altLang="zh-CN" sz="2800" b="1">
                <a:solidFill>
                  <a:srgbClr val="FFFFFF"/>
                </a:solidFill>
                <a:ea typeface="楷体_GB2312" pitchFamily="49" charset="-122"/>
              </a:rPr>
              <a:t>74HC153</a:t>
            </a:r>
            <a:r>
              <a:rPr lang="zh-CN" altLang="en-US" sz="2800" b="1">
                <a:solidFill>
                  <a:srgbClr val="FFFFFF"/>
                </a:solidFill>
                <a:ea typeface="楷体_GB2312" pitchFamily="49" charset="-122"/>
              </a:rPr>
              <a:t>构成全减器，设</a:t>
            </a:r>
            <a:r>
              <a:rPr lang="en-US" altLang="zh-CN" sz="2800" b="1">
                <a:solidFill>
                  <a:srgbClr val="FFFFFF"/>
                </a:solidFill>
                <a:ea typeface="楷体_GB2312" pitchFamily="49" charset="-122"/>
              </a:rPr>
              <a:t>A</a:t>
            </a:r>
            <a:r>
              <a:rPr lang="zh-CN" altLang="en-US" sz="2800" b="1">
                <a:solidFill>
                  <a:srgbClr val="FFFFFF"/>
                </a:solidFill>
                <a:ea typeface="楷体_GB2312" pitchFamily="49" charset="-122"/>
              </a:rPr>
              <a:t>为被减数，</a:t>
            </a:r>
            <a:r>
              <a:rPr lang="en-US" altLang="zh-CN" sz="2800" b="1">
                <a:solidFill>
                  <a:srgbClr val="FFFFFF"/>
                </a:solidFill>
                <a:ea typeface="楷体_GB2312" pitchFamily="49" charset="-122"/>
              </a:rPr>
              <a:t>B</a:t>
            </a:r>
            <a:r>
              <a:rPr lang="zh-CN" altLang="en-US" sz="2800" b="1">
                <a:solidFill>
                  <a:srgbClr val="FFFFFF"/>
                </a:solidFill>
                <a:ea typeface="楷体_GB2312" pitchFamily="49" charset="-122"/>
              </a:rPr>
              <a:t>为减数，</a:t>
            </a:r>
            <a:r>
              <a:rPr lang="en-US" altLang="zh-CN" sz="2800" b="1">
                <a:solidFill>
                  <a:srgbClr val="FFFFFF"/>
                </a:solidFill>
                <a:ea typeface="楷体_GB2312" pitchFamily="49" charset="-122"/>
              </a:rPr>
              <a:t>C</a:t>
            </a:r>
            <a:r>
              <a:rPr lang="en-US" altLang="zh-CN" sz="2800" b="1" baseline="-25000">
                <a:solidFill>
                  <a:srgbClr val="FFFFFF"/>
                </a:solidFill>
                <a:ea typeface="楷体_GB2312" pitchFamily="49" charset="-122"/>
              </a:rPr>
              <a:t>I</a:t>
            </a:r>
            <a:r>
              <a:rPr lang="zh-CN" altLang="en-US" sz="2800" b="1">
                <a:solidFill>
                  <a:srgbClr val="FFFFFF"/>
                </a:solidFill>
                <a:ea typeface="楷体_GB2312" pitchFamily="49" charset="-122"/>
              </a:rPr>
              <a:t>为低位的借位，</a:t>
            </a:r>
            <a:r>
              <a:rPr lang="en-US" altLang="zh-CN" sz="2800" b="1">
                <a:solidFill>
                  <a:srgbClr val="FFFFFF"/>
                </a:solidFill>
                <a:ea typeface="楷体_GB2312" pitchFamily="49" charset="-122"/>
              </a:rPr>
              <a:t>D</a:t>
            </a:r>
            <a:r>
              <a:rPr lang="zh-CN" altLang="en-US" sz="2800" b="1">
                <a:solidFill>
                  <a:srgbClr val="FFFFFF"/>
                </a:solidFill>
                <a:ea typeface="楷体_GB2312" pitchFamily="49" charset="-122"/>
              </a:rPr>
              <a:t>为差，</a:t>
            </a:r>
            <a:r>
              <a:rPr lang="en-US" altLang="zh-CN" sz="2800" b="1">
                <a:solidFill>
                  <a:srgbClr val="FFFFFF"/>
                </a:solidFill>
                <a:ea typeface="楷体_GB2312" pitchFamily="49" charset="-122"/>
              </a:rPr>
              <a:t>C</a:t>
            </a:r>
            <a:r>
              <a:rPr lang="en-US" altLang="zh-CN" sz="2800" b="1" baseline="-25000">
                <a:solidFill>
                  <a:srgbClr val="FFFFFF"/>
                </a:solidFill>
                <a:ea typeface="楷体_GB2312" pitchFamily="49" charset="-122"/>
              </a:rPr>
              <a:t>O</a:t>
            </a:r>
            <a:r>
              <a:rPr lang="zh-CN" altLang="en-US" sz="2800" b="1">
                <a:solidFill>
                  <a:srgbClr val="FFFFFF"/>
                </a:solidFill>
                <a:ea typeface="楷体_GB2312" pitchFamily="49" charset="-122"/>
              </a:rPr>
              <a:t>为向高位的借位。</a:t>
            </a:r>
          </a:p>
        </p:txBody>
      </p:sp>
      <p:sp>
        <p:nvSpPr>
          <p:cNvPr id="87045" name="Text Box 5"/>
          <p:cNvSpPr txBox="1">
            <a:spLocks noChangeArrowheads="1"/>
          </p:cNvSpPr>
          <p:nvPr/>
        </p:nvSpPr>
        <p:spPr bwMode="auto">
          <a:xfrm>
            <a:off x="250825" y="1989138"/>
            <a:ext cx="488315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a:t>解：全减器的真值表为</a:t>
            </a:r>
          </a:p>
        </p:txBody>
      </p:sp>
      <p:graphicFrame>
        <p:nvGraphicFramePr>
          <p:cNvPr id="87047" name="Object 7"/>
          <p:cNvGraphicFramePr>
            <a:graphicFrameLocks noChangeAspect="1"/>
          </p:cNvGraphicFramePr>
          <p:nvPr/>
        </p:nvGraphicFramePr>
        <p:xfrm>
          <a:off x="6084888" y="1773238"/>
          <a:ext cx="2760662" cy="4824412"/>
        </p:xfrm>
        <a:graphic>
          <a:graphicData uri="http://schemas.openxmlformats.org/presentationml/2006/ole">
            <mc:AlternateContent xmlns:mc="http://schemas.openxmlformats.org/markup-compatibility/2006">
              <mc:Choice xmlns:v="urn:schemas-microsoft-com:vml" Requires="v">
                <p:oleObj spid="_x0000_s87058" name="Visio" r:id="rId4" imgW="1201217" imgH="2100377" progId="Visio.Drawing.11">
                  <p:embed/>
                </p:oleObj>
              </mc:Choice>
              <mc:Fallback>
                <p:oleObj name="Visio" r:id="rId4" imgW="1201217" imgH="2100377" progId="Visio.Drawing.11">
                  <p:embed/>
                  <p:pic>
                    <p:nvPicPr>
                      <p:cNvPr id="0" name="Object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84888" y="1773238"/>
                        <a:ext cx="2760662" cy="4824412"/>
                      </a:xfrm>
                      <a:prstGeom prst="rect">
                        <a:avLst/>
                      </a:prstGeom>
                      <a:solidFill>
                        <a:srgbClr val="FFFFFF"/>
                      </a:solidFill>
                      <a:ln w="57150" cmpd="thickThin">
                        <a:solidFill>
                          <a:srgbClr val="FF33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7048" name="Text Box 8"/>
          <p:cNvSpPr txBox="1">
            <a:spLocks noChangeArrowheads="1"/>
          </p:cNvSpPr>
          <p:nvPr/>
        </p:nvSpPr>
        <p:spPr bwMode="auto">
          <a:xfrm>
            <a:off x="323850" y="2492375"/>
            <a:ext cx="3311525"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33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a:t>输出端的逻辑式为</a:t>
            </a:r>
          </a:p>
        </p:txBody>
      </p:sp>
      <p:graphicFrame>
        <p:nvGraphicFramePr>
          <p:cNvPr id="87049" name="Object 9"/>
          <p:cNvGraphicFramePr>
            <a:graphicFrameLocks noChangeAspect="1"/>
          </p:cNvGraphicFramePr>
          <p:nvPr/>
        </p:nvGraphicFramePr>
        <p:xfrm>
          <a:off x="323850" y="3141663"/>
          <a:ext cx="5400675" cy="1511300"/>
        </p:xfrm>
        <a:graphic>
          <a:graphicData uri="http://schemas.openxmlformats.org/presentationml/2006/ole">
            <mc:AlternateContent xmlns:mc="http://schemas.openxmlformats.org/markup-compatibility/2006">
              <mc:Choice xmlns:v="urn:schemas-microsoft-com:vml" Requires="v">
                <p:oleObj spid="_x0000_s87059" name="公式" r:id="rId6" imgW="2450880" imgH="685800" progId="Equation.3">
                  <p:embed/>
                </p:oleObj>
              </mc:Choice>
              <mc:Fallback>
                <p:oleObj name="公式" r:id="rId6" imgW="2450880" imgH="685800" progId="Equation.3">
                  <p:embed/>
                  <p:pic>
                    <p:nvPicPr>
                      <p:cNvPr id="0" name="Object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3850" y="3141663"/>
                        <a:ext cx="5400675" cy="1511300"/>
                      </a:xfrm>
                      <a:prstGeom prst="rect">
                        <a:avLst/>
                      </a:prstGeom>
                      <a:solidFill>
                        <a:srgbClr val="FFFFFF"/>
                      </a:solidFill>
                      <a:ln w="57150" cmpd="thickThin">
                        <a:solidFill>
                          <a:srgbClr val="FF3399"/>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7050" name="Object 10"/>
          <p:cNvGraphicFramePr>
            <a:graphicFrameLocks noChangeAspect="1"/>
          </p:cNvGraphicFramePr>
          <p:nvPr/>
        </p:nvGraphicFramePr>
        <p:xfrm>
          <a:off x="323850" y="4868863"/>
          <a:ext cx="5273675" cy="1533525"/>
        </p:xfrm>
        <a:graphic>
          <a:graphicData uri="http://schemas.openxmlformats.org/presentationml/2006/ole">
            <mc:AlternateContent xmlns:mc="http://schemas.openxmlformats.org/markup-compatibility/2006">
              <mc:Choice xmlns:v="urn:schemas-microsoft-com:vml" Requires="v">
                <p:oleObj spid="_x0000_s87060" name="公式" r:id="rId8" imgW="2361960" imgH="685800" progId="Equation.3">
                  <p:embed/>
                </p:oleObj>
              </mc:Choice>
              <mc:Fallback>
                <p:oleObj name="公式" r:id="rId8" imgW="2361960" imgH="685800" progId="Equation.3">
                  <p:embed/>
                  <p:pic>
                    <p:nvPicPr>
                      <p:cNvPr id="0" name="Object 1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23850" y="4868863"/>
                        <a:ext cx="5273675" cy="1533525"/>
                      </a:xfrm>
                      <a:prstGeom prst="rect">
                        <a:avLst/>
                      </a:prstGeom>
                      <a:solidFill>
                        <a:srgbClr val="FFFFFF"/>
                      </a:solidFill>
                      <a:ln w="57150" cmpd="thickThin">
                        <a:solidFill>
                          <a:srgbClr val="FF3399"/>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7051" name="Rectangle 11"/>
          <p:cNvSpPr>
            <a:spLocks noChangeArrowheads="1"/>
          </p:cNvSpPr>
          <p:nvPr/>
        </p:nvSpPr>
        <p:spPr bwMode="auto">
          <a:xfrm>
            <a:off x="0" y="0"/>
            <a:ext cx="3529013" cy="504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altLang="zh-CN" sz="3200" u="sng">
                <a:solidFill>
                  <a:schemeClr val="tx1"/>
                </a:solidFill>
                <a:effectLst>
                  <a:outerShdw blurRad="38100" dist="38100" dir="2700000" algn="tl">
                    <a:srgbClr val="FFFFFF"/>
                  </a:outerShdw>
                </a:effectLst>
              </a:rPr>
              <a:t>4.3.3 </a:t>
            </a:r>
            <a:r>
              <a:rPr lang="zh-CN" altLang="en-US" sz="3200" u="sng">
                <a:solidFill>
                  <a:schemeClr val="tx1"/>
                </a:solidFill>
                <a:effectLst>
                  <a:outerShdw blurRad="38100" dist="38100" dir="2700000" algn="tl">
                    <a:srgbClr val="FFFFFF"/>
                  </a:outerShdw>
                </a:effectLst>
              </a:rPr>
              <a:t>数据选择器</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87042"/>
                                        </p:tgtEl>
                                        <p:attrNameLst>
                                          <p:attrName>style.visibility</p:attrName>
                                        </p:attrNameLst>
                                      </p:cBhvr>
                                      <p:to>
                                        <p:strVal val="visible"/>
                                      </p:to>
                                    </p:set>
                                    <p:animEffect transition="in" filter="box(in)">
                                      <p:cBhvr>
                                        <p:cTn id="7" dur="1000"/>
                                        <p:tgtEl>
                                          <p:spTgt spid="8704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87045"/>
                                        </p:tgtEl>
                                        <p:attrNameLst>
                                          <p:attrName>style.visibility</p:attrName>
                                        </p:attrNameLst>
                                      </p:cBhvr>
                                      <p:to>
                                        <p:strVal val="visible"/>
                                      </p:to>
                                    </p:set>
                                    <p:animEffect transition="in" filter="wipe(left)">
                                      <p:cBhvr>
                                        <p:cTn id="12" dur="1000"/>
                                        <p:tgtEl>
                                          <p:spTgt spid="8704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nodeType="clickEffect">
                                  <p:stCondLst>
                                    <p:cond delay="0"/>
                                  </p:stCondLst>
                                  <p:childTnLst>
                                    <p:set>
                                      <p:cBhvr>
                                        <p:cTn id="16" dur="1" fill="hold">
                                          <p:stCondLst>
                                            <p:cond delay="0"/>
                                          </p:stCondLst>
                                        </p:cTn>
                                        <p:tgtEl>
                                          <p:spTgt spid="87047"/>
                                        </p:tgtEl>
                                        <p:attrNameLst>
                                          <p:attrName>style.visibility</p:attrName>
                                        </p:attrNameLst>
                                      </p:cBhvr>
                                      <p:to>
                                        <p:strVal val="visible"/>
                                      </p:to>
                                    </p:set>
                                    <p:animEffect transition="in" filter="dissolve">
                                      <p:cBhvr>
                                        <p:cTn id="17" dur="1000"/>
                                        <p:tgtEl>
                                          <p:spTgt spid="87047"/>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4" presetClass="entr" presetSubtype="32" fill="hold" grpId="0" nodeType="clickEffect">
                                  <p:stCondLst>
                                    <p:cond delay="0"/>
                                  </p:stCondLst>
                                  <p:childTnLst>
                                    <p:set>
                                      <p:cBhvr>
                                        <p:cTn id="21" dur="1" fill="hold">
                                          <p:stCondLst>
                                            <p:cond delay="0"/>
                                          </p:stCondLst>
                                        </p:cTn>
                                        <p:tgtEl>
                                          <p:spTgt spid="87048"/>
                                        </p:tgtEl>
                                        <p:attrNameLst>
                                          <p:attrName>style.visibility</p:attrName>
                                        </p:attrNameLst>
                                      </p:cBhvr>
                                      <p:to>
                                        <p:strVal val="visible"/>
                                      </p:to>
                                    </p:set>
                                    <p:animEffect transition="in" filter="box(out)">
                                      <p:cBhvr>
                                        <p:cTn id="22" dur="1000"/>
                                        <p:tgtEl>
                                          <p:spTgt spid="87048"/>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nodeType="clickEffect">
                                  <p:stCondLst>
                                    <p:cond delay="0"/>
                                  </p:stCondLst>
                                  <p:childTnLst>
                                    <p:set>
                                      <p:cBhvr>
                                        <p:cTn id="26" dur="1" fill="hold">
                                          <p:stCondLst>
                                            <p:cond delay="0"/>
                                          </p:stCondLst>
                                        </p:cTn>
                                        <p:tgtEl>
                                          <p:spTgt spid="87049"/>
                                        </p:tgtEl>
                                        <p:attrNameLst>
                                          <p:attrName>style.visibility</p:attrName>
                                        </p:attrNameLst>
                                      </p:cBhvr>
                                      <p:to>
                                        <p:strVal val="visible"/>
                                      </p:to>
                                    </p:set>
                                    <p:animEffect transition="in" filter="fade">
                                      <p:cBhvr>
                                        <p:cTn id="27" dur="1000"/>
                                        <p:tgtEl>
                                          <p:spTgt spid="87049"/>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0" presetClass="entr" presetSubtype="0" fill="hold" nodeType="clickEffect">
                                  <p:stCondLst>
                                    <p:cond delay="0"/>
                                  </p:stCondLst>
                                  <p:childTnLst>
                                    <p:set>
                                      <p:cBhvr>
                                        <p:cTn id="31" dur="1" fill="hold">
                                          <p:stCondLst>
                                            <p:cond delay="0"/>
                                          </p:stCondLst>
                                        </p:cTn>
                                        <p:tgtEl>
                                          <p:spTgt spid="87050"/>
                                        </p:tgtEl>
                                        <p:attrNameLst>
                                          <p:attrName>style.visibility</p:attrName>
                                        </p:attrNameLst>
                                      </p:cBhvr>
                                      <p:to>
                                        <p:strVal val="visible"/>
                                      </p:to>
                                    </p:set>
                                    <p:animEffect transition="in" filter="fade">
                                      <p:cBhvr>
                                        <p:cTn id="32" dur="1000"/>
                                        <p:tgtEl>
                                          <p:spTgt spid="87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042" grpId="0" autoUpdateAnimBg="0"/>
      <p:bldP spid="87045" grpId="0" autoUpdateAnimBg="0"/>
      <p:bldP spid="87048" grpId="0"/>
    </p:bldLst>
  </p:timing>
</p:sld>
</file>

<file path=ppt/slides/slide8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8066" name="Rectangle 2"/>
          <p:cNvSpPr>
            <a:spLocks noGrp="1" noChangeArrowheads="1"/>
          </p:cNvSpPr>
          <p:nvPr>
            <p:ph type="title"/>
          </p:nvPr>
        </p:nvSpPr>
        <p:spPr>
          <a:xfrm>
            <a:off x="323850" y="4724400"/>
            <a:ext cx="2160588" cy="685800"/>
          </a:xfrm>
        </p:spPr>
        <p:txBody>
          <a:bodyPr/>
          <a:lstStyle/>
          <a:p>
            <a:r>
              <a:rPr lang="zh-CN" altLang="en-US" sz="2800" b="1">
                <a:solidFill>
                  <a:srgbClr val="FFFFFF"/>
                </a:solidFill>
                <a:ea typeface="楷体_GB2312" pitchFamily="49" charset="-122"/>
              </a:rPr>
              <a:t>比较令：</a:t>
            </a:r>
          </a:p>
        </p:txBody>
      </p:sp>
      <p:graphicFrame>
        <p:nvGraphicFramePr>
          <p:cNvPr id="88069" name="Object 5"/>
          <p:cNvGraphicFramePr>
            <a:graphicFrameLocks noChangeAspect="1"/>
          </p:cNvGraphicFramePr>
          <p:nvPr/>
        </p:nvGraphicFramePr>
        <p:xfrm>
          <a:off x="468313" y="5445125"/>
          <a:ext cx="6367462" cy="1062038"/>
        </p:xfrm>
        <a:graphic>
          <a:graphicData uri="http://schemas.openxmlformats.org/presentationml/2006/ole">
            <mc:AlternateContent xmlns:mc="http://schemas.openxmlformats.org/markup-compatibility/2006">
              <mc:Choice xmlns:v="urn:schemas-microsoft-com:vml" Requires="v">
                <p:oleObj spid="_x0000_s88087" name="公式" r:id="rId4" imgW="2743200" imgH="457200" progId="Equation.3">
                  <p:embed/>
                </p:oleObj>
              </mc:Choice>
              <mc:Fallback>
                <p:oleObj name="公式" r:id="rId4" imgW="2743200" imgH="457200" progId="Equation.3">
                  <p:embed/>
                  <p:pic>
                    <p:nvPicPr>
                      <p:cNvPr id="0"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8313" y="5445125"/>
                        <a:ext cx="6367462" cy="1062038"/>
                      </a:xfrm>
                      <a:prstGeom prst="rect">
                        <a:avLst/>
                      </a:prstGeom>
                      <a:solidFill>
                        <a:srgbClr val="FFFFFF"/>
                      </a:solidFill>
                      <a:ln w="57150" cmpd="thickThin">
                        <a:solidFill>
                          <a:srgbClr val="FF3399"/>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8072" name="Rectangle 8"/>
          <p:cNvSpPr>
            <a:spLocks noChangeArrowheads="1"/>
          </p:cNvSpPr>
          <p:nvPr/>
        </p:nvSpPr>
        <p:spPr bwMode="auto">
          <a:xfrm>
            <a:off x="0" y="0"/>
            <a:ext cx="3529013" cy="504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altLang="zh-CN" sz="3200" u="sng">
                <a:solidFill>
                  <a:schemeClr val="tx1"/>
                </a:solidFill>
                <a:effectLst>
                  <a:outerShdw blurRad="38100" dist="38100" dir="2700000" algn="tl">
                    <a:srgbClr val="FFFFFF"/>
                  </a:outerShdw>
                </a:effectLst>
              </a:rPr>
              <a:t>4.3.3 </a:t>
            </a:r>
            <a:r>
              <a:rPr lang="zh-CN" altLang="en-US" sz="3200" u="sng">
                <a:solidFill>
                  <a:schemeClr val="tx1"/>
                </a:solidFill>
                <a:effectLst>
                  <a:outerShdw blurRad="38100" dist="38100" dir="2700000" algn="tl">
                    <a:srgbClr val="FFFFFF"/>
                  </a:outerShdw>
                </a:effectLst>
              </a:rPr>
              <a:t>数据选择器</a:t>
            </a:r>
          </a:p>
        </p:txBody>
      </p:sp>
      <p:graphicFrame>
        <p:nvGraphicFramePr>
          <p:cNvPr id="88073" name="Object 9"/>
          <p:cNvGraphicFramePr>
            <a:graphicFrameLocks noChangeAspect="1"/>
          </p:cNvGraphicFramePr>
          <p:nvPr/>
        </p:nvGraphicFramePr>
        <p:xfrm>
          <a:off x="684213" y="765175"/>
          <a:ext cx="5400675" cy="1511300"/>
        </p:xfrm>
        <a:graphic>
          <a:graphicData uri="http://schemas.openxmlformats.org/presentationml/2006/ole">
            <mc:AlternateContent xmlns:mc="http://schemas.openxmlformats.org/markup-compatibility/2006">
              <mc:Choice xmlns:v="urn:schemas-microsoft-com:vml" Requires="v">
                <p:oleObj spid="_x0000_s88088" name="公式" r:id="rId6" imgW="2450880" imgH="685800" progId="Equation.3">
                  <p:embed/>
                </p:oleObj>
              </mc:Choice>
              <mc:Fallback>
                <p:oleObj name="公式" r:id="rId6" imgW="2450880" imgH="685800" progId="Equation.3">
                  <p:embed/>
                  <p:pic>
                    <p:nvPicPr>
                      <p:cNvPr id="0" name="Object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4213" y="765175"/>
                        <a:ext cx="5400675" cy="1511300"/>
                      </a:xfrm>
                      <a:prstGeom prst="rect">
                        <a:avLst/>
                      </a:prstGeom>
                      <a:solidFill>
                        <a:srgbClr val="FFFFFF"/>
                      </a:solidFill>
                      <a:ln w="57150" cmpd="thickThin">
                        <a:solidFill>
                          <a:srgbClr val="FF3399"/>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8074" name="Object 10"/>
          <p:cNvGraphicFramePr>
            <a:graphicFrameLocks noChangeAspect="1"/>
          </p:cNvGraphicFramePr>
          <p:nvPr/>
        </p:nvGraphicFramePr>
        <p:xfrm>
          <a:off x="684213" y="2492375"/>
          <a:ext cx="5273675" cy="1533525"/>
        </p:xfrm>
        <a:graphic>
          <a:graphicData uri="http://schemas.openxmlformats.org/presentationml/2006/ole">
            <mc:AlternateContent xmlns:mc="http://schemas.openxmlformats.org/markup-compatibility/2006">
              <mc:Choice xmlns:v="urn:schemas-microsoft-com:vml" Requires="v">
                <p:oleObj spid="_x0000_s88089" name="公式" r:id="rId8" imgW="2361960" imgH="685800" progId="Equation.3">
                  <p:embed/>
                </p:oleObj>
              </mc:Choice>
              <mc:Fallback>
                <p:oleObj name="公式" r:id="rId8" imgW="2361960" imgH="685800" progId="Equation.3">
                  <p:embed/>
                  <p:pic>
                    <p:nvPicPr>
                      <p:cNvPr id="0" name="Object 1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84213" y="2492375"/>
                        <a:ext cx="5273675" cy="1533525"/>
                      </a:xfrm>
                      <a:prstGeom prst="rect">
                        <a:avLst/>
                      </a:prstGeom>
                      <a:solidFill>
                        <a:srgbClr val="FFFFFF"/>
                      </a:solidFill>
                      <a:ln w="57150" cmpd="thickThin">
                        <a:solidFill>
                          <a:srgbClr val="FF3399"/>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88076" name="Picture 12" descr="4-3-22"/>
          <p:cNvPicPr>
            <a:picLocks noChangeAspect="1" noChangeArrowheads="1"/>
          </p:cNvPicPr>
          <p:nvPr/>
        </p:nvPicPr>
        <p:blipFill>
          <a:blip r:embed="rId10">
            <a:extLst>
              <a:ext uri="{28A0092B-C50C-407E-A947-70E740481C1C}">
                <a14:useLocalDpi xmlns:a14="http://schemas.microsoft.com/office/drawing/2010/main" val="0"/>
              </a:ext>
            </a:extLst>
          </a:blip>
          <a:srcRect l="29260" t="11899" r="29568" b="4056"/>
          <a:stretch>
            <a:fillRect/>
          </a:stretch>
        </p:blipFill>
        <p:spPr bwMode="auto">
          <a:xfrm>
            <a:off x="6732588" y="333375"/>
            <a:ext cx="2055812" cy="4319588"/>
          </a:xfrm>
          <a:prstGeom prst="rect">
            <a:avLst/>
          </a:prstGeom>
          <a:noFill/>
          <a:ln w="57150" cmpd="thickThin">
            <a:solidFill>
              <a:srgbClr val="FF3399"/>
            </a:solidFill>
            <a:miter lim="800000"/>
            <a:headEnd/>
            <a:tailEnd/>
          </a:ln>
          <a:extLst>
            <a:ext uri="{909E8E84-426E-40DD-AFC4-6F175D3DCCD1}">
              <a14:hiddenFill xmlns:a14="http://schemas.microsoft.com/office/drawing/2010/main">
                <a:solidFill>
                  <a:srgbClr val="FFFFFF"/>
                </a:solidFill>
              </a14:hiddenFill>
            </a:ext>
          </a:extLst>
        </p:spPr>
      </p:pic>
      <p:graphicFrame>
        <p:nvGraphicFramePr>
          <p:cNvPr id="88078" name="Object 14"/>
          <p:cNvGraphicFramePr>
            <a:graphicFrameLocks noChangeAspect="1"/>
          </p:cNvGraphicFramePr>
          <p:nvPr/>
        </p:nvGraphicFramePr>
        <p:xfrm>
          <a:off x="323850" y="4221163"/>
          <a:ext cx="5832475" cy="503237"/>
        </p:xfrm>
        <a:graphic>
          <a:graphicData uri="http://schemas.openxmlformats.org/presentationml/2006/ole">
            <mc:AlternateContent xmlns:mc="http://schemas.openxmlformats.org/markup-compatibility/2006">
              <mc:Choice xmlns:v="urn:schemas-microsoft-com:vml" Requires="v">
                <p:oleObj spid="_x0000_s88090" name="公式" r:id="rId11" imgW="2641320" imgH="228600" progId="Equation.3">
                  <p:embed/>
                </p:oleObj>
              </mc:Choice>
              <mc:Fallback>
                <p:oleObj name="公式" r:id="rId11" imgW="2641320" imgH="228600" progId="Equation.3">
                  <p:embed/>
                  <p:pic>
                    <p:nvPicPr>
                      <p:cNvPr id="0" name="Object 1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23850" y="4221163"/>
                        <a:ext cx="5832475" cy="503237"/>
                      </a:xfrm>
                      <a:prstGeom prst="rect">
                        <a:avLst/>
                      </a:prstGeom>
                      <a:solidFill>
                        <a:srgbClr val="FFFFFF"/>
                      </a:solidFill>
                      <a:ln w="57150" cmpd="thickThin">
                        <a:solidFill>
                          <a:srgbClr val="FF3399"/>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88073"/>
                                        </p:tgtEl>
                                        <p:attrNameLst>
                                          <p:attrName>style.visibility</p:attrName>
                                        </p:attrNameLst>
                                      </p:cBhvr>
                                      <p:to>
                                        <p:strVal val="visible"/>
                                      </p:to>
                                    </p:set>
                                    <p:animEffect transition="in" filter="fade">
                                      <p:cBhvr>
                                        <p:cTn id="7" dur="1000"/>
                                        <p:tgtEl>
                                          <p:spTgt spid="8807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88074"/>
                                        </p:tgtEl>
                                        <p:attrNameLst>
                                          <p:attrName>style.visibility</p:attrName>
                                        </p:attrNameLst>
                                      </p:cBhvr>
                                      <p:to>
                                        <p:strVal val="visible"/>
                                      </p:to>
                                    </p:set>
                                    <p:animEffect transition="in" filter="fade">
                                      <p:cBhvr>
                                        <p:cTn id="12" dur="1000"/>
                                        <p:tgtEl>
                                          <p:spTgt spid="8807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nodeType="clickEffect">
                                  <p:stCondLst>
                                    <p:cond delay="0"/>
                                  </p:stCondLst>
                                  <p:childTnLst>
                                    <p:set>
                                      <p:cBhvr>
                                        <p:cTn id="16" dur="1" fill="hold">
                                          <p:stCondLst>
                                            <p:cond delay="0"/>
                                          </p:stCondLst>
                                        </p:cTn>
                                        <p:tgtEl>
                                          <p:spTgt spid="88076"/>
                                        </p:tgtEl>
                                        <p:attrNameLst>
                                          <p:attrName>style.visibility</p:attrName>
                                        </p:attrNameLst>
                                      </p:cBhvr>
                                      <p:to>
                                        <p:strVal val="visible"/>
                                      </p:to>
                                    </p:set>
                                    <p:animEffect transition="in" filter="dissolve">
                                      <p:cBhvr>
                                        <p:cTn id="17" dur="1000"/>
                                        <p:tgtEl>
                                          <p:spTgt spid="88076"/>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nodeType="clickEffect">
                                  <p:stCondLst>
                                    <p:cond delay="0"/>
                                  </p:stCondLst>
                                  <p:childTnLst>
                                    <p:set>
                                      <p:cBhvr>
                                        <p:cTn id="21" dur="1" fill="hold">
                                          <p:stCondLst>
                                            <p:cond delay="0"/>
                                          </p:stCondLst>
                                        </p:cTn>
                                        <p:tgtEl>
                                          <p:spTgt spid="88078"/>
                                        </p:tgtEl>
                                        <p:attrNameLst>
                                          <p:attrName>style.visibility</p:attrName>
                                        </p:attrNameLst>
                                      </p:cBhvr>
                                      <p:to>
                                        <p:strVal val="visible"/>
                                      </p:to>
                                    </p:set>
                                    <p:animEffect transition="in" filter="fade">
                                      <p:cBhvr>
                                        <p:cTn id="22" dur="1000"/>
                                        <p:tgtEl>
                                          <p:spTgt spid="88078"/>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88066"/>
                                        </p:tgtEl>
                                        <p:attrNameLst>
                                          <p:attrName>style.visibility</p:attrName>
                                        </p:attrNameLst>
                                      </p:cBhvr>
                                      <p:to>
                                        <p:strVal val="visible"/>
                                      </p:to>
                                    </p:set>
                                    <p:animEffect transition="in" filter="wipe(left)">
                                      <p:cBhvr>
                                        <p:cTn id="27" dur="1000"/>
                                        <p:tgtEl>
                                          <p:spTgt spid="88066"/>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0" presetClass="entr" presetSubtype="0" fill="hold" nodeType="clickEffect">
                                  <p:stCondLst>
                                    <p:cond delay="0"/>
                                  </p:stCondLst>
                                  <p:childTnLst>
                                    <p:set>
                                      <p:cBhvr>
                                        <p:cTn id="31" dur="1" fill="hold">
                                          <p:stCondLst>
                                            <p:cond delay="0"/>
                                          </p:stCondLst>
                                        </p:cTn>
                                        <p:tgtEl>
                                          <p:spTgt spid="88069"/>
                                        </p:tgtEl>
                                        <p:attrNameLst>
                                          <p:attrName>style.visibility</p:attrName>
                                        </p:attrNameLst>
                                      </p:cBhvr>
                                      <p:to>
                                        <p:strVal val="visible"/>
                                      </p:to>
                                    </p:set>
                                    <p:animEffect transition="in" filter="fade">
                                      <p:cBhvr>
                                        <p:cTn id="32" dur="1000"/>
                                        <p:tgtEl>
                                          <p:spTgt spid="880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066" grpId="0" autoUpdateAnimBg="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Rectangle 2"/>
          <p:cNvSpPr>
            <a:spLocks noGrp="1" noChangeArrowheads="1"/>
          </p:cNvSpPr>
          <p:nvPr>
            <p:ph type="title"/>
          </p:nvPr>
        </p:nvSpPr>
        <p:spPr>
          <a:xfrm>
            <a:off x="250825" y="1773238"/>
            <a:ext cx="5410200" cy="706437"/>
          </a:xfrm>
        </p:spPr>
        <p:txBody>
          <a:bodyPr/>
          <a:lstStyle/>
          <a:p>
            <a:pPr algn="l"/>
            <a:r>
              <a:rPr lang="zh-CN" altLang="en-US" sz="2800" b="1">
                <a:solidFill>
                  <a:srgbClr val="FFFFFF"/>
                </a:solidFill>
                <a:ea typeface="楷体_GB2312" pitchFamily="49" charset="-122"/>
              </a:rPr>
              <a:t>则电路的连线图如图</a:t>
            </a:r>
            <a:r>
              <a:rPr lang="en-US" altLang="zh-CN" sz="2800" b="1">
                <a:solidFill>
                  <a:srgbClr val="FFFFFF"/>
                </a:solidFill>
                <a:ea typeface="楷体_GB2312" pitchFamily="49" charset="-122"/>
              </a:rPr>
              <a:t>4.3.25</a:t>
            </a:r>
            <a:r>
              <a:rPr lang="zh-CN" altLang="en-US" sz="2800" b="1">
                <a:solidFill>
                  <a:srgbClr val="FFFFFF"/>
                </a:solidFill>
                <a:ea typeface="楷体_GB2312" pitchFamily="49" charset="-122"/>
              </a:rPr>
              <a:t>所示</a:t>
            </a:r>
          </a:p>
        </p:txBody>
      </p:sp>
      <p:graphicFrame>
        <p:nvGraphicFramePr>
          <p:cNvPr id="231429" name="Object 5"/>
          <p:cNvGraphicFramePr>
            <a:graphicFrameLocks noChangeAspect="1"/>
          </p:cNvGraphicFramePr>
          <p:nvPr/>
        </p:nvGraphicFramePr>
        <p:xfrm>
          <a:off x="755650" y="2492375"/>
          <a:ext cx="5834063" cy="3992563"/>
        </p:xfrm>
        <a:graphic>
          <a:graphicData uri="http://schemas.openxmlformats.org/presentationml/2006/ole">
            <mc:AlternateContent xmlns:mc="http://schemas.openxmlformats.org/markup-compatibility/2006">
              <mc:Choice xmlns:v="urn:schemas-microsoft-com:vml" Requires="v">
                <p:oleObj spid="_x0000_s231436" name="Visio" r:id="rId4" imgW="3279648" imgH="1857451" progId="Visio.Drawing.11">
                  <p:embed/>
                </p:oleObj>
              </mc:Choice>
              <mc:Fallback>
                <p:oleObj name="Visio" r:id="rId4" imgW="3279648" imgH="1857451" progId="Visio.Drawing.11">
                  <p:embed/>
                  <p:pic>
                    <p:nvPicPr>
                      <p:cNvPr id="0" name="Object 5"/>
                      <p:cNvPicPr>
                        <a:picLocks noChangeAspect="1" noChangeArrowheads="1"/>
                      </p:cNvPicPr>
                      <p:nvPr/>
                    </p:nvPicPr>
                    <p:blipFill>
                      <a:blip r:embed="rId5">
                        <a:extLst>
                          <a:ext uri="{28A0092B-C50C-407E-A947-70E740481C1C}">
                            <a14:useLocalDpi xmlns:a14="http://schemas.microsoft.com/office/drawing/2010/main" val="0"/>
                          </a:ext>
                        </a:extLst>
                      </a:blip>
                      <a:srcRect l="9421" t="5449" r="10764"/>
                      <a:stretch>
                        <a:fillRect/>
                      </a:stretch>
                    </p:blipFill>
                    <p:spPr bwMode="auto">
                      <a:xfrm>
                        <a:off x="755650" y="2492375"/>
                        <a:ext cx="5834063" cy="3992563"/>
                      </a:xfrm>
                      <a:prstGeom prst="rect">
                        <a:avLst/>
                      </a:prstGeom>
                      <a:solidFill>
                        <a:srgbClr val="FFFFFF"/>
                      </a:solidFill>
                      <a:ln w="57150" cmpd="thickThin">
                        <a:solidFill>
                          <a:srgbClr val="FF33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31430" name="Rectangle 6"/>
          <p:cNvSpPr>
            <a:spLocks noChangeArrowheads="1"/>
          </p:cNvSpPr>
          <p:nvPr/>
        </p:nvSpPr>
        <p:spPr bwMode="auto">
          <a:xfrm>
            <a:off x="0" y="0"/>
            <a:ext cx="3529013" cy="504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altLang="zh-CN" sz="3200" u="sng">
                <a:solidFill>
                  <a:schemeClr val="tx1"/>
                </a:solidFill>
                <a:effectLst>
                  <a:outerShdw blurRad="38100" dist="38100" dir="2700000" algn="tl">
                    <a:srgbClr val="FFFFFF"/>
                  </a:outerShdw>
                </a:effectLst>
              </a:rPr>
              <a:t>4.3.3 </a:t>
            </a:r>
            <a:r>
              <a:rPr lang="zh-CN" altLang="en-US" sz="3200" u="sng">
                <a:solidFill>
                  <a:schemeClr val="tx1"/>
                </a:solidFill>
                <a:effectLst>
                  <a:outerShdw blurRad="38100" dist="38100" dir="2700000" algn="tl">
                    <a:srgbClr val="FFFFFF"/>
                  </a:outerShdw>
                </a:effectLst>
              </a:rPr>
              <a:t>数据选择器</a:t>
            </a:r>
          </a:p>
        </p:txBody>
      </p:sp>
      <p:graphicFrame>
        <p:nvGraphicFramePr>
          <p:cNvPr id="231431" name="Object 7"/>
          <p:cNvGraphicFramePr>
            <a:graphicFrameLocks noChangeAspect="1"/>
          </p:cNvGraphicFramePr>
          <p:nvPr/>
        </p:nvGraphicFramePr>
        <p:xfrm>
          <a:off x="827088" y="620713"/>
          <a:ext cx="6367462" cy="1062037"/>
        </p:xfrm>
        <a:graphic>
          <a:graphicData uri="http://schemas.openxmlformats.org/presentationml/2006/ole">
            <mc:AlternateContent xmlns:mc="http://schemas.openxmlformats.org/markup-compatibility/2006">
              <mc:Choice xmlns:v="urn:schemas-microsoft-com:vml" Requires="v">
                <p:oleObj spid="_x0000_s231437" name="公式" r:id="rId6" imgW="2743200" imgH="457200" progId="Equation.3">
                  <p:embed/>
                </p:oleObj>
              </mc:Choice>
              <mc:Fallback>
                <p:oleObj name="公式" r:id="rId6" imgW="2743200" imgH="457200" progId="Equation.3">
                  <p:embed/>
                  <p:pic>
                    <p:nvPicPr>
                      <p:cNvPr id="0" name="Object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27088" y="620713"/>
                        <a:ext cx="6367462" cy="1062037"/>
                      </a:xfrm>
                      <a:prstGeom prst="rect">
                        <a:avLst/>
                      </a:prstGeom>
                      <a:solidFill>
                        <a:srgbClr val="FFFFFF"/>
                      </a:solidFill>
                      <a:ln w="57150" cmpd="thickThin">
                        <a:solidFill>
                          <a:srgbClr val="FF3399"/>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231431"/>
                                        </p:tgtEl>
                                        <p:attrNameLst>
                                          <p:attrName>style.visibility</p:attrName>
                                        </p:attrNameLst>
                                      </p:cBhvr>
                                      <p:to>
                                        <p:strVal val="visible"/>
                                      </p:to>
                                    </p:set>
                                    <p:animEffect transition="in" filter="fade">
                                      <p:cBhvr>
                                        <p:cTn id="7" dur="1000"/>
                                        <p:tgtEl>
                                          <p:spTgt spid="23143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32" fill="hold" grpId="0" nodeType="clickEffect">
                                  <p:stCondLst>
                                    <p:cond delay="0"/>
                                  </p:stCondLst>
                                  <p:childTnLst>
                                    <p:set>
                                      <p:cBhvr>
                                        <p:cTn id="11" dur="1" fill="hold">
                                          <p:stCondLst>
                                            <p:cond delay="0"/>
                                          </p:stCondLst>
                                        </p:cTn>
                                        <p:tgtEl>
                                          <p:spTgt spid="231426"/>
                                        </p:tgtEl>
                                        <p:attrNameLst>
                                          <p:attrName>style.visibility</p:attrName>
                                        </p:attrNameLst>
                                      </p:cBhvr>
                                      <p:to>
                                        <p:strVal val="visible"/>
                                      </p:to>
                                    </p:set>
                                    <p:animEffect transition="in" filter="box(out)">
                                      <p:cBhvr>
                                        <p:cTn id="12" dur="1000"/>
                                        <p:tgtEl>
                                          <p:spTgt spid="23142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nodeType="clickEffect">
                                  <p:stCondLst>
                                    <p:cond delay="0"/>
                                  </p:stCondLst>
                                  <p:childTnLst>
                                    <p:set>
                                      <p:cBhvr>
                                        <p:cTn id="16" dur="1" fill="hold">
                                          <p:stCondLst>
                                            <p:cond delay="0"/>
                                          </p:stCondLst>
                                        </p:cTn>
                                        <p:tgtEl>
                                          <p:spTgt spid="231429"/>
                                        </p:tgtEl>
                                        <p:attrNameLst>
                                          <p:attrName>style.visibility</p:attrName>
                                        </p:attrNameLst>
                                      </p:cBhvr>
                                      <p:to>
                                        <p:strVal val="visible"/>
                                      </p:to>
                                    </p:set>
                                    <p:animEffect transition="in" filter="dissolve">
                                      <p:cBhvr>
                                        <p:cTn id="17" dur="1000"/>
                                        <p:tgtEl>
                                          <p:spTgt spid="2314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1426" grpId="0"/>
    </p:bldLst>
  </p:timing>
</p:sld>
</file>

<file path=ppt/slides/slide8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9090" name="Rectangle 2"/>
          <p:cNvSpPr>
            <a:spLocks noGrp="1" noChangeArrowheads="1"/>
          </p:cNvSpPr>
          <p:nvPr>
            <p:ph type="title"/>
          </p:nvPr>
        </p:nvSpPr>
        <p:spPr>
          <a:xfrm>
            <a:off x="0" y="0"/>
            <a:ext cx="3244850" cy="536575"/>
          </a:xfrm>
        </p:spPr>
        <p:txBody>
          <a:bodyPr/>
          <a:lstStyle/>
          <a:p>
            <a:pPr algn="l"/>
            <a:r>
              <a:rPr lang="en-US" altLang="zh-CN" sz="3200" b="1" u="sng">
                <a:solidFill>
                  <a:schemeClr val="tx1"/>
                </a:solidFill>
                <a:effectLst>
                  <a:outerShdw blurRad="38100" dist="38100" dir="2700000" algn="tl">
                    <a:srgbClr val="FFFFFF"/>
                  </a:outerShdw>
                </a:effectLst>
                <a:ea typeface="楷体_GB2312" pitchFamily="49" charset="-122"/>
              </a:rPr>
              <a:t>4.3.4 </a:t>
            </a:r>
            <a:r>
              <a:rPr lang="zh-CN" altLang="en-US" sz="3200" b="1" u="sng">
                <a:solidFill>
                  <a:schemeClr val="tx1"/>
                </a:solidFill>
                <a:effectLst>
                  <a:outerShdw blurRad="38100" dist="38100" dir="2700000" algn="tl">
                    <a:srgbClr val="FFFFFF"/>
                  </a:outerShdw>
                </a:effectLst>
                <a:ea typeface="楷体_GB2312" pitchFamily="49" charset="-122"/>
              </a:rPr>
              <a:t>加法器</a:t>
            </a:r>
          </a:p>
        </p:txBody>
      </p:sp>
      <p:sp>
        <p:nvSpPr>
          <p:cNvPr id="89092" name="Text Box 4"/>
          <p:cNvSpPr txBox="1">
            <a:spLocks noChangeArrowheads="1"/>
          </p:cNvSpPr>
          <p:nvPr/>
        </p:nvSpPr>
        <p:spPr bwMode="auto">
          <a:xfrm>
            <a:off x="250825" y="549275"/>
            <a:ext cx="31686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u="sng"/>
              <a:t>一、</a:t>
            </a:r>
            <a:r>
              <a:rPr lang="en-US" altLang="zh-CN" u="sng"/>
              <a:t>1</a:t>
            </a:r>
            <a:r>
              <a:rPr lang="zh-CN" altLang="en-US" u="sng"/>
              <a:t>位加法器</a:t>
            </a:r>
          </a:p>
        </p:txBody>
      </p:sp>
      <p:sp>
        <p:nvSpPr>
          <p:cNvPr id="89093" name="Text Box 5"/>
          <p:cNvSpPr txBox="1">
            <a:spLocks noChangeArrowheads="1"/>
          </p:cNvSpPr>
          <p:nvPr/>
        </p:nvSpPr>
        <p:spPr bwMode="auto">
          <a:xfrm>
            <a:off x="323850" y="981075"/>
            <a:ext cx="17526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u="sng"/>
              <a:t>1.</a:t>
            </a:r>
            <a:r>
              <a:rPr lang="zh-CN" altLang="en-US" u="sng"/>
              <a:t>半加器</a:t>
            </a:r>
          </a:p>
        </p:txBody>
      </p:sp>
      <p:sp>
        <p:nvSpPr>
          <p:cNvPr id="89094" name="Text Box 6"/>
          <p:cNvSpPr txBox="1">
            <a:spLocks noChangeArrowheads="1"/>
          </p:cNvSpPr>
          <p:nvPr/>
        </p:nvSpPr>
        <p:spPr bwMode="auto">
          <a:xfrm>
            <a:off x="323850" y="1484313"/>
            <a:ext cx="8496300"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a:latin typeface="楷体_GB2312" pitchFamily="49" charset="-122"/>
              </a:rPr>
              <a:t>    </a:t>
            </a:r>
            <a:r>
              <a:rPr lang="zh-CN" altLang="en-US">
                <a:latin typeface="楷体_GB2312" pitchFamily="49" charset="-122"/>
              </a:rPr>
              <a:t>半加器是只考虑两个</a:t>
            </a:r>
            <a:r>
              <a:rPr lang="en-US" altLang="zh-CN">
                <a:latin typeface="楷体_GB2312" pitchFamily="49" charset="-122"/>
              </a:rPr>
              <a:t>1</a:t>
            </a:r>
            <a:r>
              <a:rPr lang="zh-CN" altLang="en-US">
                <a:latin typeface="楷体_GB2312" pitchFamily="49" charset="-122"/>
              </a:rPr>
              <a:t>位二进制数相加，不考虑低位的进位。</a:t>
            </a:r>
          </a:p>
        </p:txBody>
      </p:sp>
      <p:sp>
        <p:nvSpPr>
          <p:cNvPr id="89095" name="Text Box 7"/>
          <p:cNvSpPr txBox="1">
            <a:spLocks noChangeArrowheads="1"/>
          </p:cNvSpPr>
          <p:nvPr/>
        </p:nvSpPr>
        <p:spPr bwMode="auto">
          <a:xfrm>
            <a:off x="323850" y="2492375"/>
            <a:ext cx="2743200"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a:t>其真值表为</a:t>
            </a:r>
          </a:p>
        </p:txBody>
      </p:sp>
      <p:sp>
        <p:nvSpPr>
          <p:cNvPr id="89098" name="Text Box 10"/>
          <p:cNvSpPr txBox="1">
            <a:spLocks noChangeArrowheads="1"/>
          </p:cNvSpPr>
          <p:nvPr/>
        </p:nvSpPr>
        <p:spPr bwMode="auto">
          <a:xfrm>
            <a:off x="250825" y="4868863"/>
            <a:ext cx="367347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a:t>输出端的逻辑式为</a:t>
            </a:r>
          </a:p>
        </p:txBody>
      </p:sp>
      <p:graphicFrame>
        <p:nvGraphicFramePr>
          <p:cNvPr id="89149" name="Group 61"/>
          <p:cNvGraphicFramePr>
            <a:graphicFrameLocks noGrp="1"/>
          </p:cNvGraphicFramePr>
          <p:nvPr/>
        </p:nvGraphicFramePr>
        <p:xfrm>
          <a:off x="3995738" y="2492375"/>
          <a:ext cx="3024187" cy="2733675"/>
        </p:xfrm>
        <a:graphic>
          <a:graphicData uri="http://schemas.openxmlformats.org/drawingml/2006/table">
            <a:tbl>
              <a:tblPr/>
              <a:tblGrid>
                <a:gridCol w="627062"/>
                <a:gridCol w="885825"/>
                <a:gridCol w="536575"/>
                <a:gridCol w="974725"/>
              </a:tblGrid>
              <a:tr h="350838">
                <a:tc gridSpan="2">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2400" b="1" i="0" u="none" strike="noStrike" cap="none" normalizeH="0" baseline="0" smtClean="0">
                          <a:ln>
                            <a:noFill/>
                          </a:ln>
                          <a:solidFill>
                            <a:schemeClr val="tx1"/>
                          </a:solidFill>
                          <a:effectLst/>
                          <a:latin typeface="Times New Roman" pitchFamily="18" charset="0"/>
                          <a:ea typeface="宋体" pitchFamily="2" charset="-122"/>
                        </a:rPr>
                        <a:t>输     入</a:t>
                      </a:r>
                    </a:p>
                  </a:txBody>
                  <a:tcPr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hMerge="1">
                  <a:txBody>
                    <a:bodyPr/>
                    <a:lstStyle/>
                    <a:p>
                      <a:endParaRPr lang="zh-CN" altLang="en-US"/>
                    </a:p>
                  </a:txBody>
                  <a:tcPr/>
                </a:tc>
                <a:tc gridSpan="2">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2400" b="1" i="0" u="none" strike="noStrike" cap="none" normalizeH="0" baseline="0" smtClean="0">
                          <a:ln>
                            <a:noFill/>
                          </a:ln>
                          <a:solidFill>
                            <a:schemeClr val="tx1"/>
                          </a:solidFill>
                          <a:effectLst/>
                          <a:latin typeface="Times New Roman" pitchFamily="18" charset="0"/>
                          <a:ea typeface="宋体" pitchFamily="2" charset="-122"/>
                        </a:rPr>
                        <a:t>输     出</a:t>
                      </a:r>
                    </a:p>
                  </a:txBody>
                  <a:tcP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hMerge="1">
                  <a:txBody>
                    <a:bodyPr/>
                    <a:lstStyle/>
                    <a:p>
                      <a:endParaRPr lang="zh-CN" altLang="en-US"/>
                    </a:p>
                  </a:txBody>
                  <a:tcPr/>
                </a:tc>
              </a:tr>
              <a:tr h="40798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Times New Roman" pitchFamily="18" charset="0"/>
                          <a:ea typeface="宋体" pitchFamily="2" charset="-122"/>
                        </a:rPr>
                        <a:t>A</a:t>
                      </a:r>
                    </a:p>
                  </a:txBody>
                  <a:tcPr horzOverflow="overflow">
                    <a:lnL cap="flat">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Times New Roman" pitchFamily="18" charset="0"/>
                          <a:ea typeface="宋体" pitchFamily="2" charset="-122"/>
                        </a:rPr>
                        <a:t>B</a:t>
                      </a:r>
                    </a:p>
                  </a:txBody>
                  <a:tcPr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Times New Roman" pitchFamily="18" charset="0"/>
                          <a:ea typeface="宋体" pitchFamily="2" charset="-122"/>
                        </a:rPr>
                        <a:t>S</a:t>
                      </a:r>
                    </a:p>
                  </a:txBody>
                  <a:tcPr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Times New Roman" pitchFamily="18" charset="0"/>
                          <a:ea typeface="宋体" pitchFamily="2" charset="-122"/>
                        </a:rPr>
                        <a:t>CO</a:t>
                      </a:r>
                    </a:p>
                  </a:txBody>
                  <a:tcPr horzOverflow="overflow">
                    <a:lnL>
                      <a:noFill/>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r>
              <a:tr h="35083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Times New Roman" pitchFamily="18" charset="0"/>
                          <a:ea typeface="宋体" pitchFamily="2" charset="-122"/>
                        </a:rPr>
                        <a:t>0</a:t>
                      </a:r>
                    </a:p>
                  </a:txBody>
                  <a:tcPr horzOverflow="overflow">
                    <a:lnL cap="flat">
                      <a:noFill/>
                    </a:lnL>
                    <a:lnR>
                      <a:noFill/>
                    </a:lnR>
                    <a:lnT w="12700" cap="flat" cmpd="sng" algn="ctr">
                      <a:solidFill>
                        <a:schemeClr val="tx1"/>
                      </a:solidFill>
                      <a:prstDash val="solid"/>
                      <a:round/>
                      <a:headEnd type="none" w="med" len="med"/>
                      <a:tailEnd type="none" w="med" len="med"/>
                    </a:lnT>
                    <a:lnB>
                      <a:noFill/>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Times New Roman" pitchFamily="18" charset="0"/>
                          <a:ea typeface="宋体" pitchFamily="2" charset="-122"/>
                        </a:rPr>
                        <a:t>0</a:t>
                      </a:r>
                    </a:p>
                  </a:txBody>
                  <a:tcPr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Times New Roman" pitchFamily="18" charset="0"/>
                          <a:ea typeface="宋体" pitchFamily="2" charset="-122"/>
                        </a:rPr>
                        <a:t>0</a:t>
                      </a:r>
                    </a:p>
                  </a:txBody>
                  <a:tcPr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Times New Roman" pitchFamily="18" charset="0"/>
                          <a:ea typeface="宋体" pitchFamily="2" charset="-122"/>
                        </a:rPr>
                        <a:t>0</a:t>
                      </a:r>
                    </a:p>
                  </a:txBody>
                  <a:tcPr horzOverflow="overflow">
                    <a:lnL>
                      <a:noFill/>
                    </a:lnL>
                    <a:lnR cap="flat">
                      <a:noFill/>
                    </a:lnR>
                    <a:lnT w="12700" cap="flat" cmpd="sng" algn="ctr">
                      <a:solidFill>
                        <a:schemeClr val="tx1"/>
                      </a:solidFill>
                      <a:prstDash val="solid"/>
                      <a:round/>
                      <a:headEnd type="none" w="med" len="med"/>
                      <a:tailEnd type="none" w="med" len="med"/>
                    </a:lnT>
                    <a:lnB>
                      <a:noFill/>
                    </a:lnB>
                    <a:lnTlToBr>
                      <a:noFill/>
                    </a:lnTlToBr>
                    <a:lnBlToTr>
                      <a:noFill/>
                    </a:lnBlToTr>
                    <a:solidFill>
                      <a:srgbClr val="FFFFFF"/>
                    </a:solidFill>
                  </a:tcPr>
                </a:tc>
              </a:tr>
              <a:tr h="40957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Times New Roman" pitchFamily="18" charset="0"/>
                          <a:ea typeface="宋体" pitchFamily="2" charset="-122"/>
                        </a:rPr>
                        <a:t>0</a:t>
                      </a:r>
                    </a:p>
                  </a:txBody>
                  <a:tcPr horzOverflow="overflow">
                    <a:lnL cap="flat">
                      <a:noFill/>
                    </a:lnL>
                    <a:lnR>
                      <a:noFill/>
                    </a:lnR>
                    <a:lnT>
                      <a:noFill/>
                    </a:lnT>
                    <a:lnB>
                      <a:noFill/>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Times New Roman" pitchFamily="18" charset="0"/>
                          <a:ea typeface="宋体" pitchFamily="2" charset="-122"/>
                        </a:rPr>
                        <a:t>1</a:t>
                      </a:r>
                    </a:p>
                  </a:txBody>
                  <a:tcPr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Times New Roman" pitchFamily="18" charset="0"/>
                          <a:ea typeface="宋体" pitchFamily="2" charset="-122"/>
                        </a:rPr>
                        <a:t>1</a:t>
                      </a:r>
                    </a:p>
                  </a:txBody>
                  <a:tcPr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Times New Roman" pitchFamily="18" charset="0"/>
                          <a:ea typeface="宋体" pitchFamily="2" charset="-122"/>
                        </a:rPr>
                        <a:t>0</a:t>
                      </a:r>
                    </a:p>
                  </a:txBody>
                  <a:tcPr horzOverflow="overflow">
                    <a:lnL>
                      <a:noFill/>
                    </a:lnL>
                    <a:lnR cap="flat">
                      <a:noFill/>
                    </a:lnR>
                    <a:lnT>
                      <a:noFill/>
                    </a:lnT>
                    <a:lnB>
                      <a:noFill/>
                    </a:lnB>
                    <a:lnTlToBr>
                      <a:noFill/>
                    </a:lnTlToBr>
                    <a:lnBlToTr>
                      <a:noFill/>
                    </a:lnBlToTr>
                    <a:solidFill>
                      <a:srgbClr val="FFFFFF"/>
                    </a:solidFill>
                  </a:tcPr>
                </a:tc>
              </a:tr>
              <a:tr h="28733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Times New Roman" pitchFamily="18" charset="0"/>
                          <a:ea typeface="宋体" pitchFamily="2" charset="-122"/>
                        </a:rPr>
                        <a:t>1</a:t>
                      </a:r>
                    </a:p>
                  </a:txBody>
                  <a:tcPr horzOverflow="overflow">
                    <a:lnL cap="flat">
                      <a:noFill/>
                    </a:lnL>
                    <a:lnR>
                      <a:noFill/>
                    </a:lnR>
                    <a:lnT>
                      <a:noFill/>
                    </a:lnT>
                    <a:lnB>
                      <a:noFill/>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Times New Roman" pitchFamily="18" charset="0"/>
                          <a:ea typeface="宋体" pitchFamily="2" charset="-122"/>
                        </a:rPr>
                        <a:t>0</a:t>
                      </a:r>
                    </a:p>
                  </a:txBody>
                  <a:tcPr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Times New Roman" pitchFamily="18" charset="0"/>
                          <a:ea typeface="宋体" pitchFamily="2" charset="-122"/>
                        </a:rPr>
                        <a:t>1</a:t>
                      </a:r>
                    </a:p>
                  </a:txBody>
                  <a:tcPr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Times New Roman" pitchFamily="18" charset="0"/>
                          <a:ea typeface="宋体" pitchFamily="2" charset="-122"/>
                        </a:rPr>
                        <a:t>0</a:t>
                      </a:r>
                    </a:p>
                  </a:txBody>
                  <a:tcPr horzOverflow="overflow">
                    <a:lnL>
                      <a:noFill/>
                    </a:lnL>
                    <a:lnR cap="flat">
                      <a:noFill/>
                    </a:lnR>
                    <a:lnT>
                      <a:noFill/>
                    </a:lnT>
                    <a:lnB>
                      <a:noFill/>
                    </a:lnB>
                    <a:lnTlToBr>
                      <a:noFill/>
                    </a:lnTlToBr>
                    <a:lnBlToTr>
                      <a:noFill/>
                    </a:lnBlToTr>
                    <a:solidFill>
                      <a:srgbClr val="FFFFFF"/>
                    </a:solidFill>
                  </a:tcPr>
                </a:tc>
              </a:tr>
              <a:tr h="18097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Times New Roman" pitchFamily="18" charset="0"/>
                          <a:ea typeface="宋体" pitchFamily="2" charset="-122"/>
                        </a:rPr>
                        <a:t>1</a:t>
                      </a:r>
                    </a:p>
                  </a:txBody>
                  <a:tcPr horzOverflow="overflow">
                    <a:lnL cap="flat">
                      <a:noFill/>
                    </a:lnL>
                    <a:lnR>
                      <a:noFill/>
                    </a:lnR>
                    <a:lnT>
                      <a:noFill/>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Times New Roman" pitchFamily="18" charset="0"/>
                          <a:ea typeface="宋体" pitchFamily="2" charset="-122"/>
                        </a:rPr>
                        <a:t>1</a:t>
                      </a:r>
                    </a:p>
                  </a:txBody>
                  <a:tcPr horzOverflow="overflow">
                    <a:lnL>
                      <a:noFill/>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Times New Roman" pitchFamily="18" charset="0"/>
                          <a:ea typeface="宋体" pitchFamily="2" charset="-122"/>
                        </a:rPr>
                        <a:t>0</a:t>
                      </a:r>
                    </a:p>
                  </a:txBody>
                  <a:tcPr horzOverflow="overflow">
                    <a:lnL w="12700" cap="flat" cmpd="sng" algn="ctr">
                      <a:solidFill>
                        <a:schemeClr val="tx1"/>
                      </a:solidFill>
                      <a:prstDash val="solid"/>
                      <a:round/>
                      <a:headEnd type="none" w="med" len="med"/>
                      <a:tailEnd type="none" w="med" len="med"/>
                    </a:lnL>
                    <a:lnR>
                      <a:noFill/>
                    </a:lnR>
                    <a:lnT>
                      <a:noFill/>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Times New Roman" pitchFamily="18" charset="0"/>
                          <a:ea typeface="宋体" pitchFamily="2" charset="-122"/>
                        </a:rPr>
                        <a:t>1</a:t>
                      </a:r>
                    </a:p>
                  </a:txBody>
                  <a:tcPr horzOverflow="overflow">
                    <a:lnL>
                      <a:noFill/>
                    </a:lnL>
                    <a:lnR cap="flat">
                      <a:noFill/>
                    </a:lnR>
                    <a:lnT>
                      <a:noFill/>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r>
            </a:tbl>
          </a:graphicData>
        </a:graphic>
      </p:graphicFrame>
      <p:graphicFrame>
        <p:nvGraphicFramePr>
          <p:cNvPr id="89148" name="Object 60"/>
          <p:cNvGraphicFramePr>
            <a:graphicFrameLocks noChangeAspect="1"/>
          </p:cNvGraphicFramePr>
          <p:nvPr/>
        </p:nvGraphicFramePr>
        <p:xfrm>
          <a:off x="468313" y="5589588"/>
          <a:ext cx="3300412" cy="941387"/>
        </p:xfrm>
        <a:graphic>
          <a:graphicData uri="http://schemas.openxmlformats.org/presentationml/2006/ole">
            <mc:AlternateContent xmlns:mc="http://schemas.openxmlformats.org/markup-compatibility/2006">
              <mc:Choice xmlns:v="urn:schemas-microsoft-com:vml" Requires="v">
                <p:oleObj spid="_x0000_s89152" name="公式" r:id="rId4" imgW="1422360" imgH="406080" progId="Equation.3">
                  <p:embed/>
                </p:oleObj>
              </mc:Choice>
              <mc:Fallback>
                <p:oleObj name="公式" r:id="rId4" imgW="1422360" imgH="406080" progId="Equation.3">
                  <p:embed/>
                  <p:pic>
                    <p:nvPicPr>
                      <p:cNvPr id="0" name="Object 6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8313" y="5589588"/>
                        <a:ext cx="3300412" cy="941387"/>
                      </a:xfrm>
                      <a:prstGeom prst="rect">
                        <a:avLst/>
                      </a:prstGeom>
                      <a:solidFill>
                        <a:srgbClr val="FFFFFF"/>
                      </a:solidFill>
                      <a:ln w="57150" cmpd="thickThin">
                        <a:solidFill>
                          <a:srgbClr val="FF3399"/>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89090"/>
                                        </p:tgtEl>
                                        <p:attrNameLst>
                                          <p:attrName>style.visibility</p:attrName>
                                        </p:attrNameLst>
                                      </p:cBhvr>
                                      <p:to>
                                        <p:strVal val="visible"/>
                                      </p:to>
                                    </p:set>
                                    <p:anim calcmode="lin" valueType="num">
                                      <p:cBhvr>
                                        <p:cTn id="7" dur="1000" fill="hold"/>
                                        <p:tgtEl>
                                          <p:spTgt spid="89090"/>
                                        </p:tgtEl>
                                        <p:attrNameLst>
                                          <p:attrName>ppt_w</p:attrName>
                                        </p:attrNameLst>
                                      </p:cBhvr>
                                      <p:tavLst>
                                        <p:tav tm="0">
                                          <p:val>
                                            <p:fltVal val="0"/>
                                          </p:val>
                                        </p:tav>
                                        <p:tav tm="100000">
                                          <p:val>
                                            <p:strVal val="#ppt_w"/>
                                          </p:val>
                                        </p:tav>
                                      </p:tavLst>
                                    </p:anim>
                                    <p:anim calcmode="lin" valueType="num">
                                      <p:cBhvr>
                                        <p:cTn id="8" dur="1000" fill="hold"/>
                                        <p:tgtEl>
                                          <p:spTgt spid="89090"/>
                                        </p:tgtEl>
                                        <p:attrNameLst>
                                          <p:attrName>ppt_h</p:attrName>
                                        </p:attrNameLst>
                                      </p:cBhvr>
                                      <p:tavLst>
                                        <p:tav tm="0">
                                          <p:val>
                                            <p:fltVal val="0"/>
                                          </p:val>
                                        </p:tav>
                                        <p:tav tm="100000">
                                          <p:val>
                                            <p:strVal val="#ppt_h"/>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4" presetClass="entr" presetSubtype="16" fill="hold" grpId="0" nodeType="clickEffect">
                                  <p:stCondLst>
                                    <p:cond delay="0"/>
                                  </p:stCondLst>
                                  <p:childTnLst>
                                    <p:set>
                                      <p:cBhvr>
                                        <p:cTn id="12" dur="1" fill="hold">
                                          <p:stCondLst>
                                            <p:cond delay="0"/>
                                          </p:stCondLst>
                                        </p:cTn>
                                        <p:tgtEl>
                                          <p:spTgt spid="89092"/>
                                        </p:tgtEl>
                                        <p:attrNameLst>
                                          <p:attrName>style.visibility</p:attrName>
                                        </p:attrNameLst>
                                      </p:cBhvr>
                                      <p:to>
                                        <p:strVal val="visible"/>
                                      </p:to>
                                    </p:set>
                                    <p:animEffect transition="in" filter="box(in)">
                                      <p:cBhvr>
                                        <p:cTn id="13" dur="1000"/>
                                        <p:tgtEl>
                                          <p:spTgt spid="89092"/>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89093"/>
                                        </p:tgtEl>
                                        <p:attrNameLst>
                                          <p:attrName>style.visibility</p:attrName>
                                        </p:attrNameLst>
                                      </p:cBhvr>
                                      <p:to>
                                        <p:strVal val="visible"/>
                                      </p:to>
                                    </p:set>
                                    <p:animEffect transition="in" filter="wipe(left)">
                                      <p:cBhvr>
                                        <p:cTn id="18" dur="1000"/>
                                        <p:tgtEl>
                                          <p:spTgt spid="89093"/>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20" presetClass="entr" presetSubtype="0" fill="hold" grpId="0" nodeType="clickEffect">
                                  <p:stCondLst>
                                    <p:cond delay="0"/>
                                  </p:stCondLst>
                                  <p:childTnLst>
                                    <p:set>
                                      <p:cBhvr>
                                        <p:cTn id="22" dur="1" fill="hold">
                                          <p:stCondLst>
                                            <p:cond delay="0"/>
                                          </p:stCondLst>
                                        </p:cTn>
                                        <p:tgtEl>
                                          <p:spTgt spid="89094"/>
                                        </p:tgtEl>
                                        <p:attrNameLst>
                                          <p:attrName>style.visibility</p:attrName>
                                        </p:attrNameLst>
                                      </p:cBhvr>
                                      <p:to>
                                        <p:strVal val="visible"/>
                                      </p:to>
                                    </p:set>
                                    <p:animEffect transition="in" filter="wedge">
                                      <p:cBhvr>
                                        <p:cTn id="23" dur="1000"/>
                                        <p:tgtEl>
                                          <p:spTgt spid="89094"/>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4" presetClass="entr" presetSubtype="16" fill="hold" grpId="0" nodeType="clickEffect">
                                  <p:stCondLst>
                                    <p:cond delay="0"/>
                                  </p:stCondLst>
                                  <p:childTnLst>
                                    <p:set>
                                      <p:cBhvr>
                                        <p:cTn id="27" dur="1" fill="hold">
                                          <p:stCondLst>
                                            <p:cond delay="0"/>
                                          </p:stCondLst>
                                        </p:cTn>
                                        <p:tgtEl>
                                          <p:spTgt spid="89095"/>
                                        </p:tgtEl>
                                        <p:attrNameLst>
                                          <p:attrName>style.visibility</p:attrName>
                                        </p:attrNameLst>
                                      </p:cBhvr>
                                      <p:to>
                                        <p:strVal val="visible"/>
                                      </p:to>
                                    </p:set>
                                    <p:animEffect transition="in" filter="box(in)">
                                      <p:cBhvr>
                                        <p:cTn id="28" dur="1000"/>
                                        <p:tgtEl>
                                          <p:spTgt spid="89095"/>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10" presetClass="entr" presetSubtype="0" fill="hold" nodeType="clickEffect">
                                  <p:stCondLst>
                                    <p:cond delay="0"/>
                                  </p:stCondLst>
                                  <p:childTnLst>
                                    <p:set>
                                      <p:cBhvr>
                                        <p:cTn id="32" dur="1" fill="hold">
                                          <p:stCondLst>
                                            <p:cond delay="0"/>
                                          </p:stCondLst>
                                        </p:cTn>
                                        <p:tgtEl>
                                          <p:spTgt spid="89149"/>
                                        </p:tgtEl>
                                        <p:attrNameLst>
                                          <p:attrName>style.visibility</p:attrName>
                                        </p:attrNameLst>
                                      </p:cBhvr>
                                      <p:to>
                                        <p:strVal val="visible"/>
                                      </p:to>
                                    </p:set>
                                    <p:animEffect transition="in" filter="fade">
                                      <p:cBhvr>
                                        <p:cTn id="33" dur="1000"/>
                                        <p:tgtEl>
                                          <p:spTgt spid="89149"/>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22" presetClass="entr" presetSubtype="8" fill="hold" grpId="0" nodeType="clickEffect">
                                  <p:stCondLst>
                                    <p:cond delay="0"/>
                                  </p:stCondLst>
                                  <p:childTnLst>
                                    <p:set>
                                      <p:cBhvr>
                                        <p:cTn id="37" dur="1" fill="hold">
                                          <p:stCondLst>
                                            <p:cond delay="0"/>
                                          </p:stCondLst>
                                        </p:cTn>
                                        <p:tgtEl>
                                          <p:spTgt spid="89098"/>
                                        </p:tgtEl>
                                        <p:attrNameLst>
                                          <p:attrName>style.visibility</p:attrName>
                                        </p:attrNameLst>
                                      </p:cBhvr>
                                      <p:to>
                                        <p:strVal val="visible"/>
                                      </p:to>
                                    </p:set>
                                    <p:animEffect transition="in" filter="wipe(left)">
                                      <p:cBhvr>
                                        <p:cTn id="38" dur="1000"/>
                                        <p:tgtEl>
                                          <p:spTgt spid="89098"/>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10" presetClass="entr" presetSubtype="0" fill="hold" nodeType="clickEffect">
                                  <p:stCondLst>
                                    <p:cond delay="0"/>
                                  </p:stCondLst>
                                  <p:childTnLst>
                                    <p:set>
                                      <p:cBhvr>
                                        <p:cTn id="42" dur="1" fill="hold">
                                          <p:stCondLst>
                                            <p:cond delay="0"/>
                                          </p:stCondLst>
                                        </p:cTn>
                                        <p:tgtEl>
                                          <p:spTgt spid="89148"/>
                                        </p:tgtEl>
                                        <p:attrNameLst>
                                          <p:attrName>style.visibility</p:attrName>
                                        </p:attrNameLst>
                                      </p:cBhvr>
                                      <p:to>
                                        <p:strVal val="visible"/>
                                      </p:to>
                                    </p:set>
                                    <p:animEffect transition="in" filter="fade">
                                      <p:cBhvr>
                                        <p:cTn id="43" dur="1000"/>
                                        <p:tgtEl>
                                          <p:spTgt spid="891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090" grpId="0" autoUpdateAnimBg="0"/>
      <p:bldP spid="89092" grpId="0" autoUpdateAnimBg="0"/>
      <p:bldP spid="89093" grpId="0" autoUpdateAnimBg="0"/>
      <p:bldP spid="89094" grpId="0" autoUpdateAnimBg="0"/>
      <p:bldP spid="89095" grpId="0" autoUpdateAnimBg="0"/>
      <p:bldP spid="89098" grpId="0" autoUpdateAnimBg="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2" name="Text Box 4"/>
          <p:cNvSpPr txBox="1">
            <a:spLocks noChangeArrowheads="1"/>
          </p:cNvSpPr>
          <p:nvPr>
            <p:ph type="title"/>
          </p:nvPr>
        </p:nvSpPr>
        <p:spPr>
          <a:xfrm>
            <a:off x="250825" y="549275"/>
            <a:ext cx="8229600" cy="509588"/>
          </a:xfrm>
          <a:noFill/>
          <a:ln/>
        </p:spPr>
        <p:txBody>
          <a:bodyPr/>
          <a:lstStyle/>
          <a:p>
            <a:pPr algn="l">
              <a:spcBef>
                <a:spcPct val="50000"/>
              </a:spcBef>
            </a:pPr>
            <a:r>
              <a:rPr lang="zh-CN" altLang="en-US" sz="2800" b="1">
                <a:solidFill>
                  <a:srgbClr val="FFFFFF"/>
                </a:solidFill>
                <a:ea typeface="楷体_GB2312" pitchFamily="49" charset="-122"/>
              </a:rPr>
              <a:t>其逻辑电路及逻辑符号如图</a:t>
            </a:r>
            <a:r>
              <a:rPr lang="en-US" altLang="zh-CN" sz="2800" b="1">
                <a:solidFill>
                  <a:srgbClr val="FFFFFF"/>
                </a:solidFill>
                <a:ea typeface="楷体_GB2312" pitchFamily="49" charset="-122"/>
              </a:rPr>
              <a:t>4.3.26</a:t>
            </a:r>
            <a:r>
              <a:rPr lang="zh-CN" altLang="en-US" sz="2800" b="1">
                <a:solidFill>
                  <a:srgbClr val="FFFFFF"/>
                </a:solidFill>
                <a:ea typeface="楷体_GB2312" pitchFamily="49" charset="-122"/>
              </a:rPr>
              <a:t>所示</a:t>
            </a:r>
          </a:p>
        </p:txBody>
      </p:sp>
      <p:sp>
        <p:nvSpPr>
          <p:cNvPr id="232453" name="Rectangle 5"/>
          <p:cNvSpPr>
            <a:spLocks noChangeArrowheads="1"/>
          </p:cNvSpPr>
          <p:nvPr/>
        </p:nvSpPr>
        <p:spPr bwMode="auto">
          <a:xfrm>
            <a:off x="0" y="0"/>
            <a:ext cx="3244850" cy="536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kumimoji="0" lang="en-US" altLang="zh-CN" sz="3200" u="sng">
                <a:solidFill>
                  <a:schemeClr val="tx1"/>
                </a:solidFill>
                <a:effectLst>
                  <a:outerShdw blurRad="38100" dist="38100" dir="2700000" algn="tl">
                    <a:srgbClr val="FFFFFF"/>
                  </a:outerShdw>
                </a:effectLst>
              </a:rPr>
              <a:t>4.3.4 </a:t>
            </a:r>
            <a:r>
              <a:rPr kumimoji="0" lang="zh-CN" altLang="en-US" sz="3200" u="sng">
                <a:solidFill>
                  <a:schemeClr val="tx1"/>
                </a:solidFill>
                <a:effectLst>
                  <a:outerShdw blurRad="38100" dist="38100" dir="2700000" algn="tl">
                    <a:srgbClr val="FFFFFF"/>
                  </a:outerShdw>
                </a:effectLst>
              </a:rPr>
              <a:t>加法器</a:t>
            </a:r>
          </a:p>
        </p:txBody>
      </p:sp>
      <p:graphicFrame>
        <p:nvGraphicFramePr>
          <p:cNvPr id="232455" name="Object 7"/>
          <p:cNvGraphicFramePr>
            <a:graphicFrameLocks noChangeAspect="1"/>
          </p:cNvGraphicFramePr>
          <p:nvPr/>
        </p:nvGraphicFramePr>
        <p:xfrm>
          <a:off x="1908175" y="1268413"/>
          <a:ext cx="3300413" cy="941387"/>
        </p:xfrm>
        <a:graphic>
          <a:graphicData uri="http://schemas.openxmlformats.org/presentationml/2006/ole">
            <mc:AlternateContent xmlns:mc="http://schemas.openxmlformats.org/markup-compatibility/2006">
              <mc:Choice xmlns:v="urn:schemas-microsoft-com:vml" Requires="v">
                <p:oleObj spid="_x0000_s232463" name="公式" r:id="rId4" imgW="1422360" imgH="406080" progId="Equation.3">
                  <p:embed/>
                </p:oleObj>
              </mc:Choice>
              <mc:Fallback>
                <p:oleObj name="公式" r:id="rId4" imgW="1422360" imgH="406080" progId="Equation.3">
                  <p:embed/>
                  <p:pic>
                    <p:nvPicPr>
                      <p:cNvPr id="0" name="Object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08175" y="1268413"/>
                        <a:ext cx="3300413" cy="941387"/>
                      </a:xfrm>
                      <a:prstGeom prst="rect">
                        <a:avLst/>
                      </a:prstGeom>
                      <a:solidFill>
                        <a:srgbClr val="FFFFFF"/>
                      </a:solidFill>
                      <a:ln w="57150" cmpd="thickThin">
                        <a:solidFill>
                          <a:srgbClr val="FF3399"/>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32456" name="AutoShape 8"/>
          <p:cNvSpPr>
            <a:spLocks noChangeArrowheads="1"/>
          </p:cNvSpPr>
          <p:nvPr/>
        </p:nvSpPr>
        <p:spPr bwMode="auto">
          <a:xfrm>
            <a:off x="3132138" y="2349500"/>
            <a:ext cx="431800" cy="792163"/>
          </a:xfrm>
          <a:prstGeom prst="downArrow">
            <a:avLst>
              <a:gd name="adj1" fmla="val 50000"/>
              <a:gd name="adj2" fmla="val 45864"/>
            </a:avLst>
          </a:prstGeom>
          <a:solidFill>
            <a:srgbClr val="66FF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232460" name="Group 12"/>
          <p:cNvGrpSpPr>
            <a:grpSpLocks/>
          </p:cNvGrpSpPr>
          <p:nvPr/>
        </p:nvGrpSpPr>
        <p:grpSpPr bwMode="auto">
          <a:xfrm>
            <a:off x="684213" y="3357563"/>
            <a:ext cx="5903912" cy="2978150"/>
            <a:chOff x="431" y="2069"/>
            <a:chExt cx="3719" cy="1876"/>
          </a:xfrm>
        </p:grpSpPr>
        <p:pic>
          <p:nvPicPr>
            <p:cNvPr id="232454" name="Picture 6" descr="4-3-2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31" y="2069"/>
              <a:ext cx="3719" cy="1527"/>
            </a:xfrm>
            <a:prstGeom prst="rect">
              <a:avLst/>
            </a:prstGeom>
            <a:noFill/>
            <a:ln w="57150" cmpd="thickThin">
              <a:solidFill>
                <a:srgbClr val="FF3399"/>
              </a:solidFill>
              <a:miter lim="800000"/>
              <a:headEnd/>
              <a:tailEnd/>
            </a:ln>
            <a:extLst>
              <a:ext uri="{909E8E84-426E-40DD-AFC4-6F175D3DCCD1}">
                <a14:hiddenFill xmlns:a14="http://schemas.microsoft.com/office/drawing/2010/main">
                  <a:solidFill>
                    <a:srgbClr val="FFFFFF"/>
                  </a:solidFill>
                </a14:hiddenFill>
              </a:ext>
            </a:extLst>
          </p:spPr>
        </p:pic>
        <p:sp>
          <p:nvSpPr>
            <p:cNvPr id="232457" name="Rectangle 9"/>
            <p:cNvSpPr>
              <a:spLocks noChangeArrowheads="1"/>
            </p:cNvSpPr>
            <p:nvPr/>
          </p:nvSpPr>
          <p:spPr bwMode="auto">
            <a:xfrm>
              <a:off x="521" y="3657"/>
              <a:ext cx="358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2400"/>
                <a:t>图</a:t>
              </a:r>
              <a:r>
                <a:rPr lang="en-US" altLang="zh-CN" sz="2400"/>
                <a:t>4.3.26  </a:t>
              </a:r>
              <a:r>
                <a:rPr lang="zh-CN" altLang="en-US" sz="2400"/>
                <a:t>半加器得逻辑电路及逻辑符号</a:t>
              </a:r>
            </a:p>
          </p:txBody>
        </p:sp>
        <p:sp>
          <p:nvSpPr>
            <p:cNvPr id="232458" name="Rectangle 10"/>
            <p:cNvSpPr>
              <a:spLocks noChangeArrowheads="1"/>
            </p:cNvSpPr>
            <p:nvPr/>
          </p:nvSpPr>
          <p:spPr bwMode="auto">
            <a:xfrm>
              <a:off x="1292" y="3294"/>
              <a:ext cx="76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a:solidFill>
                    <a:schemeClr val="tx1"/>
                  </a:solidFill>
                </a:rPr>
                <a:t>逻辑电路</a:t>
              </a:r>
            </a:p>
          </p:txBody>
        </p:sp>
        <p:sp>
          <p:nvSpPr>
            <p:cNvPr id="232459" name="Rectangle 11"/>
            <p:cNvSpPr>
              <a:spLocks noChangeArrowheads="1"/>
            </p:cNvSpPr>
            <p:nvPr/>
          </p:nvSpPr>
          <p:spPr bwMode="auto">
            <a:xfrm>
              <a:off x="3334" y="3294"/>
              <a:ext cx="76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a:solidFill>
                    <a:schemeClr val="tx1"/>
                  </a:solidFill>
                </a:rPr>
                <a:t>逻辑符号</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32452"/>
                                        </p:tgtEl>
                                        <p:attrNameLst>
                                          <p:attrName>style.visibility</p:attrName>
                                        </p:attrNameLst>
                                      </p:cBhvr>
                                      <p:to>
                                        <p:strVal val="visible"/>
                                      </p:to>
                                    </p:set>
                                    <p:animEffect transition="in" filter="box(in)">
                                      <p:cBhvr>
                                        <p:cTn id="7" dur="1000"/>
                                        <p:tgtEl>
                                          <p:spTgt spid="23245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232455"/>
                                        </p:tgtEl>
                                        <p:attrNameLst>
                                          <p:attrName>style.visibility</p:attrName>
                                        </p:attrNameLst>
                                      </p:cBhvr>
                                      <p:to>
                                        <p:strVal val="visible"/>
                                      </p:to>
                                    </p:set>
                                    <p:animEffect transition="in" filter="fade">
                                      <p:cBhvr>
                                        <p:cTn id="12" dur="1000"/>
                                        <p:tgtEl>
                                          <p:spTgt spid="23245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232456"/>
                                        </p:tgtEl>
                                        <p:attrNameLst>
                                          <p:attrName>style.visibility</p:attrName>
                                        </p:attrNameLst>
                                      </p:cBhvr>
                                      <p:to>
                                        <p:strVal val="visible"/>
                                      </p:to>
                                    </p:set>
                                    <p:animEffect transition="in" filter="wipe(up)">
                                      <p:cBhvr>
                                        <p:cTn id="17" dur="1000"/>
                                        <p:tgtEl>
                                          <p:spTgt spid="232456"/>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nodeType="clickEffect">
                                  <p:stCondLst>
                                    <p:cond delay="0"/>
                                  </p:stCondLst>
                                  <p:childTnLst>
                                    <p:set>
                                      <p:cBhvr>
                                        <p:cTn id="21" dur="1" fill="hold">
                                          <p:stCondLst>
                                            <p:cond delay="0"/>
                                          </p:stCondLst>
                                        </p:cTn>
                                        <p:tgtEl>
                                          <p:spTgt spid="232460"/>
                                        </p:tgtEl>
                                        <p:attrNameLst>
                                          <p:attrName>style.visibility</p:attrName>
                                        </p:attrNameLst>
                                      </p:cBhvr>
                                      <p:to>
                                        <p:strVal val="visible"/>
                                      </p:to>
                                    </p:set>
                                    <p:animEffect transition="in" filter="dissolve">
                                      <p:cBhvr>
                                        <p:cTn id="22" dur="1000"/>
                                        <p:tgtEl>
                                          <p:spTgt spid="2324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2452" grpId="0" autoUpdateAnimBg="0"/>
      <p:bldP spid="232456" grpId="0" animBg="1"/>
    </p:bldLst>
  </p:timing>
</p:sld>
</file>

<file path=ppt/slides/slide8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a:xfrm>
            <a:off x="323850" y="692150"/>
            <a:ext cx="2089150" cy="536575"/>
          </a:xfrm>
        </p:spPr>
        <p:txBody>
          <a:bodyPr/>
          <a:lstStyle/>
          <a:p>
            <a:pPr algn="l"/>
            <a:r>
              <a:rPr lang="en-US" altLang="zh-CN" sz="2800" b="1" u="sng">
                <a:solidFill>
                  <a:srgbClr val="FFFFFF"/>
                </a:solidFill>
                <a:ea typeface="楷体_GB2312" pitchFamily="49" charset="-122"/>
              </a:rPr>
              <a:t>2. </a:t>
            </a:r>
            <a:r>
              <a:rPr lang="zh-CN" altLang="en-US" sz="2800" b="1" u="sng">
                <a:solidFill>
                  <a:srgbClr val="FFFFFF"/>
                </a:solidFill>
                <a:ea typeface="楷体_GB2312" pitchFamily="49" charset="-122"/>
              </a:rPr>
              <a:t>全加器</a:t>
            </a:r>
          </a:p>
        </p:txBody>
      </p:sp>
      <p:sp>
        <p:nvSpPr>
          <p:cNvPr id="90116" name="Text Box 4"/>
          <p:cNvSpPr txBox="1">
            <a:spLocks noChangeArrowheads="1"/>
          </p:cNvSpPr>
          <p:nvPr/>
        </p:nvSpPr>
        <p:spPr bwMode="auto">
          <a:xfrm>
            <a:off x="250825" y="1268413"/>
            <a:ext cx="5400675" cy="1373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a:t>        </a:t>
            </a:r>
            <a:r>
              <a:rPr lang="zh-CN" altLang="en-US"/>
              <a:t>全家器除了加数和被加数外，还要考虑低位的进位。其真值表如左表</a:t>
            </a:r>
          </a:p>
        </p:txBody>
      </p:sp>
      <p:sp>
        <p:nvSpPr>
          <p:cNvPr id="90120" name="Text Box 8"/>
          <p:cNvSpPr txBox="1">
            <a:spLocks noChangeArrowheads="1"/>
          </p:cNvSpPr>
          <p:nvPr/>
        </p:nvSpPr>
        <p:spPr bwMode="auto">
          <a:xfrm>
            <a:off x="323850" y="4221163"/>
            <a:ext cx="4176713"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a:t>其输出端的逻辑式为</a:t>
            </a:r>
          </a:p>
        </p:txBody>
      </p:sp>
      <p:sp>
        <p:nvSpPr>
          <p:cNvPr id="90123" name="Rectangle 11"/>
          <p:cNvSpPr>
            <a:spLocks noChangeArrowheads="1"/>
          </p:cNvSpPr>
          <p:nvPr/>
        </p:nvSpPr>
        <p:spPr bwMode="auto">
          <a:xfrm>
            <a:off x="0" y="0"/>
            <a:ext cx="3244850" cy="536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kumimoji="0" lang="en-US" altLang="zh-CN" sz="3200" u="sng">
                <a:solidFill>
                  <a:schemeClr val="tx1"/>
                </a:solidFill>
                <a:effectLst>
                  <a:outerShdw blurRad="38100" dist="38100" dir="2700000" algn="tl">
                    <a:srgbClr val="FFFFFF"/>
                  </a:outerShdw>
                </a:effectLst>
              </a:rPr>
              <a:t>4.3.4 </a:t>
            </a:r>
            <a:r>
              <a:rPr kumimoji="0" lang="zh-CN" altLang="en-US" sz="3200" u="sng">
                <a:solidFill>
                  <a:schemeClr val="tx1"/>
                </a:solidFill>
                <a:effectLst>
                  <a:outerShdw blurRad="38100" dist="38100" dir="2700000" algn="tl">
                    <a:srgbClr val="FFFFFF"/>
                  </a:outerShdw>
                </a:effectLst>
              </a:rPr>
              <a:t>加法器</a:t>
            </a:r>
          </a:p>
        </p:txBody>
      </p:sp>
      <p:graphicFrame>
        <p:nvGraphicFramePr>
          <p:cNvPr id="90209" name="Group 97"/>
          <p:cNvGraphicFramePr>
            <a:graphicFrameLocks noGrp="1"/>
          </p:cNvGraphicFramePr>
          <p:nvPr/>
        </p:nvGraphicFramePr>
        <p:xfrm>
          <a:off x="5724525" y="188913"/>
          <a:ext cx="3097213" cy="4556125"/>
        </p:xfrm>
        <a:graphic>
          <a:graphicData uri="http://schemas.openxmlformats.org/drawingml/2006/table">
            <a:tbl>
              <a:tblPr/>
              <a:tblGrid>
                <a:gridCol w="520700"/>
                <a:gridCol w="514350"/>
                <a:gridCol w="687388"/>
                <a:gridCol w="642937"/>
                <a:gridCol w="731838"/>
              </a:tblGrid>
              <a:tr h="295275">
                <a:tc gridSpan="3">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Times New Roman" pitchFamily="18" charset="0"/>
                          <a:ea typeface="宋体" pitchFamily="2" charset="-122"/>
                        </a:rPr>
                        <a:t>   </a:t>
                      </a:r>
                      <a:r>
                        <a:rPr kumimoji="0" lang="zh-CN" altLang="en-US" sz="2400" b="1" i="0" u="none" strike="noStrike" cap="none" normalizeH="0" baseline="0" smtClean="0">
                          <a:ln>
                            <a:noFill/>
                          </a:ln>
                          <a:solidFill>
                            <a:schemeClr val="tx1"/>
                          </a:solidFill>
                          <a:effectLst/>
                          <a:latin typeface="Times New Roman" pitchFamily="18" charset="0"/>
                          <a:ea typeface="宋体" pitchFamily="2" charset="-122"/>
                        </a:rPr>
                        <a:t>输    入</a:t>
                      </a:r>
                    </a:p>
                  </a:txBody>
                  <a:tcPr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hMerge="1">
                  <a:txBody>
                    <a:bodyPr/>
                    <a:lstStyle/>
                    <a:p>
                      <a:endParaRPr lang="zh-CN" altLang="en-US"/>
                    </a:p>
                  </a:txBody>
                  <a:tcPr/>
                </a:tc>
                <a:tc hMerge="1">
                  <a:txBody>
                    <a:bodyPr/>
                    <a:lstStyle/>
                    <a:p>
                      <a:endParaRPr lang="zh-CN" altLang="en-US"/>
                    </a:p>
                  </a:txBody>
                  <a:tcPr/>
                </a:tc>
                <a:tc gridSpan="2">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2400" b="1" i="0" u="none" strike="noStrike" cap="none" normalizeH="0" baseline="0" smtClean="0">
                          <a:ln>
                            <a:noFill/>
                          </a:ln>
                          <a:solidFill>
                            <a:schemeClr val="tx1"/>
                          </a:solidFill>
                          <a:effectLst/>
                          <a:latin typeface="Times New Roman" pitchFamily="18" charset="0"/>
                          <a:ea typeface="宋体" pitchFamily="2" charset="-122"/>
                        </a:rPr>
                        <a:t>输    出</a:t>
                      </a:r>
                    </a:p>
                  </a:txBody>
                  <a:tcP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hMerge="1">
                  <a:txBody>
                    <a:bodyPr/>
                    <a:lstStyle/>
                    <a:p>
                      <a:endParaRPr lang="zh-CN" altLang="en-US"/>
                    </a:p>
                  </a:txBody>
                  <a:tcPr/>
                </a:tc>
              </a:tr>
              <a:tr h="4508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Times New Roman" pitchFamily="18" charset="0"/>
                          <a:ea typeface="宋体" pitchFamily="2" charset="-122"/>
                        </a:rPr>
                        <a:t>A</a:t>
                      </a:r>
                    </a:p>
                  </a:txBody>
                  <a:tcPr horzOverflow="overflow">
                    <a:lnL cap="flat">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Times New Roman" pitchFamily="18" charset="0"/>
                          <a:ea typeface="宋体" pitchFamily="2" charset="-122"/>
                        </a:rPr>
                        <a:t>B</a:t>
                      </a:r>
                    </a:p>
                  </a:txBody>
                  <a:tcP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Times New Roman" pitchFamily="18" charset="0"/>
                          <a:ea typeface="宋体" pitchFamily="2" charset="-122"/>
                        </a:rPr>
                        <a:t>CI</a:t>
                      </a:r>
                    </a:p>
                  </a:txBody>
                  <a:tcPr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Times New Roman" pitchFamily="18" charset="0"/>
                          <a:ea typeface="宋体" pitchFamily="2" charset="-122"/>
                        </a:rPr>
                        <a:t>S</a:t>
                      </a:r>
                    </a:p>
                  </a:txBody>
                  <a:tcPr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Times New Roman" pitchFamily="18" charset="0"/>
                          <a:ea typeface="宋体" pitchFamily="2" charset="-122"/>
                        </a:rPr>
                        <a:t>CO</a:t>
                      </a:r>
                    </a:p>
                  </a:txBody>
                  <a:tcPr horzOverflow="overflow">
                    <a:lnL>
                      <a:noFill/>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r>
              <a:tr h="29527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Times New Roman" pitchFamily="18" charset="0"/>
                          <a:ea typeface="宋体" pitchFamily="2" charset="-122"/>
                        </a:rPr>
                        <a:t>0</a:t>
                      </a:r>
                    </a:p>
                  </a:txBody>
                  <a:tcPr horzOverflow="overflow">
                    <a:lnL cap="flat">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Times New Roman" pitchFamily="18" charset="0"/>
                          <a:ea typeface="宋体" pitchFamily="2" charset="-122"/>
                        </a:rPr>
                        <a:t>0</a:t>
                      </a:r>
                    </a:p>
                  </a:txBody>
                  <a:tcP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Times New Roman" pitchFamily="18" charset="0"/>
                          <a:ea typeface="宋体" pitchFamily="2" charset="-122"/>
                        </a:rPr>
                        <a:t>0</a:t>
                      </a:r>
                    </a:p>
                  </a:txBody>
                  <a:tcPr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Times New Roman" pitchFamily="18" charset="0"/>
                          <a:ea typeface="宋体" pitchFamily="2" charset="-122"/>
                        </a:rPr>
                        <a:t>0</a:t>
                      </a:r>
                    </a:p>
                  </a:txBody>
                  <a:tcPr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Times New Roman" pitchFamily="18" charset="0"/>
                          <a:ea typeface="宋体" pitchFamily="2" charset="-122"/>
                        </a:rPr>
                        <a:t>0</a:t>
                      </a:r>
                    </a:p>
                  </a:txBody>
                  <a:tcPr horzOverflow="overflow">
                    <a:lnL>
                      <a:noFill/>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r>
              <a:tr h="29368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Times New Roman" pitchFamily="18" charset="0"/>
                          <a:ea typeface="宋体" pitchFamily="2" charset="-122"/>
                        </a:rPr>
                        <a:t>0</a:t>
                      </a:r>
                    </a:p>
                  </a:txBody>
                  <a:tcPr horzOverflow="overflow">
                    <a:lnL cap="flat">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Times New Roman" pitchFamily="18" charset="0"/>
                          <a:ea typeface="宋体" pitchFamily="2" charset="-122"/>
                        </a:rPr>
                        <a:t>0</a:t>
                      </a:r>
                    </a:p>
                  </a:txBody>
                  <a:tcP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Times New Roman" pitchFamily="18" charset="0"/>
                          <a:ea typeface="宋体" pitchFamily="2" charset="-122"/>
                        </a:rPr>
                        <a:t>1</a:t>
                      </a:r>
                    </a:p>
                  </a:txBody>
                  <a:tcPr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Times New Roman" pitchFamily="18" charset="0"/>
                          <a:ea typeface="宋体" pitchFamily="2" charset="-122"/>
                        </a:rPr>
                        <a:t>1</a:t>
                      </a:r>
                    </a:p>
                  </a:txBody>
                  <a:tcPr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Times New Roman" pitchFamily="18" charset="0"/>
                          <a:ea typeface="宋体" pitchFamily="2" charset="-122"/>
                        </a:rPr>
                        <a:t>0</a:t>
                      </a:r>
                    </a:p>
                  </a:txBody>
                  <a:tcPr horzOverflow="overflow">
                    <a:lnL>
                      <a:noFill/>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r>
              <a:tr h="29527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Times New Roman" pitchFamily="18" charset="0"/>
                          <a:ea typeface="宋体" pitchFamily="2" charset="-122"/>
                        </a:rPr>
                        <a:t>0</a:t>
                      </a:r>
                    </a:p>
                  </a:txBody>
                  <a:tcPr horzOverflow="overflow">
                    <a:lnL cap="flat">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Times New Roman" pitchFamily="18" charset="0"/>
                          <a:ea typeface="宋体" pitchFamily="2" charset="-122"/>
                        </a:rPr>
                        <a:t>1</a:t>
                      </a:r>
                    </a:p>
                  </a:txBody>
                  <a:tcP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Times New Roman" pitchFamily="18" charset="0"/>
                          <a:ea typeface="宋体" pitchFamily="2" charset="-122"/>
                        </a:rPr>
                        <a:t>0</a:t>
                      </a:r>
                    </a:p>
                  </a:txBody>
                  <a:tcPr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Times New Roman" pitchFamily="18" charset="0"/>
                          <a:ea typeface="宋体" pitchFamily="2" charset="-122"/>
                        </a:rPr>
                        <a:t>1</a:t>
                      </a:r>
                    </a:p>
                  </a:txBody>
                  <a:tcPr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Times New Roman" pitchFamily="18" charset="0"/>
                          <a:ea typeface="宋体" pitchFamily="2" charset="-122"/>
                        </a:rPr>
                        <a:t>0</a:t>
                      </a:r>
                    </a:p>
                  </a:txBody>
                  <a:tcPr horzOverflow="overflow">
                    <a:lnL>
                      <a:noFill/>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r>
              <a:tr h="38576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Times New Roman" pitchFamily="18" charset="0"/>
                          <a:ea typeface="宋体" pitchFamily="2" charset="-122"/>
                        </a:rPr>
                        <a:t>0</a:t>
                      </a:r>
                    </a:p>
                  </a:txBody>
                  <a:tcPr horzOverflow="overflow">
                    <a:lnL cap="flat">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Times New Roman" pitchFamily="18" charset="0"/>
                          <a:ea typeface="宋体" pitchFamily="2" charset="-122"/>
                        </a:rPr>
                        <a:t>1</a:t>
                      </a:r>
                    </a:p>
                  </a:txBody>
                  <a:tcP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Times New Roman" pitchFamily="18" charset="0"/>
                          <a:ea typeface="宋体" pitchFamily="2" charset="-122"/>
                        </a:rPr>
                        <a:t>1</a:t>
                      </a:r>
                    </a:p>
                  </a:txBody>
                  <a:tcPr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Times New Roman" pitchFamily="18" charset="0"/>
                          <a:ea typeface="宋体" pitchFamily="2" charset="-122"/>
                        </a:rPr>
                        <a:t>0</a:t>
                      </a:r>
                    </a:p>
                  </a:txBody>
                  <a:tcPr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Times New Roman" pitchFamily="18" charset="0"/>
                          <a:ea typeface="宋体" pitchFamily="2" charset="-122"/>
                        </a:rPr>
                        <a:t>1</a:t>
                      </a:r>
                    </a:p>
                  </a:txBody>
                  <a:tcPr horzOverflow="overflow">
                    <a:lnL>
                      <a:noFill/>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r>
              <a:tr h="29368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Times New Roman" pitchFamily="18" charset="0"/>
                          <a:ea typeface="宋体" pitchFamily="2" charset="-122"/>
                        </a:rPr>
                        <a:t>1</a:t>
                      </a:r>
                    </a:p>
                  </a:txBody>
                  <a:tcPr horzOverflow="overflow">
                    <a:lnL cap="flat">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Times New Roman" pitchFamily="18" charset="0"/>
                          <a:ea typeface="宋体" pitchFamily="2" charset="-122"/>
                        </a:rPr>
                        <a:t>0</a:t>
                      </a:r>
                    </a:p>
                  </a:txBody>
                  <a:tcP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Times New Roman" pitchFamily="18" charset="0"/>
                          <a:ea typeface="宋体" pitchFamily="2" charset="-122"/>
                        </a:rPr>
                        <a:t>0</a:t>
                      </a:r>
                    </a:p>
                  </a:txBody>
                  <a:tcPr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Times New Roman" pitchFamily="18" charset="0"/>
                          <a:ea typeface="宋体" pitchFamily="2" charset="-122"/>
                        </a:rPr>
                        <a:t>1</a:t>
                      </a:r>
                    </a:p>
                  </a:txBody>
                  <a:tcPr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Times New Roman" pitchFamily="18" charset="0"/>
                          <a:ea typeface="宋体" pitchFamily="2" charset="-122"/>
                        </a:rPr>
                        <a:t>0</a:t>
                      </a:r>
                    </a:p>
                  </a:txBody>
                  <a:tcPr horzOverflow="overflow">
                    <a:lnL>
                      <a:noFill/>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r>
              <a:tr h="29527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Times New Roman" pitchFamily="18" charset="0"/>
                          <a:ea typeface="宋体" pitchFamily="2" charset="-122"/>
                        </a:rPr>
                        <a:t>1</a:t>
                      </a:r>
                    </a:p>
                  </a:txBody>
                  <a:tcPr horzOverflow="overflow">
                    <a:lnL cap="flat">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Times New Roman" pitchFamily="18" charset="0"/>
                          <a:ea typeface="宋体" pitchFamily="2" charset="-122"/>
                        </a:rPr>
                        <a:t>0</a:t>
                      </a:r>
                    </a:p>
                  </a:txBody>
                  <a:tcP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Times New Roman" pitchFamily="18" charset="0"/>
                          <a:ea typeface="宋体" pitchFamily="2" charset="-122"/>
                        </a:rPr>
                        <a:t>1</a:t>
                      </a:r>
                    </a:p>
                  </a:txBody>
                  <a:tcPr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Times New Roman" pitchFamily="18" charset="0"/>
                          <a:ea typeface="宋体" pitchFamily="2" charset="-122"/>
                        </a:rPr>
                        <a:t>0</a:t>
                      </a:r>
                    </a:p>
                  </a:txBody>
                  <a:tcPr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Times New Roman" pitchFamily="18" charset="0"/>
                          <a:ea typeface="宋体" pitchFamily="2" charset="-122"/>
                        </a:rPr>
                        <a:t>1</a:t>
                      </a:r>
                    </a:p>
                  </a:txBody>
                  <a:tcPr horzOverflow="overflow">
                    <a:lnL>
                      <a:noFill/>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r>
              <a:tr h="29368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Times New Roman" pitchFamily="18" charset="0"/>
                          <a:ea typeface="宋体" pitchFamily="2" charset="-122"/>
                        </a:rPr>
                        <a:t>1</a:t>
                      </a:r>
                    </a:p>
                  </a:txBody>
                  <a:tcPr horzOverflow="overflow">
                    <a:lnL cap="flat">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Times New Roman" pitchFamily="18" charset="0"/>
                          <a:ea typeface="宋体" pitchFamily="2" charset="-122"/>
                        </a:rPr>
                        <a:t>1</a:t>
                      </a:r>
                    </a:p>
                  </a:txBody>
                  <a:tcP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Times New Roman" pitchFamily="18" charset="0"/>
                          <a:ea typeface="宋体" pitchFamily="2" charset="-122"/>
                        </a:rPr>
                        <a:t>0</a:t>
                      </a:r>
                    </a:p>
                  </a:txBody>
                  <a:tcPr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Times New Roman" pitchFamily="18" charset="0"/>
                          <a:ea typeface="宋体" pitchFamily="2" charset="-122"/>
                        </a:rPr>
                        <a:t>0</a:t>
                      </a:r>
                    </a:p>
                  </a:txBody>
                  <a:tcPr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Times New Roman" pitchFamily="18" charset="0"/>
                          <a:ea typeface="宋体" pitchFamily="2" charset="-122"/>
                        </a:rPr>
                        <a:t>1</a:t>
                      </a:r>
                    </a:p>
                  </a:txBody>
                  <a:tcPr horzOverflow="overflow">
                    <a:lnL>
                      <a:noFill/>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r>
              <a:tr h="29527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Times New Roman" pitchFamily="18" charset="0"/>
                          <a:ea typeface="宋体" pitchFamily="2" charset="-122"/>
                        </a:rPr>
                        <a:t>1</a:t>
                      </a:r>
                    </a:p>
                  </a:txBody>
                  <a:tcPr horzOverflow="overflow">
                    <a:lnL cap="flat">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Times New Roman" pitchFamily="18" charset="0"/>
                          <a:ea typeface="宋体" pitchFamily="2" charset="-122"/>
                        </a:rPr>
                        <a:t>1</a:t>
                      </a:r>
                    </a:p>
                  </a:txBody>
                  <a:tcP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Times New Roman" pitchFamily="18" charset="0"/>
                          <a:ea typeface="宋体" pitchFamily="2" charset="-122"/>
                        </a:rPr>
                        <a:t>1</a:t>
                      </a:r>
                    </a:p>
                  </a:txBody>
                  <a:tcPr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Times New Roman" pitchFamily="18" charset="0"/>
                          <a:ea typeface="宋体" pitchFamily="2" charset="-122"/>
                        </a:rPr>
                        <a:t>1</a:t>
                      </a:r>
                    </a:p>
                  </a:txBody>
                  <a:tcPr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Times New Roman" pitchFamily="18" charset="0"/>
                          <a:ea typeface="宋体" pitchFamily="2" charset="-122"/>
                        </a:rPr>
                        <a:t>1</a:t>
                      </a:r>
                    </a:p>
                  </a:txBody>
                  <a:tcPr horzOverflow="overflow">
                    <a:lnL>
                      <a:noFill/>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r>
            </a:tbl>
          </a:graphicData>
        </a:graphic>
      </p:graphicFrame>
      <p:graphicFrame>
        <p:nvGraphicFramePr>
          <p:cNvPr id="90208" name="Object 96"/>
          <p:cNvGraphicFramePr>
            <a:graphicFrameLocks noChangeAspect="1"/>
          </p:cNvGraphicFramePr>
          <p:nvPr/>
        </p:nvGraphicFramePr>
        <p:xfrm>
          <a:off x="382588" y="5013325"/>
          <a:ext cx="6443662" cy="1428750"/>
        </p:xfrm>
        <a:graphic>
          <a:graphicData uri="http://schemas.openxmlformats.org/presentationml/2006/ole">
            <mc:AlternateContent xmlns:mc="http://schemas.openxmlformats.org/markup-compatibility/2006">
              <mc:Choice xmlns:v="urn:schemas-microsoft-com:vml" Requires="v">
                <p:oleObj spid="_x0000_s90212" name="公式" r:id="rId4" imgW="2971800" imgH="660240" progId="Equation.3">
                  <p:embed/>
                </p:oleObj>
              </mc:Choice>
              <mc:Fallback>
                <p:oleObj name="公式" r:id="rId4" imgW="2971800" imgH="660240" progId="Equation.3">
                  <p:embed/>
                  <p:pic>
                    <p:nvPicPr>
                      <p:cNvPr id="0" name="Object 9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2588" y="5013325"/>
                        <a:ext cx="6443662" cy="1428750"/>
                      </a:xfrm>
                      <a:prstGeom prst="rect">
                        <a:avLst/>
                      </a:prstGeom>
                      <a:solidFill>
                        <a:srgbClr val="FFFFFF"/>
                      </a:solidFill>
                      <a:ln w="57150" cmpd="thickThin">
                        <a:solidFill>
                          <a:srgbClr val="FF3399"/>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0114"/>
                                        </p:tgtEl>
                                        <p:attrNameLst>
                                          <p:attrName>style.visibility</p:attrName>
                                        </p:attrNameLst>
                                      </p:cBhvr>
                                      <p:to>
                                        <p:strVal val="visible"/>
                                      </p:to>
                                    </p:set>
                                    <p:animEffect transition="in" filter="wipe(left)">
                                      <p:cBhvr>
                                        <p:cTn id="7" dur="1000"/>
                                        <p:tgtEl>
                                          <p:spTgt spid="9011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26" fill="hold" grpId="0" nodeType="clickEffect">
                                  <p:stCondLst>
                                    <p:cond delay="0"/>
                                  </p:stCondLst>
                                  <p:childTnLst>
                                    <p:set>
                                      <p:cBhvr>
                                        <p:cTn id="11" dur="1" fill="hold">
                                          <p:stCondLst>
                                            <p:cond delay="0"/>
                                          </p:stCondLst>
                                        </p:cTn>
                                        <p:tgtEl>
                                          <p:spTgt spid="90116"/>
                                        </p:tgtEl>
                                        <p:attrNameLst>
                                          <p:attrName>style.visibility</p:attrName>
                                        </p:attrNameLst>
                                      </p:cBhvr>
                                      <p:to>
                                        <p:strVal val="visible"/>
                                      </p:to>
                                    </p:set>
                                    <p:animEffect transition="in" filter="barn(inHorizontal)">
                                      <p:cBhvr>
                                        <p:cTn id="12" dur="1000"/>
                                        <p:tgtEl>
                                          <p:spTgt spid="9011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90209"/>
                                        </p:tgtEl>
                                        <p:attrNameLst>
                                          <p:attrName>style.visibility</p:attrName>
                                        </p:attrNameLst>
                                      </p:cBhvr>
                                      <p:to>
                                        <p:strVal val="visible"/>
                                      </p:to>
                                    </p:set>
                                    <p:animEffect transition="in" filter="fade">
                                      <p:cBhvr>
                                        <p:cTn id="17" dur="1000"/>
                                        <p:tgtEl>
                                          <p:spTgt spid="90209"/>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90120"/>
                                        </p:tgtEl>
                                        <p:attrNameLst>
                                          <p:attrName>style.visibility</p:attrName>
                                        </p:attrNameLst>
                                      </p:cBhvr>
                                      <p:to>
                                        <p:strVal val="visible"/>
                                      </p:to>
                                    </p:set>
                                    <p:animEffect transition="in" filter="box(in)">
                                      <p:cBhvr>
                                        <p:cTn id="22" dur="1000"/>
                                        <p:tgtEl>
                                          <p:spTgt spid="90120"/>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nodeType="clickEffect">
                                  <p:stCondLst>
                                    <p:cond delay="0"/>
                                  </p:stCondLst>
                                  <p:childTnLst>
                                    <p:set>
                                      <p:cBhvr>
                                        <p:cTn id="26" dur="1" fill="hold">
                                          <p:stCondLst>
                                            <p:cond delay="0"/>
                                          </p:stCondLst>
                                        </p:cTn>
                                        <p:tgtEl>
                                          <p:spTgt spid="90208"/>
                                        </p:tgtEl>
                                        <p:attrNameLst>
                                          <p:attrName>style.visibility</p:attrName>
                                        </p:attrNameLst>
                                      </p:cBhvr>
                                      <p:to>
                                        <p:strVal val="visible"/>
                                      </p:to>
                                    </p:set>
                                    <p:animEffect transition="in" filter="fade">
                                      <p:cBhvr>
                                        <p:cTn id="27" dur="1000"/>
                                        <p:tgtEl>
                                          <p:spTgt spid="902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114" grpId="0" autoUpdateAnimBg="0"/>
      <p:bldP spid="90116" grpId="0" autoUpdateAnimBg="0"/>
      <p:bldP spid="90120" grpId="0" autoUpdateAnimBg="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Rectangle 2"/>
          <p:cNvSpPr>
            <a:spLocks noGrp="1" noChangeArrowheads="1"/>
          </p:cNvSpPr>
          <p:nvPr>
            <p:ph type="title"/>
          </p:nvPr>
        </p:nvSpPr>
        <p:spPr>
          <a:xfrm>
            <a:off x="323850" y="1557338"/>
            <a:ext cx="8229600" cy="1143000"/>
          </a:xfrm>
        </p:spPr>
        <p:txBody>
          <a:bodyPr/>
          <a:lstStyle/>
          <a:p>
            <a:pPr algn="l"/>
            <a:r>
              <a:rPr lang="en-US" altLang="zh-CN" sz="2800" b="1">
                <a:solidFill>
                  <a:srgbClr val="FFFFFF"/>
                </a:solidFill>
                <a:ea typeface="楷体_GB2312" pitchFamily="49" charset="-122"/>
              </a:rPr>
              <a:t>        </a:t>
            </a:r>
            <a:r>
              <a:rPr lang="zh-CN" altLang="en-US" sz="2800" b="1">
                <a:solidFill>
                  <a:srgbClr val="FFFFFF"/>
                </a:solidFill>
                <a:ea typeface="楷体_GB2312" pitchFamily="49" charset="-122"/>
              </a:rPr>
              <a:t>由半加器组成的全加器的逻辑电路和逻辑符号如图</a:t>
            </a:r>
            <a:r>
              <a:rPr lang="en-US" altLang="zh-CN" sz="2800" b="1">
                <a:solidFill>
                  <a:srgbClr val="FFFFFF"/>
                </a:solidFill>
                <a:ea typeface="楷体_GB2312" pitchFamily="49" charset="-122"/>
              </a:rPr>
              <a:t>4.3.27</a:t>
            </a:r>
            <a:r>
              <a:rPr lang="zh-CN" altLang="en-US" sz="2800" b="1">
                <a:solidFill>
                  <a:srgbClr val="FFFFFF"/>
                </a:solidFill>
                <a:ea typeface="楷体_GB2312" pitchFamily="49" charset="-122"/>
              </a:rPr>
              <a:t>所示</a:t>
            </a:r>
          </a:p>
        </p:txBody>
      </p:sp>
      <p:graphicFrame>
        <p:nvGraphicFramePr>
          <p:cNvPr id="233476" name="Object 4"/>
          <p:cNvGraphicFramePr>
            <a:graphicFrameLocks noChangeAspect="1"/>
          </p:cNvGraphicFramePr>
          <p:nvPr/>
        </p:nvGraphicFramePr>
        <p:xfrm>
          <a:off x="611188" y="2781300"/>
          <a:ext cx="6265862" cy="3568700"/>
        </p:xfrm>
        <a:graphic>
          <a:graphicData uri="http://schemas.openxmlformats.org/presentationml/2006/ole">
            <mc:AlternateContent xmlns:mc="http://schemas.openxmlformats.org/markup-compatibility/2006">
              <mc:Choice xmlns:v="urn:schemas-microsoft-com:vml" Requires="v">
                <p:oleObj spid="_x0000_s233484" name="Visio" r:id="rId4" imgW="3116275" imgH="1774850" progId="Visio.Drawing.11">
                  <p:embed/>
                </p:oleObj>
              </mc:Choice>
              <mc:Fallback>
                <p:oleObj name="Visio" r:id="rId4" imgW="3116275" imgH="1774850" progId="Visio.Drawing.11">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1188" y="2781300"/>
                        <a:ext cx="6265862" cy="3568700"/>
                      </a:xfrm>
                      <a:prstGeom prst="rect">
                        <a:avLst/>
                      </a:prstGeom>
                      <a:solidFill>
                        <a:srgbClr val="FFFFFF"/>
                      </a:solidFill>
                      <a:ln w="57150" cmpd="thickThin">
                        <a:solidFill>
                          <a:srgbClr val="FF33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33478" name="Rectangle 6"/>
          <p:cNvSpPr>
            <a:spLocks noChangeArrowheads="1"/>
          </p:cNvSpPr>
          <p:nvPr/>
        </p:nvSpPr>
        <p:spPr bwMode="auto">
          <a:xfrm>
            <a:off x="0" y="0"/>
            <a:ext cx="3244850" cy="536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kumimoji="0" lang="en-US" altLang="zh-CN" sz="3200" u="sng">
                <a:solidFill>
                  <a:schemeClr val="tx1"/>
                </a:solidFill>
                <a:effectLst>
                  <a:outerShdw blurRad="38100" dist="38100" dir="2700000" algn="tl">
                    <a:srgbClr val="FFFFFF"/>
                  </a:outerShdw>
                </a:effectLst>
              </a:rPr>
              <a:t>4.3.4 </a:t>
            </a:r>
            <a:r>
              <a:rPr kumimoji="0" lang="zh-CN" altLang="en-US" sz="3200" u="sng">
                <a:solidFill>
                  <a:schemeClr val="tx1"/>
                </a:solidFill>
                <a:effectLst>
                  <a:outerShdw blurRad="38100" dist="38100" dir="2700000" algn="tl">
                    <a:srgbClr val="FFFFFF"/>
                  </a:outerShdw>
                </a:effectLst>
              </a:rPr>
              <a:t>加法器</a:t>
            </a:r>
          </a:p>
        </p:txBody>
      </p:sp>
      <p:graphicFrame>
        <p:nvGraphicFramePr>
          <p:cNvPr id="233479" name="Object 7"/>
          <p:cNvGraphicFramePr>
            <a:graphicFrameLocks noChangeAspect="1"/>
          </p:cNvGraphicFramePr>
          <p:nvPr/>
        </p:nvGraphicFramePr>
        <p:xfrm>
          <a:off x="2397125" y="665163"/>
          <a:ext cx="3168650" cy="933450"/>
        </p:xfrm>
        <a:graphic>
          <a:graphicData uri="http://schemas.openxmlformats.org/presentationml/2006/ole">
            <mc:AlternateContent xmlns:mc="http://schemas.openxmlformats.org/markup-compatibility/2006">
              <mc:Choice xmlns:v="urn:schemas-microsoft-com:vml" Requires="v">
                <p:oleObj spid="_x0000_s233485" name="公式" r:id="rId6" imgW="1460160" imgH="431640" progId="Equation.3">
                  <p:embed/>
                </p:oleObj>
              </mc:Choice>
              <mc:Fallback>
                <p:oleObj name="公式" r:id="rId6" imgW="1460160" imgH="431640" progId="Equation.3">
                  <p:embed/>
                  <p:pic>
                    <p:nvPicPr>
                      <p:cNvPr id="0" name="Object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397125" y="665163"/>
                        <a:ext cx="3168650" cy="933450"/>
                      </a:xfrm>
                      <a:prstGeom prst="rect">
                        <a:avLst/>
                      </a:prstGeom>
                      <a:solidFill>
                        <a:srgbClr val="FFFFFF"/>
                      </a:solidFill>
                      <a:ln w="57150" cmpd="thickThin">
                        <a:solidFill>
                          <a:srgbClr val="FF3399"/>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233476"/>
                                        </p:tgtEl>
                                        <p:attrNameLst>
                                          <p:attrName>style.visibility</p:attrName>
                                        </p:attrNameLst>
                                      </p:cBhvr>
                                      <p:to>
                                        <p:strVal val="visible"/>
                                      </p:to>
                                    </p:set>
                                    <p:anim calcmode="lin" valueType="num">
                                      <p:cBhvr additive="base">
                                        <p:cTn id="7" dur="500" fill="hold"/>
                                        <p:tgtEl>
                                          <p:spTgt spid="233476"/>
                                        </p:tgtEl>
                                        <p:attrNameLst>
                                          <p:attrName>ppt_x</p:attrName>
                                        </p:attrNameLst>
                                      </p:cBhvr>
                                      <p:tavLst>
                                        <p:tav tm="0">
                                          <p:val>
                                            <p:strVal val="#ppt_x"/>
                                          </p:val>
                                        </p:tav>
                                        <p:tav tm="100000">
                                          <p:val>
                                            <p:strVal val="#ppt_x"/>
                                          </p:val>
                                        </p:tav>
                                      </p:tavLst>
                                    </p:anim>
                                    <p:anim calcmode="lin" valueType="num">
                                      <p:cBhvr additive="base">
                                        <p:cTn id="8" dur="500" fill="hold"/>
                                        <p:tgtEl>
                                          <p:spTgt spid="233476"/>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10" presetClass="entr" presetSubtype="0" fill="hold" nodeType="clickEffect">
                                  <p:stCondLst>
                                    <p:cond delay="0"/>
                                  </p:stCondLst>
                                  <p:childTnLst>
                                    <p:set>
                                      <p:cBhvr>
                                        <p:cTn id="12" dur="1" fill="hold">
                                          <p:stCondLst>
                                            <p:cond delay="0"/>
                                          </p:stCondLst>
                                        </p:cTn>
                                        <p:tgtEl>
                                          <p:spTgt spid="233479"/>
                                        </p:tgtEl>
                                        <p:attrNameLst>
                                          <p:attrName>style.visibility</p:attrName>
                                        </p:attrNameLst>
                                      </p:cBhvr>
                                      <p:to>
                                        <p:strVal val="visible"/>
                                      </p:to>
                                    </p:set>
                                    <p:animEffect transition="in" filter="fade">
                                      <p:cBhvr>
                                        <p:cTn id="13" dur="1000"/>
                                        <p:tgtEl>
                                          <p:spTgt spid="2334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a:xfrm>
            <a:off x="323850" y="765175"/>
            <a:ext cx="5616575" cy="762000"/>
          </a:xfrm>
        </p:spPr>
        <p:txBody>
          <a:bodyPr/>
          <a:lstStyle/>
          <a:p>
            <a:pPr algn="l"/>
            <a:r>
              <a:rPr lang="en-US" altLang="zh-CN" sz="2800" b="1">
                <a:solidFill>
                  <a:srgbClr val="FFFFFF"/>
                </a:solidFill>
                <a:ea typeface="楷体_GB2312" pitchFamily="49" charset="-122"/>
              </a:rPr>
              <a:t>c.</a:t>
            </a:r>
            <a:r>
              <a:rPr lang="zh-CN" altLang="en-US" sz="2800" b="1">
                <a:solidFill>
                  <a:srgbClr val="FFFFFF"/>
                </a:solidFill>
                <a:ea typeface="楷体_GB2312" pitchFamily="49" charset="-122"/>
              </a:rPr>
              <a:t>由上述最简逻辑式可得输出输入的真值表如表</a:t>
            </a:r>
            <a:r>
              <a:rPr lang="en-US" altLang="zh-CN" sz="2800" b="1">
                <a:solidFill>
                  <a:srgbClr val="FFFFFF"/>
                </a:solidFill>
                <a:ea typeface="楷体_GB2312" pitchFamily="49" charset="-122"/>
              </a:rPr>
              <a:t>4.2.1</a:t>
            </a:r>
            <a:r>
              <a:rPr lang="zh-CN" altLang="en-US" sz="2800" b="1">
                <a:solidFill>
                  <a:srgbClr val="FFFFFF"/>
                </a:solidFill>
                <a:ea typeface="楷体_GB2312" pitchFamily="49" charset="-122"/>
              </a:rPr>
              <a:t>所示</a:t>
            </a:r>
          </a:p>
        </p:txBody>
      </p:sp>
      <p:sp>
        <p:nvSpPr>
          <p:cNvPr id="16390" name="Text Box 6"/>
          <p:cNvSpPr txBox="1">
            <a:spLocks noChangeArrowheads="1"/>
          </p:cNvSpPr>
          <p:nvPr/>
        </p:nvSpPr>
        <p:spPr bwMode="auto">
          <a:xfrm>
            <a:off x="250825" y="1773238"/>
            <a:ext cx="4176713" cy="2227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a:t>d.</a:t>
            </a:r>
            <a:r>
              <a:rPr lang="zh-CN" altLang="en-US"/>
              <a:t>由真值表可知此电路为非一致电路，即输入</a:t>
            </a:r>
            <a:r>
              <a:rPr lang="en-US" altLang="zh-CN"/>
              <a:t>A</a:t>
            </a:r>
            <a:r>
              <a:rPr lang="zh-CN" altLang="en-US"/>
              <a:t>、</a:t>
            </a:r>
            <a:r>
              <a:rPr lang="en-US" altLang="zh-CN"/>
              <a:t>B</a:t>
            </a:r>
            <a:r>
              <a:rPr lang="zh-CN" altLang="en-US"/>
              <a:t>、</a:t>
            </a:r>
            <a:r>
              <a:rPr lang="en-US" altLang="zh-CN"/>
              <a:t>C</a:t>
            </a:r>
            <a:r>
              <a:rPr lang="zh-CN" altLang="en-US"/>
              <a:t>取值不一样时输出为</a:t>
            </a:r>
            <a:r>
              <a:rPr lang="en-US" altLang="zh-CN"/>
              <a:t>1,</a:t>
            </a:r>
            <a:r>
              <a:rPr lang="zh-CN" altLang="en-US"/>
              <a:t>否则为</a:t>
            </a:r>
            <a:r>
              <a:rPr lang="en-US" altLang="zh-CN"/>
              <a:t>0.</a:t>
            </a:r>
            <a:r>
              <a:rPr lang="zh-CN" altLang="en-US"/>
              <a:t>其电路的特点是无反变量输入。</a:t>
            </a:r>
          </a:p>
        </p:txBody>
      </p:sp>
      <p:sp>
        <p:nvSpPr>
          <p:cNvPr id="16392" name="Rectangle 8"/>
          <p:cNvSpPr>
            <a:spLocks noChangeArrowheads="1"/>
          </p:cNvSpPr>
          <p:nvPr/>
        </p:nvSpPr>
        <p:spPr bwMode="auto">
          <a:xfrm>
            <a:off x="0" y="0"/>
            <a:ext cx="6156325" cy="620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altLang="zh-CN" sz="3200" u="sng">
                <a:solidFill>
                  <a:schemeClr val="tx2"/>
                </a:solidFill>
                <a:effectLst>
                  <a:outerShdw blurRad="38100" dist="38100" dir="2700000" algn="tl">
                    <a:srgbClr val="FFFFFF"/>
                  </a:outerShdw>
                </a:effectLst>
              </a:rPr>
              <a:t>4.2.1 </a:t>
            </a:r>
            <a:r>
              <a:rPr lang="zh-CN" altLang="en-US" sz="3200" u="sng">
                <a:solidFill>
                  <a:schemeClr val="tx2"/>
                </a:solidFill>
                <a:effectLst>
                  <a:outerShdw blurRad="38100" dist="38100" dir="2700000" algn="tl">
                    <a:srgbClr val="FFFFFF"/>
                  </a:outerShdw>
                </a:effectLst>
              </a:rPr>
              <a:t>组合逻辑电路的分析方法</a:t>
            </a:r>
          </a:p>
        </p:txBody>
      </p:sp>
      <p:grpSp>
        <p:nvGrpSpPr>
          <p:cNvPr id="16394" name="Group 10"/>
          <p:cNvGrpSpPr>
            <a:grpSpLocks/>
          </p:cNvGrpSpPr>
          <p:nvPr/>
        </p:nvGrpSpPr>
        <p:grpSpPr bwMode="auto">
          <a:xfrm>
            <a:off x="4356100" y="1341438"/>
            <a:ext cx="2252663" cy="4994275"/>
            <a:chOff x="2835" y="709"/>
            <a:chExt cx="1419" cy="3146"/>
          </a:xfrm>
        </p:grpSpPr>
        <p:graphicFrame>
          <p:nvGraphicFramePr>
            <p:cNvPr id="16391" name="Object 7"/>
            <p:cNvGraphicFramePr>
              <a:graphicFrameLocks noChangeAspect="1"/>
            </p:cNvGraphicFramePr>
            <p:nvPr/>
          </p:nvGraphicFramePr>
          <p:xfrm>
            <a:off x="2880" y="1071"/>
            <a:ext cx="1374" cy="2784"/>
          </p:xfrm>
          <a:graphic>
            <a:graphicData uri="http://schemas.openxmlformats.org/presentationml/2006/ole">
              <mc:AlternateContent xmlns:mc="http://schemas.openxmlformats.org/markup-compatibility/2006">
                <mc:Choice xmlns:v="urn:schemas-microsoft-com:vml" Requires="v">
                  <p:oleObj spid="_x0000_s16397" name="Visio" r:id="rId4" imgW="975970" imgH="1977847" progId="Visio.Drawing.11">
                    <p:embed/>
                  </p:oleObj>
                </mc:Choice>
                <mc:Fallback>
                  <p:oleObj name="Visio" r:id="rId4" imgW="975970" imgH="1977847" progId="Visio.Drawing.11">
                    <p:embed/>
                    <p:pic>
                      <p:nvPicPr>
                        <p:cNvPr id="0" name="Object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80" y="1071"/>
                          <a:ext cx="1374" cy="2784"/>
                        </a:xfrm>
                        <a:prstGeom prst="rect">
                          <a:avLst/>
                        </a:prstGeom>
                        <a:solidFill>
                          <a:srgbClr val="FFFFFF"/>
                        </a:solidFill>
                        <a:ln w="57150" cmpd="thickThin">
                          <a:solidFill>
                            <a:srgbClr val="FF33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6393" name="Rectangle 9"/>
            <p:cNvSpPr>
              <a:spLocks noChangeArrowheads="1"/>
            </p:cNvSpPr>
            <p:nvPr/>
          </p:nvSpPr>
          <p:spPr bwMode="auto">
            <a:xfrm>
              <a:off x="2835" y="709"/>
              <a:ext cx="789"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0" lang="zh-CN" altLang="en-US"/>
                <a:t>表</a:t>
              </a:r>
              <a:r>
                <a:rPr kumimoji="0" lang="en-US" altLang="zh-CN"/>
                <a:t>4.2.1</a:t>
              </a:r>
            </a:p>
          </p:txBody>
        </p:sp>
      </p:grpSp>
    </p:spTree>
  </p:cSld>
  <p:clrMapOvr>
    <a:masterClrMapping/>
  </p:clrMapOvr>
  <p:transition>
    <p:checke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6386"/>
                                        </p:tgtEl>
                                        <p:attrNameLst>
                                          <p:attrName>style.visibility</p:attrName>
                                        </p:attrNameLst>
                                      </p:cBhvr>
                                      <p:to>
                                        <p:strVal val="visible"/>
                                      </p:to>
                                    </p:set>
                                    <p:animEffect transition="in" filter="wipe(left)">
                                      <p:cBhvr>
                                        <p:cTn id="7" dur="1000"/>
                                        <p:tgtEl>
                                          <p:spTgt spid="1638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16394"/>
                                        </p:tgtEl>
                                        <p:attrNameLst>
                                          <p:attrName>style.visibility</p:attrName>
                                        </p:attrNameLst>
                                      </p:cBhvr>
                                      <p:to>
                                        <p:strVal val="visible"/>
                                      </p:to>
                                    </p:set>
                                    <p:animEffect transition="in" filter="dissolve">
                                      <p:cBhvr>
                                        <p:cTn id="12" dur="1000"/>
                                        <p:tgtEl>
                                          <p:spTgt spid="1639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6390"/>
                                        </p:tgtEl>
                                        <p:attrNameLst>
                                          <p:attrName>style.visibility</p:attrName>
                                        </p:attrNameLst>
                                      </p:cBhvr>
                                      <p:to>
                                        <p:strVal val="visible"/>
                                      </p:to>
                                    </p:set>
                                    <p:animEffect transition="in" filter="wipe(left)">
                                      <p:cBhvr>
                                        <p:cTn id="17" dur="1000"/>
                                        <p:tgtEl>
                                          <p:spTgt spid="163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6" grpId="0" autoUpdateAnimBg="0"/>
      <p:bldP spid="16390" grpId="0" autoUpdateAnimBg="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8" name="Rectangle 2"/>
          <p:cNvSpPr>
            <a:spLocks noGrp="1" noChangeArrowheads="1"/>
          </p:cNvSpPr>
          <p:nvPr>
            <p:ph type="title"/>
          </p:nvPr>
        </p:nvSpPr>
        <p:spPr>
          <a:xfrm>
            <a:off x="250825" y="549275"/>
            <a:ext cx="8642350" cy="719138"/>
          </a:xfrm>
        </p:spPr>
        <p:txBody>
          <a:bodyPr/>
          <a:lstStyle/>
          <a:p>
            <a:pPr algn="l"/>
            <a:r>
              <a:rPr lang="en-US" altLang="zh-CN" sz="2800" b="1">
                <a:solidFill>
                  <a:srgbClr val="FFFFFF"/>
                </a:solidFill>
                <a:ea typeface="楷体_GB2312" pitchFamily="49" charset="-122"/>
              </a:rPr>
              <a:t>         </a:t>
            </a:r>
            <a:r>
              <a:rPr lang="zh-CN" altLang="en-US" sz="2800" b="1">
                <a:solidFill>
                  <a:srgbClr val="FFFFFF"/>
                </a:solidFill>
                <a:ea typeface="楷体_GB2312" pitchFamily="49" charset="-122"/>
              </a:rPr>
              <a:t>双全加器</a:t>
            </a:r>
            <a:r>
              <a:rPr lang="en-US" altLang="zh-CN" sz="2800" b="1">
                <a:solidFill>
                  <a:srgbClr val="FFFFFF"/>
                </a:solidFill>
                <a:ea typeface="楷体_GB2312" pitchFamily="49" charset="-122"/>
              </a:rPr>
              <a:t>74LS183</a:t>
            </a:r>
            <a:r>
              <a:rPr lang="zh-CN" altLang="en-US" sz="2800" b="1">
                <a:solidFill>
                  <a:srgbClr val="FFFFFF"/>
                </a:solidFill>
                <a:ea typeface="楷体_GB2312" pitchFamily="49" charset="-122"/>
              </a:rPr>
              <a:t>的内部电路是按下式构建的，如图</a:t>
            </a:r>
            <a:r>
              <a:rPr lang="en-US" altLang="zh-CN" sz="2800" b="1">
                <a:solidFill>
                  <a:srgbClr val="FFFFFF"/>
                </a:solidFill>
                <a:ea typeface="楷体_GB2312" pitchFamily="49" charset="-122"/>
              </a:rPr>
              <a:t>4.3.27</a:t>
            </a:r>
            <a:r>
              <a:rPr lang="zh-CN" altLang="en-US" sz="2800" b="1">
                <a:solidFill>
                  <a:srgbClr val="FFFFFF"/>
                </a:solidFill>
                <a:ea typeface="楷体_GB2312" pitchFamily="49" charset="-122"/>
              </a:rPr>
              <a:t>所示</a:t>
            </a:r>
          </a:p>
        </p:txBody>
      </p:sp>
      <p:graphicFrame>
        <p:nvGraphicFramePr>
          <p:cNvPr id="234501" name="Object 5"/>
          <p:cNvGraphicFramePr>
            <a:graphicFrameLocks noChangeAspect="1"/>
          </p:cNvGraphicFramePr>
          <p:nvPr/>
        </p:nvGraphicFramePr>
        <p:xfrm>
          <a:off x="1258888" y="1484313"/>
          <a:ext cx="5618162" cy="935037"/>
        </p:xfrm>
        <a:graphic>
          <a:graphicData uri="http://schemas.openxmlformats.org/presentationml/2006/ole">
            <mc:AlternateContent xmlns:mc="http://schemas.openxmlformats.org/markup-compatibility/2006">
              <mc:Choice xmlns:v="urn:schemas-microsoft-com:vml" Requires="v">
                <p:oleObj spid="_x0000_s234507" name="公式" r:id="rId4" imgW="2590560" imgH="431640" progId="Equation.3">
                  <p:embed/>
                </p:oleObj>
              </mc:Choice>
              <mc:Fallback>
                <p:oleObj name="公式" r:id="rId4" imgW="2590560" imgH="431640" progId="Equation.3">
                  <p:embed/>
                  <p:pic>
                    <p:nvPicPr>
                      <p:cNvPr id="0"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58888" y="1484313"/>
                        <a:ext cx="5618162" cy="935037"/>
                      </a:xfrm>
                      <a:prstGeom prst="rect">
                        <a:avLst/>
                      </a:prstGeom>
                      <a:solidFill>
                        <a:srgbClr val="FFFFFF"/>
                      </a:solidFill>
                      <a:ln w="57150" cmpd="thickThin">
                        <a:solidFill>
                          <a:srgbClr val="FF3399"/>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34502" name="Rectangle 6"/>
          <p:cNvSpPr>
            <a:spLocks noChangeArrowheads="1"/>
          </p:cNvSpPr>
          <p:nvPr/>
        </p:nvSpPr>
        <p:spPr bwMode="auto">
          <a:xfrm>
            <a:off x="0" y="0"/>
            <a:ext cx="3244850" cy="536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kumimoji="0" lang="en-US" altLang="zh-CN" sz="3200" u="sng">
                <a:solidFill>
                  <a:schemeClr val="tx1"/>
                </a:solidFill>
                <a:effectLst>
                  <a:outerShdw blurRad="38100" dist="38100" dir="2700000" algn="tl">
                    <a:srgbClr val="FFFFFF"/>
                  </a:outerShdw>
                </a:effectLst>
              </a:rPr>
              <a:t>4.3.4 </a:t>
            </a:r>
            <a:r>
              <a:rPr kumimoji="0" lang="zh-CN" altLang="en-US" sz="3200" u="sng">
                <a:solidFill>
                  <a:schemeClr val="tx1"/>
                </a:solidFill>
                <a:effectLst>
                  <a:outerShdw blurRad="38100" dist="38100" dir="2700000" algn="tl">
                    <a:srgbClr val="FFFFFF"/>
                  </a:outerShdw>
                </a:effectLst>
              </a:rPr>
              <a:t>加法器</a:t>
            </a:r>
          </a:p>
        </p:txBody>
      </p:sp>
      <p:grpSp>
        <p:nvGrpSpPr>
          <p:cNvPr id="234504" name="Group 8"/>
          <p:cNvGrpSpPr>
            <a:grpSpLocks/>
          </p:cNvGrpSpPr>
          <p:nvPr/>
        </p:nvGrpSpPr>
        <p:grpSpPr bwMode="auto">
          <a:xfrm>
            <a:off x="250825" y="2636838"/>
            <a:ext cx="6913563" cy="3975100"/>
            <a:chOff x="158" y="1661"/>
            <a:chExt cx="4355" cy="2504"/>
          </a:xfrm>
        </p:grpSpPr>
        <p:pic>
          <p:nvPicPr>
            <p:cNvPr id="234500" name="Picture 4" descr="4-3-27"/>
            <p:cNvPicPr>
              <a:picLocks noChangeAspect="1" noChangeArrowheads="1"/>
            </p:cNvPicPr>
            <p:nvPr/>
          </p:nvPicPr>
          <p:blipFill>
            <a:blip r:embed="rId6">
              <a:extLst>
                <a:ext uri="{28A0092B-C50C-407E-A947-70E740481C1C}">
                  <a14:useLocalDpi xmlns:a14="http://schemas.microsoft.com/office/drawing/2010/main" val="0"/>
                </a:ext>
              </a:extLst>
            </a:blip>
            <a:srcRect t="1740" r="2025" b="1817"/>
            <a:stretch>
              <a:fillRect/>
            </a:stretch>
          </p:blipFill>
          <p:spPr bwMode="auto">
            <a:xfrm>
              <a:off x="158" y="1661"/>
              <a:ext cx="4355" cy="2495"/>
            </a:xfrm>
            <a:prstGeom prst="rect">
              <a:avLst/>
            </a:prstGeom>
            <a:noFill/>
            <a:ln w="57150" cmpd="thickThin">
              <a:solidFill>
                <a:srgbClr val="FF3399"/>
              </a:solidFill>
              <a:miter lim="800000"/>
              <a:headEnd/>
              <a:tailEnd/>
            </a:ln>
            <a:extLst>
              <a:ext uri="{909E8E84-426E-40DD-AFC4-6F175D3DCCD1}">
                <a14:hiddenFill xmlns:a14="http://schemas.microsoft.com/office/drawing/2010/main">
                  <a:solidFill>
                    <a:srgbClr val="FFFFFF"/>
                  </a:solidFill>
                </a14:hiddenFill>
              </a:ext>
            </a:extLst>
          </p:spPr>
        </p:pic>
        <p:sp>
          <p:nvSpPr>
            <p:cNvPr id="234503" name="Rectangle 7"/>
            <p:cNvSpPr>
              <a:spLocks noChangeArrowheads="1"/>
            </p:cNvSpPr>
            <p:nvPr/>
          </p:nvSpPr>
          <p:spPr bwMode="auto">
            <a:xfrm>
              <a:off x="2562" y="3838"/>
              <a:ext cx="901"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0" lang="zh-CN" altLang="en-US">
                  <a:solidFill>
                    <a:schemeClr val="tx1"/>
                  </a:solidFill>
                </a:rPr>
                <a:t>图</a:t>
              </a:r>
              <a:r>
                <a:rPr kumimoji="0" lang="en-US" altLang="zh-CN">
                  <a:solidFill>
                    <a:schemeClr val="tx1"/>
                  </a:solidFill>
                </a:rPr>
                <a:t>4.3.27</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34498"/>
                                        </p:tgtEl>
                                        <p:attrNameLst>
                                          <p:attrName>style.visibility</p:attrName>
                                        </p:attrNameLst>
                                      </p:cBhvr>
                                      <p:to>
                                        <p:strVal val="visible"/>
                                      </p:to>
                                    </p:set>
                                    <p:animEffect transition="in" filter="box(in)">
                                      <p:cBhvr>
                                        <p:cTn id="7" dur="1000"/>
                                        <p:tgtEl>
                                          <p:spTgt spid="23449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234501"/>
                                        </p:tgtEl>
                                        <p:attrNameLst>
                                          <p:attrName>style.visibility</p:attrName>
                                        </p:attrNameLst>
                                      </p:cBhvr>
                                      <p:to>
                                        <p:strVal val="visible"/>
                                      </p:to>
                                    </p:set>
                                    <p:animEffect transition="in" filter="fade">
                                      <p:cBhvr>
                                        <p:cTn id="12" dur="1000"/>
                                        <p:tgtEl>
                                          <p:spTgt spid="23450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nodeType="clickEffect">
                                  <p:stCondLst>
                                    <p:cond delay="0"/>
                                  </p:stCondLst>
                                  <p:childTnLst>
                                    <p:set>
                                      <p:cBhvr>
                                        <p:cTn id="16" dur="1" fill="hold">
                                          <p:stCondLst>
                                            <p:cond delay="0"/>
                                          </p:stCondLst>
                                        </p:cTn>
                                        <p:tgtEl>
                                          <p:spTgt spid="234504"/>
                                        </p:tgtEl>
                                        <p:attrNameLst>
                                          <p:attrName>style.visibility</p:attrName>
                                        </p:attrNameLst>
                                      </p:cBhvr>
                                      <p:to>
                                        <p:strVal val="visible"/>
                                      </p:to>
                                    </p:set>
                                    <p:animEffect transition="in" filter="dissolve">
                                      <p:cBhvr>
                                        <p:cTn id="17" dur="1000"/>
                                        <p:tgtEl>
                                          <p:spTgt spid="2345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4498" grpId="0"/>
    </p:bldLst>
  </p:timing>
</p:sld>
</file>

<file path=ppt/slides/slide9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1138" name="Rectangle 2"/>
          <p:cNvSpPr>
            <a:spLocks noGrp="1" noChangeArrowheads="1"/>
          </p:cNvSpPr>
          <p:nvPr>
            <p:ph type="title"/>
          </p:nvPr>
        </p:nvSpPr>
        <p:spPr>
          <a:xfrm>
            <a:off x="179388" y="476250"/>
            <a:ext cx="3673475" cy="571500"/>
          </a:xfrm>
        </p:spPr>
        <p:txBody>
          <a:bodyPr/>
          <a:lstStyle/>
          <a:p>
            <a:pPr algn="l"/>
            <a:r>
              <a:rPr lang="zh-CN" altLang="en-US" sz="2800" b="1" u="sng">
                <a:solidFill>
                  <a:srgbClr val="FFFFFF"/>
                </a:solidFill>
                <a:ea typeface="楷体_GB2312" pitchFamily="49" charset="-122"/>
              </a:rPr>
              <a:t>二 、多位加法器</a:t>
            </a:r>
          </a:p>
        </p:txBody>
      </p:sp>
      <p:sp>
        <p:nvSpPr>
          <p:cNvPr id="91140" name="Text Box 4"/>
          <p:cNvSpPr txBox="1">
            <a:spLocks noChangeArrowheads="1"/>
          </p:cNvSpPr>
          <p:nvPr/>
        </p:nvSpPr>
        <p:spPr bwMode="auto">
          <a:xfrm>
            <a:off x="323850" y="981075"/>
            <a:ext cx="648017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a:t>1.</a:t>
            </a:r>
            <a:r>
              <a:rPr lang="zh-CN" altLang="en-US"/>
              <a:t>串行进位加法器（行波进位加法器）</a:t>
            </a:r>
          </a:p>
        </p:txBody>
      </p:sp>
      <p:sp>
        <p:nvSpPr>
          <p:cNvPr id="91141" name="Text Box 5"/>
          <p:cNvSpPr txBox="1">
            <a:spLocks noChangeArrowheads="1"/>
          </p:cNvSpPr>
          <p:nvPr/>
        </p:nvSpPr>
        <p:spPr bwMode="auto">
          <a:xfrm>
            <a:off x="179388" y="2781300"/>
            <a:ext cx="8713787"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a:t>        </a:t>
            </a:r>
            <a:r>
              <a:rPr lang="zh-CN" altLang="en-US"/>
              <a:t>图</a:t>
            </a:r>
            <a:r>
              <a:rPr lang="en-US" altLang="zh-CN"/>
              <a:t>4.3.28</a:t>
            </a:r>
            <a:r>
              <a:rPr lang="zh-CN" altLang="en-US"/>
              <a:t>所示电路为</a:t>
            </a:r>
            <a:r>
              <a:rPr lang="en-US" altLang="zh-CN"/>
              <a:t>4</a:t>
            </a:r>
            <a:r>
              <a:rPr lang="zh-CN" altLang="en-US"/>
              <a:t>位全加器，由于低位的进位输出接到高位的进位输入，故为串行进位加法器。</a:t>
            </a:r>
          </a:p>
        </p:txBody>
      </p:sp>
      <p:sp>
        <p:nvSpPr>
          <p:cNvPr id="91145" name="Rectangle 9"/>
          <p:cNvSpPr>
            <a:spLocks noChangeArrowheads="1"/>
          </p:cNvSpPr>
          <p:nvPr/>
        </p:nvSpPr>
        <p:spPr bwMode="auto">
          <a:xfrm>
            <a:off x="0" y="0"/>
            <a:ext cx="3244850" cy="536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kumimoji="0" lang="en-US" altLang="zh-CN" sz="3200" u="sng">
                <a:solidFill>
                  <a:schemeClr val="tx1"/>
                </a:solidFill>
                <a:effectLst>
                  <a:outerShdw blurRad="38100" dist="38100" dir="2700000" algn="tl">
                    <a:srgbClr val="FFFFFF"/>
                  </a:outerShdw>
                </a:effectLst>
              </a:rPr>
              <a:t>4.3.4 </a:t>
            </a:r>
            <a:r>
              <a:rPr kumimoji="0" lang="zh-CN" altLang="en-US" sz="3200" u="sng">
                <a:solidFill>
                  <a:schemeClr val="tx1"/>
                </a:solidFill>
                <a:effectLst>
                  <a:outerShdw blurRad="38100" dist="38100" dir="2700000" algn="tl">
                    <a:srgbClr val="FFFFFF"/>
                  </a:outerShdw>
                </a:effectLst>
              </a:rPr>
              <a:t>加法器</a:t>
            </a:r>
          </a:p>
        </p:txBody>
      </p:sp>
      <p:sp>
        <p:nvSpPr>
          <p:cNvPr id="91146" name="Text Box 10"/>
          <p:cNvSpPr txBox="1">
            <a:spLocks noChangeArrowheads="1"/>
          </p:cNvSpPr>
          <p:nvPr/>
        </p:nvSpPr>
        <p:spPr bwMode="auto">
          <a:xfrm>
            <a:off x="179388" y="1412875"/>
            <a:ext cx="8713787" cy="1373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a:t>        </a:t>
            </a:r>
            <a:r>
              <a:rPr lang="zh-CN" altLang="en-US"/>
              <a:t>两个多位二进制数相加，必须利用全加器，</a:t>
            </a:r>
            <a:r>
              <a:rPr lang="en-US" altLang="zh-CN"/>
              <a:t>1</a:t>
            </a:r>
            <a:r>
              <a:rPr lang="zh-CN" altLang="en-US"/>
              <a:t>位二进制数相加用</a:t>
            </a:r>
            <a:r>
              <a:rPr lang="en-US" altLang="zh-CN"/>
              <a:t>1</a:t>
            </a:r>
            <a:r>
              <a:rPr lang="zh-CN" altLang="en-US"/>
              <a:t>个全加器，</a:t>
            </a:r>
            <a:r>
              <a:rPr lang="en-US" altLang="zh-CN" i="1"/>
              <a:t>n </a:t>
            </a:r>
            <a:r>
              <a:rPr lang="zh-CN" altLang="en-US"/>
              <a:t>位二进制数相加用</a:t>
            </a:r>
            <a:r>
              <a:rPr lang="en-US" altLang="zh-CN" i="1"/>
              <a:t>n</a:t>
            </a:r>
            <a:r>
              <a:rPr lang="zh-CN" altLang="en-US"/>
              <a:t>个全加器。只要将低位的进位输出接到高位的进位输入</a:t>
            </a:r>
          </a:p>
        </p:txBody>
      </p:sp>
      <p:grpSp>
        <p:nvGrpSpPr>
          <p:cNvPr id="91149" name="Group 13"/>
          <p:cNvGrpSpPr>
            <a:grpSpLocks/>
          </p:cNvGrpSpPr>
          <p:nvPr/>
        </p:nvGrpSpPr>
        <p:grpSpPr bwMode="auto">
          <a:xfrm>
            <a:off x="323850" y="3789363"/>
            <a:ext cx="7129463" cy="2884487"/>
            <a:chOff x="295" y="2387"/>
            <a:chExt cx="4491" cy="1817"/>
          </a:xfrm>
        </p:grpSpPr>
        <p:pic>
          <p:nvPicPr>
            <p:cNvPr id="91147" name="Picture 1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5" y="2387"/>
              <a:ext cx="4491" cy="1811"/>
            </a:xfrm>
            <a:prstGeom prst="rect">
              <a:avLst/>
            </a:prstGeom>
            <a:noFill/>
            <a:ln w="57150" cmpd="thickThin">
              <a:solidFill>
                <a:srgbClr val="FF3399"/>
              </a:solidFill>
              <a:miter lim="800000"/>
              <a:headEnd/>
              <a:tailEnd/>
            </a:ln>
            <a:extLst>
              <a:ext uri="{909E8E84-426E-40DD-AFC4-6F175D3DCCD1}">
                <a14:hiddenFill xmlns:a14="http://schemas.microsoft.com/office/drawing/2010/main">
                  <a:solidFill>
                    <a:srgbClr val="FFFFFF"/>
                  </a:solidFill>
                </a14:hiddenFill>
              </a:ext>
            </a:extLst>
          </p:spPr>
        </p:pic>
        <p:sp>
          <p:nvSpPr>
            <p:cNvPr id="91148" name="Rectangle 12"/>
            <p:cNvSpPr>
              <a:spLocks noChangeArrowheads="1"/>
            </p:cNvSpPr>
            <p:nvPr/>
          </p:nvSpPr>
          <p:spPr bwMode="auto">
            <a:xfrm>
              <a:off x="3923" y="3916"/>
              <a:ext cx="789"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400">
                  <a:solidFill>
                    <a:schemeClr val="tx1"/>
                  </a:solidFill>
                </a:rPr>
                <a:t>图</a:t>
              </a:r>
              <a:r>
                <a:rPr lang="en-US" altLang="zh-CN" sz="2400">
                  <a:solidFill>
                    <a:schemeClr val="tx1"/>
                  </a:solidFill>
                </a:rPr>
                <a:t>4.3.28</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1" nodeType="clickEffect">
                                  <p:stCondLst>
                                    <p:cond delay="0"/>
                                  </p:stCondLst>
                                  <p:childTnLst>
                                    <p:set>
                                      <p:cBhvr>
                                        <p:cTn id="6" dur="1" fill="hold">
                                          <p:stCondLst>
                                            <p:cond delay="0"/>
                                          </p:stCondLst>
                                        </p:cTn>
                                        <p:tgtEl>
                                          <p:spTgt spid="91138"/>
                                        </p:tgtEl>
                                        <p:attrNameLst>
                                          <p:attrName>style.visibility</p:attrName>
                                        </p:attrNameLst>
                                      </p:cBhvr>
                                      <p:to>
                                        <p:strVal val="visible"/>
                                      </p:to>
                                    </p:set>
                                    <p:animEffect transition="in" filter="box(in)">
                                      <p:cBhvr>
                                        <p:cTn id="7" dur="1000"/>
                                        <p:tgtEl>
                                          <p:spTgt spid="9113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1" nodeType="clickEffect">
                                  <p:stCondLst>
                                    <p:cond delay="0"/>
                                  </p:stCondLst>
                                  <p:childTnLst>
                                    <p:set>
                                      <p:cBhvr>
                                        <p:cTn id="11" dur="1" fill="hold">
                                          <p:stCondLst>
                                            <p:cond delay="0"/>
                                          </p:stCondLst>
                                        </p:cTn>
                                        <p:tgtEl>
                                          <p:spTgt spid="91140"/>
                                        </p:tgtEl>
                                        <p:attrNameLst>
                                          <p:attrName>style.visibility</p:attrName>
                                        </p:attrNameLst>
                                      </p:cBhvr>
                                      <p:to>
                                        <p:strVal val="visible"/>
                                      </p:to>
                                    </p:set>
                                    <p:animEffect transition="in" filter="wipe(left)">
                                      <p:cBhvr>
                                        <p:cTn id="12" dur="1000"/>
                                        <p:tgtEl>
                                          <p:spTgt spid="91140"/>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6" presetClass="entr" presetSubtype="26" fill="hold" grpId="0" nodeType="clickEffect">
                                  <p:stCondLst>
                                    <p:cond delay="0"/>
                                  </p:stCondLst>
                                  <p:childTnLst>
                                    <p:set>
                                      <p:cBhvr>
                                        <p:cTn id="16" dur="1" fill="hold">
                                          <p:stCondLst>
                                            <p:cond delay="0"/>
                                          </p:stCondLst>
                                        </p:cTn>
                                        <p:tgtEl>
                                          <p:spTgt spid="91146"/>
                                        </p:tgtEl>
                                        <p:attrNameLst>
                                          <p:attrName>style.visibility</p:attrName>
                                        </p:attrNameLst>
                                      </p:cBhvr>
                                      <p:to>
                                        <p:strVal val="visible"/>
                                      </p:to>
                                    </p:set>
                                    <p:animEffect transition="in" filter="barn(inHorizontal)">
                                      <p:cBhvr>
                                        <p:cTn id="17" dur="1000"/>
                                        <p:tgtEl>
                                          <p:spTgt spid="91146"/>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9" presetClass="entr" presetSubtype="0" fill="hold" grpId="0" nodeType="clickEffect">
                                  <p:stCondLst>
                                    <p:cond delay="0"/>
                                  </p:stCondLst>
                                  <p:childTnLst>
                                    <p:set>
                                      <p:cBhvr>
                                        <p:cTn id="21" dur="1" fill="hold">
                                          <p:stCondLst>
                                            <p:cond delay="0"/>
                                          </p:stCondLst>
                                        </p:cTn>
                                        <p:tgtEl>
                                          <p:spTgt spid="91141"/>
                                        </p:tgtEl>
                                        <p:attrNameLst>
                                          <p:attrName>style.visibility</p:attrName>
                                        </p:attrNameLst>
                                      </p:cBhvr>
                                      <p:to>
                                        <p:strVal val="visible"/>
                                      </p:to>
                                    </p:set>
                                    <p:anim calcmode="lin" valueType="num">
                                      <p:cBhvr>
                                        <p:cTn id="22" dur="1000" fill="hold"/>
                                        <p:tgtEl>
                                          <p:spTgt spid="91141"/>
                                        </p:tgtEl>
                                        <p:attrNameLst>
                                          <p:attrName>ppt_x</p:attrName>
                                        </p:attrNameLst>
                                      </p:cBhvr>
                                      <p:tavLst>
                                        <p:tav tm="0">
                                          <p:val>
                                            <p:strVal val="#ppt_x-.2"/>
                                          </p:val>
                                        </p:tav>
                                        <p:tav tm="100000">
                                          <p:val>
                                            <p:strVal val="#ppt_x"/>
                                          </p:val>
                                        </p:tav>
                                      </p:tavLst>
                                    </p:anim>
                                    <p:anim calcmode="lin" valueType="num">
                                      <p:cBhvr>
                                        <p:cTn id="23" dur="1000" fill="hold"/>
                                        <p:tgtEl>
                                          <p:spTgt spid="91141"/>
                                        </p:tgtEl>
                                        <p:attrNameLst>
                                          <p:attrName>ppt_y</p:attrName>
                                        </p:attrNameLst>
                                      </p:cBhvr>
                                      <p:tavLst>
                                        <p:tav tm="0">
                                          <p:val>
                                            <p:strVal val="#ppt_y"/>
                                          </p:val>
                                        </p:tav>
                                        <p:tav tm="100000">
                                          <p:val>
                                            <p:strVal val="#ppt_y"/>
                                          </p:val>
                                        </p:tav>
                                      </p:tavLst>
                                    </p:anim>
                                    <p:animEffect transition="in" filter="wipe(right)" prLst="gradientSize: 0.1">
                                      <p:cBhvr>
                                        <p:cTn id="24" dur="1000"/>
                                        <p:tgtEl>
                                          <p:spTgt spid="91141"/>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9" presetClass="entr" presetSubtype="0" fill="hold" nodeType="clickEffect">
                                  <p:stCondLst>
                                    <p:cond delay="0"/>
                                  </p:stCondLst>
                                  <p:childTnLst>
                                    <p:set>
                                      <p:cBhvr>
                                        <p:cTn id="28" dur="1" fill="hold">
                                          <p:stCondLst>
                                            <p:cond delay="0"/>
                                          </p:stCondLst>
                                        </p:cTn>
                                        <p:tgtEl>
                                          <p:spTgt spid="91149"/>
                                        </p:tgtEl>
                                        <p:attrNameLst>
                                          <p:attrName>style.visibility</p:attrName>
                                        </p:attrNameLst>
                                      </p:cBhvr>
                                      <p:to>
                                        <p:strVal val="visible"/>
                                      </p:to>
                                    </p:set>
                                    <p:animEffect transition="in" filter="dissolve">
                                      <p:cBhvr>
                                        <p:cTn id="29" dur="1000"/>
                                        <p:tgtEl>
                                          <p:spTgt spid="911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138" grpId="1"/>
      <p:bldP spid="91140" grpId="1"/>
      <p:bldP spid="91141" grpId="0" autoUpdateAnimBg="0"/>
      <p:bldP spid="91146"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Rectangle 2"/>
          <p:cNvSpPr>
            <a:spLocks noGrp="1" noChangeArrowheads="1"/>
          </p:cNvSpPr>
          <p:nvPr>
            <p:ph type="title"/>
          </p:nvPr>
        </p:nvSpPr>
        <p:spPr>
          <a:xfrm>
            <a:off x="179388" y="692150"/>
            <a:ext cx="8640762" cy="1143000"/>
          </a:xfrm>
        </p:spPr>
        <p:txBody>
          <a:bodyPr/>
          <a:lstStyle/>
          <a:p>
            <a:pPr algn="l"/>
            <a:r>
              <a:rPr lang="en-US" altLang="zh-CN" sz="2800" b="1">
                <a:solidFill>
                  <a:srgbClr val="FFFFFF"/>
                </a:solidFill>
                <a:ea typeface="楷体_GB2312" pitchFamily="49" charset="-122"/>
              </a:rPr>
              <a:t>        </a:t>
            </a:r>
            <a:r>
              <a:rPr lang="zh-CN" altLang="en-US" sz="2800" b="1">
                <a:solidFill>
                  <a:srgbClr val="FFFFFF"/>
                </a:solidFill>
                <a:ea typeface="楷体_GB2312" pitchFamily="49" charset="-122"/>
              </a:rPr>
              <a:t>串行进位加法器结构简单，但运算速度慢。应用在对运算速度要求不高的场合。</a:t>
            </a:r>
            <a:r>
              <a:rPr lang="en-US" altLang="zh-CN" sz="2800" b="1">
                <a:solidFill>
                  <a:srgbClr val="FFFFFF"/>
                </a:solidFill>
                <a:ea typeface="楷体_GB2312" pitchFamily="49" charset="-122"/>
              </a:rPr>
              <a:t>T692</a:t>
            </a:r>
            <a:r>
              <a:rPr lang="zh-CN" altLang="en-US" sz="2800" b="1">
                <a:solidFill>
                  <a:srgbClr val="FFFFFF"/>
                </a:solidFill>
                <a:ea typeface="楷体_GB2312" pitchFamily="49" charset="-122"/>
              </a:rPr>
              <a:t>就是这种串行进位加法器。</a:t>
            </a:r>
          </a:p>
        </p:txBody>
      </p:sp>
      <p:graphicFrame>
        <p:nvGraphicFramePr>
          <p:cNvPr id="235525" name="Object 5"/>
          <p:cNvGraphicFramePr>
            <a:graphicFrameLocks noChangeAspect="1"/>
          </p:cNvGraphicFramePr>
          <p:nvPr/>
        </p:nvGraphicFramePr>
        <p:xfrm>
          <a:off x="2843213" y="5157788"/>
          <a:ext cx="3889375" cy="1487487"/>
        </p:xfrm>
        <a:graphic>
          <a:graphicData uri="http://schemas.openxmlformats.org/presentationml/2006/ole">
            <mc:AlternateContent xmlns:mc="http://schemas.openxmlformats.org/markup-compatibility/2006">
              <mc:Choice xmlns:v="urn:schemas-microsoft-com:vml" Requires="v">
                <p:oleObj spid="_x0000_s235533" name="公式" r:id="rId4" imgW="1790640" imgH="685800" progId="Equation.3">
                  <p:embed/>
                </p:oleObj>
              </mc:Choice>
              <mc:Fallback>
                <p:oleObj name="公式" r:id="rId4" imgW="1790640" imgH="685800" progId="Equation.3">
                  <p:embed/>
                  <p:pic>
                    <p:nvPicPr>
                      <p:cNvPr id="0"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43213" y="5157788"/>
                        <a:ext cx="3889375" cy="1487487"/>
                      </a:xfrm>
                      <a:prstGeom prst="rect">
                        <a:avLst/>
                      </a:prstGeom>
                      <a:solidFill>
                        <a:srgbClr val="FFFFFF"/>
                      </a:solidFill>
                      <a:ln w="57150" cmpd="thickThin">
                        <a:solidFill>
                          <a:srgbClr val="FF3399"/>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235526" name="Group 6"/>
          <p:cNvGrpSpPr>
            <a:grpSpLocks/>
          </p:cNvGrpSpPr>
          <p:nvPr/>
        </p:nvGrpSpPr>
        <p:grpSpPr bwMode="auto">
          <a:xfrm>
            <a:off x="755650" y="2060575"/>
            <a:ext cx="7129463" cy="2884488"/>
            <a:chOff x="295" y="2387"/>
            <a:chExt cx="4491" cy="1817"/>
          </a:xfrm>
        </p:grpSpPr>
        <p:pic>
          <p:nvPicPr>
            <p:cNvPr id="235527" name="Picture 7"/>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95" y="2387"/>
              <a:ext cx="4491" cy="1811"/>
            </a:xfrm>
            <a:prstGeom prst="rect">
              <a:avLst/>
            </a:prstGeom>
            <a:noFill/>
            <a:ln w="57150" cmpd="thickThin">
              <a:solidFill>
                <a:srgbClr val="FF3399"/>
              </a:solidFill>
              <a:miter lim="800000"/>
              <a:headEnd/>
              <a:tailEnd/>
            </a:ln>
            <a:extLst>
              <a:ext uri="{909E8E84-426E-40DD-AFC4-6F175D3DCCD1}">
                <a14:hiddenFill xmlns:a14="http://schemas.microsoft.com/office/drawing/2010/main">
                  <a:solidFill>
                    <a:srgbClr val="FFFFFF"/>
                  </a:solidFill>
                </a14:hiddenFill>
              </a:ext>
            </a:extLst>
          </p:spPr>
        </p:pic>
        <p:sp>
          <p:nvSpPr>
            <p:cNvPr id="235528" name="Rectangle 8"/>
            <p:cNvSpPr>
              <a:spLocks noChangeArrowheads="1"/>
            </p:cNvSpPr>
            <p:nvPr/>
          </p:nvSpPr>
          <p:spPr bwMode="auto">
            <a:xfrm>
              <a:off x="3923" y="3916"/>
              <a:ext cx="789"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400">
                  <a:solidFill>
                    <a:schemeClr val="tx1"/>
                  </a:solidFill>
                </a:rPr>
                <a:t>图</a:t>
              </a:r>
              <a:r>
                <a:rPr lang="en-US" altLang="zh-CN" sz="2400">
                  <a:solidFill>
                    <a:schemeClr val="tx1"/>
                  </a:solidFill>
                </a:rPr>
                <a:t>4.3.28</a:t>
              </a:r>
            </a:p>
          </p:txBody>
        </p:sp>
      </p:grpSp>
      <p:sp>
        <p:nvSpPr>
          <p:cNvPr id="235529" name="Rectangle 9"/>
          <p:cNvSpPr>
            <a:spLocks noChangeArrowheads="1"/>
          </p:cNvSpPr>
          <p:nvPr/>
        </p:nvSpPr>
        <p:spPr bwMode="auto">
          <a:xfrm>
            <a:off x="0" y="0"/>
            <a:ext cx="3244850" cy="536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kumimoji="0" lang="en-US" altLang="zh-CN" sz="3200" u="sng">
                <a:solidFill>
                  <a:schemeClr val="tx1"/>
                </a:solidFill>
                <a:effectLst>
                  <a:outerShdw blurRad="38100" dist="38100" dir="2700000" algn="tl">
                    <a:srgbClr val="FFFFFF"/>
                  </a:outerShdw>
                </a:effectLst>
              </a:rPr>
              <a:t>4.3.4 </a:t>
            </a:r>
            <a:r>
              <a:rPr kumimoji="0" lang="zh-CN" altLang="en-US" sz="3200" u="sng">
                <a:solidFill>
                  <a:schemeClr val="tx1"/>
                </a:solidFill>
                <a:effectLst>
                  <a:outerShdw blurRad="38100" dist="38100" dir="2700000" algn="tl">
                    <a:srgbClr val="FFFFFF"/>
                  </a:outerShdw>
                </a:effectLst>
              </a:rPr>
              <a:t>加法器</a:t>
            </a:r>
          </a:p>
        </p:txBody>
      </p:sp>
      <p:sp>
        <p:nvSpPr>
          <p:cNvPr id="235530" name="Text Box 10"/>
          <p:cNvSpPr txBox="1">
            <a:spLocks noChangeArrowheads="1"/>
          </p:cNvSpPr>
          <p:nvPr/>
        </p:nvSpPr>
        <p:spPr bwMode="auto">
          <a:xfrm>
            <a:off x="250825" y="5084763"/>
            <a:ext cx="252095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a:t>输出逻辑式为</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0" presetClass="entr" presetSubtype="0" fill="hold" grpId="0" nodeType="clickEffect">
                                  <p:stCondLst>
                                    <p:cond delay="0"/>
                                  </p:stCondLst>
                                  <p:childTnLst>
                                    <p:set>
                                      <p:cBhvr>
                                        <p:cTn id="6" dur="1" fill="hold">
                                          <p:stCondLst>
                                            <p:cond delay="0"/>
                                          </p:stCondLst>
                                        </p:cTn>
                                        <p:tgtEl>
                                          <p:spTgt spid="235522"/>
                                        </p:tgtEl>
                                        <p:attrNameLst>
                                          <p:attrName>style.visibility</p:attrName>
                                        </p:attrNameLst>
                                      </p:cBhvr>
                                      <p:to>
                                        <p:strVal val="visible"/>
                                      </p:to>
                                    </p:set>
                                    <p:animEffect transition="in" filter="wedge">
                                      <p:cBhvr>
                                        <p:cTn id="7" dur="1000"/>
                                        <p:tgtEl>
                                          <p:spTgt spid="23552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235526"/>
                                        </p:tgtEl>
                                        <p:attrNameLst>
                                          <p:attrName>style.visibility</p:attrName>
                                        </p:attrNameLst>
                                      </p:cBhvr>
                                      <p:to>
                                        <p:strVal val="visible"/>
                                      </p:to>
                                    </p:set>
                                    <p:animEffect transition="in" filter="dissolve">
                                      <p:cBhvr>
                                        <p:cTn id="12" dur="1000"/>
                                        <p:tgtEl>
                                          <p:spTgt spid="23552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9" presetClass="entr" presetSubtype="0" fill="hold" grpId="0" nodeType="clickEffect">
                                  <p:stCondLst>
                                    <p:cond delay="0"/>
                                  </p:stCondLst>
                                  <p:childTnLst>
                                    <p:set>
                                      <p:cBhvr>
                                        <p:cTn id="16" dur="1" fill="hold">
                                          <p:stCondLst>
                                            <p:cond delay="0"/>
                                          </p:stCondLst>
                                        </p:cTn>
                                        <p:tgtEl>
                                          <p:spTgt spid="235530"/>
                                        </p:tgtEl>
                                        <p:attrNameLst>
                                          <p:attrName>style.visibility</p:attrName>
                                        </p:attrNameLst>
                                      </p:cBhvr>
                                      <p:to>
                                        <p:strVal val="visible"/>
                                      </p:to>
                                    </p:set>
                                    <p:anim calcmode="lin" valueType="num">
                                      <p:cBhvr>
                                        <p:cTn id="17" dur="1000" fill="hold"/>
                                        <p:tgtEl>
                                          <p:spTgt spid="235530"/>
                                        </p:tgtEl>
                                        <p:attrNameLst>
                                          <p:attrName>ppt_x</p:attrName>
                                        </p:attrNameLst>
                                      </p:cBhvr>
                                      <p:tavLst>
                                        <p:tav tm="0">
                                          <p:val>
                                            <p:strVal val="#ppt_x-.2"/>
                                          </p:val>
                                        </p:tav>
                                        <p:tav tm="100000">
                                          <p:val>
                                            <p:strVal val="#ppt_x"/>
                                          </p:val>
                                        </p:tav>
                                      </p:tavLst>
                                    </p:anim>
                                    <p:anim calcmode="lin" valueType="num">
                                      <p:cBhvr>
                                        <p:cTn id="18" dur="1000" fill="hold"/>
                                        <p:tgtEl>
                                          <p:spTgt spid="235530"/>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35530"/>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9" presetClass="entr" presetSubtype="0" fill="hold" nodeType="clickEffect">
                                  <p:stCondLst>
                                    <p:cond delay="0"/>
                                  </p:stCondLst>
                                  <p:childTnLst>
                                    <p:set>
                                      <p:cBhvr>
                                        <p:cTn id="23" dur="1" fill="hold">
                                          <p:stCondLst>
                                            <p:cond delay="0"/>
                                          </p:stCondLst>
                                        </p:cTn>
                                        <p:tgtEl>
                                          <p:spTgt spid="235525"/>
                                        </p:tgtEl>
                                        <p:attrNameLst>
                                          <p:attrName>style.visibility</p:attrName>
                                        </p:attrNameLst>
                                      </p:cBhvr>
                                      <p:to>
                                        <p:strVal val="visible"/>
                                      </p:to>
                                    </p:set>
                                    <p:animEffect transition="in" filter="dissolve">
                                      <p:cBhvr>
                                        <p:cTn id="24" dur="1000"/>
                                        <p:tgtEl>
                                          <p:spTgt spid="2355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522" grpId="0"/>
      <p:bldP spid="235530" grpId="0"/>
    </p:bldLst>
  </p:timing>
</p:sld>
</file>

<file path=ppt/slides/slide9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2164" name="Text Box 4"/>
          <p:cNvSpPr txBox="1">
            <a:spLocks noChangeArrowheads="1"/>
          </p:cNvSpPr>
          <p:nvPr>
            <p:ph type="title"/>
          </p:nvPr>
        </p:nvSpPr>
        <p:spPr>
          <a:xfrm>
            <a:off x="179388" y="549275"/>
            <a:ext cx="3248025" cy="458788"/>
          </a:xfrm>
          <a:noFill/>
          <a:ln/>
          <a:extLst>
            <a:ext uri="{91240B29-F687-4F45-9708-019B960494DF}">
              <a14:hiddenLine xmlns:a14="http://schemas.microsoft.com/office/drawing/2010/main" w="9525" cap="flat" cmpd="sng">
                <a:solidFill>
                  <a:schemeClr val="tx1"/>
                </a:solidFill>
                <a:prstDash val="solid"/>
                <a:miter lim="800000"/>
                <a:headEnd/>
                <a:tailEnd/>
              </a14:hiddenLine>
            </a:ext>
          </a:extLst>
        </p:spPr>
        <p:txBody>
          <a:bodyPr lIns="92075" tIns="46038" rIns="92075" bIns="46038"/>
          <a:lstStyle/>
          <a:p>
            <a:pPr algn="l">
              <a:spcBef>
                <a:spcPct val="50000"/>
              </a:spcBef>
            </a:pPr>
            <a:r>
              <a:rPr lang="en-US" altLang="zh-CN" sz="2800" b="1" u="sng">
                <a:solidFill>
                  <a:srgbClr val="FFFFFF"/>
                </a:solidFill>
                <a:ea typeface="楷体_GB2312" pitchFamily="49" charset="-122"/>
              </a:rPr>
              <a:t>2.</a:t>
            </a:r>
            <a:r>
              <a:rPr lang="zh-CN" altLang="en-US" sz="2800" b="1" u="sng">
                <a:solidFill>
                  <a:srgbClr val="FFFFFF"/>
                </a:solidFill>
                <a:ea typeface="楷体_GB2312" pitchFamily="49" charset="-122"/>
              </a:rPr>
              <a:t>超前进位加法器</a:t>
            </a:r>
          </a:p>
        </p:txBody>
      </p:sp>
      <p:sp>
        <p:nvSpPr>
          <p:cNvPr id="92165" name="Text Box 5"/>
          <p:cNvSpPr txBox="1">
            <a:spLocks noChangeArrowheads="1"/>
          </p:cNvSpPr>
          <p:nvPr/>
        </p:nvSpPr>
        <p:spPr bwMode="auto">
          <a:xfrm>
            <a:off x="250825" y="981075"/>
            <a:ext cx="8713788" cy="180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a:t>       </a:t>
            </a:r>
            <a:r>
              <a:rPr lang="zh-CN" altLang="en-US"/>
              <a:t>为了提高速度，若使进位信号不逐级传递，而是运算开始时，即可得到各位的进位信号，采用这个原理构成的加法器，就是超前进位（</a:t>
            </a:r>
            <a:r>
              <a:rPr lang="en-US" altLang="zh-CN"/>
              <a:t>Carry Look</a:t>
            </a:r>
            <a:r>
              <a:rPr lang="zh-CN" altLang="en-US"/>
              <a:t>－</a:t>
            </a:r>
            <a:r>
              <a:rPr lang="en-US" altLang="zh-CN"/>
              <a:t>ahead</a:t>
            </a:r>
            <a:r>
              <a:rPr lang="zh-CN" altLang="en-US"/>
              <a:t>）加法器，也成快速进位（</a:t>
            </a:r>
            <a:r>
              <a:rPr lang="en-US" altLang="zh-CN"/>
              <a:t>Fast carry</a:t>
            </a:r>
            <a:r>
              <a:rPr lang="zh-CN" altLang="en-US"/>
              <a:t>） 加法器。</a:t>
            </a:r>
          </a:p>
        </p:txBody>
      </p:sp>
      <p:sp>
        <p:nvSpPr>
          <p:cNvPr id="92170" name="Rectangle 10"/>
          <p:cNvSpPr>
            <a:spLocks noChangeArrowheads="1"/>
          </p:cNvSpPr>
          <p:nvPr/>
        </p:nvSpPr>
        <p:spPr bwMode="auto">
          <a:xfrm>
            <a:off x="0" y="0"/>
            <a:ext cx="3244850" cy="536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kumimoji="0" lang="en-US" altLang="zh-CN" sz="3200" u="sng">
                <a:solidFill>
                  <a:schemeClr val="tx1"/>
                </a:solidFill>
                <a:effectLst>
                  <a:outerShdw blurRad="38100" dist="38100" dir="2700000" algn="tl">
                    <a:srgbClr val="FFFFFF"/>
                  </a:outerShdw>
                </a:effectLst>
              </a:rPr>
              <a:t>4.3.4 </a:t>
            </a:r>
            <a:r>
              <a:rPr kumimoji="0" lang="zh-CN" altLang="en-US" sz="3200" u="sng">
                <a:solidFill>
                  <a:schemeClr val="tx1"/>
                </a:solidFill>
                <a:effectLst>
                  <a:outerShdw blurRad="38100" dist="38100" dir="2700000" algn="tl">
                    <a:srgbClr val="FFFFFF"/>
                  </a:outerShdw>
                </a:effectLst>
              </a:rPr>
              <a:t>加法器</a:t>
            </a:r>
          </a:p>
        </p:txBody>
      </p:sp>
      <p:graphicFrame>
        <p:nvGraphicFramePr>
          <p:cNvPr id="92263" name="Group 103"/>
          <p:cNvGraphicFramePr>
            <a:graphicFrameLocks noGrp="1"/>
          </p:cNvGraphicFramePr>
          <p:nvPr/>
        </p:nvGraphicFramePr>
        <p:xfrm>
          <a:off x="4932363" y="2924175"/>
          <a:ext cx="3960812" cy="3689350"/>
        </p:xfrm>
        <a:graphic>
          <a:graphicData uri="http://schemas.openxmlformats.org/drawingml/2006/table">
            <a:tbl>
              <a:tblPr/>
              <a:tblGrid>
                <a:gridCol w="665162"/>
                <a:gridCol w="658813"/>
                <a:gridCol w="879475"/>
                <a:gridCol w="820737"/>
                <a:gridCol w="936625"/>
              </a:tblGrid>
              <a:tr h="403225">
                <a:tc gridSpan="3">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Times New Roman" pitchFamily="18" charset="0"/>
                          <a:ea typeface="宋体" pitchFamily="2" charset="-122"/>
                        </a:rPr>
                        <a:t>   </a:t>
                      </a:r>
                      <a:r>
                        <a:rPr kumimoji="0" lang="zh-CN" altLang="en-US" sz="1800" b="1" i="0" u="none" strike="noStrike" cap="none" normalizeH="0" baseline="0" smtClean="0">
                          <a:ln>
                            <a:noFill/>
                          </a:ln>
                          <a:solidFill>
                            <a:schemeClr val="tx1"/>
                          </a:solidFill>
                          <a:effectLst/>
                          <a:latin typeface="Times New Roman" pitchFamily="18" charset="0"/>
                          <a:ea typeface="宋体" pitchFamily="2" charset="-122"/>
                        </a:rPr>
                        <a:t>输    入</a:t>
                      </a:r>
                    </a:p>
                  </a:txBody>
                  <a:tcPr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hMerge="1">
                  <a:txBody>
                    <a:bodyPr/>
                    <a:lstStyle/>
                    <a:p>
                      <a:endParaRPr lang="zh-CN" altLang="en-US"/>
                    </a:p>
                  </a:txBody>
                  <a:tcPr/>
                </a:tc>
                <a:tc hMerge="1">
                  <a:txBody>
                    <a:bodyPr/>
                    <a:lstStyle/>
                    <a:p>
                      <a:endParaRPr lang="zh-CN" altLang="en-US"/>
                    </a:p>
                  </a:txBody>
                  <a:tcPr/>
                </a:tc>
                <a:tc gridSpan="2">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1800" b="1" i="0" u="none" strike="noStrike" cap="none" normalizeH="0" baseline="0" smtClean="0">
                          <a:ln>
                            <a:noFill/>
                          </a:ln>
                          <a:solidFill>
                            <a:schemeClr val="tx1"/>
                          </a:solidFill>
                          <a:effectLst/>
                          <a:latin typeface="Times New Roman" pitchFamily="18" charset="0"/>
                          <a:ea typeface="宋体" pitchFamily="2" charset="-122"/>
                        </a:rPr>
                        <a:t>输    出</a:t>
                      </a:r>
                    </a:p>
                  </a:txBody>
                  <a:tcP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hMerge="1">
                  <a:txBody>
                    <a:bodyPr/>
                    <a:lstStyle/>
                    <a:p>
                      <a:endParaRPr lang="zh-CN" altLang="en-US"/>
                    </a:p>
                  </a:txBody>
                  <a:tcPr/>
                </a:tc>
              </a:tr>
              <a:tr h="30321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Times New Roman" pitchFamily="18" charset="0"/>
                          <a:ea typeface="宋体" pitchFamily="2" charset="-122"/>
                        </a:rPr>
                        <a:t>A</a:t>
                      </a:r>
                    </a:p>
                  </a:txBody>
                  <a:tcPr horzOverflow="overflow">
                    <a:lnL cap="flat">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Times New Roman" pitchFamily="18" charset="0"/>
                          <a:ea typeface="宋体" pitchFamily="2" charset="-122"/>
                        </a:rPr>
                        <a:t>B</a:t>
                      </a:r>
                    </a:p>
                  </a:txBody>
                  <a:tcP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Times New Roman" pitchFamily="18" charset="0"/>
                          <a:ea typeface="宋体" pitchFamily="2" charset="-122"/>
                        </a:rPr>
                        <a:t>CI</a:t>
                      </a:r>
                    </a:p>
                  </a:txBody>
                  <a:tcPr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Times New Roman" pitchFamily="18" charset="0"/>
                          <a:ea typeface="宋体" pitchFamily="2" charset="-122"/>
                        </a:rPr>
                        <a:t>S</a:t>
                      </a:r>
                    </a:p>
                  </a:txBody>
                  <a:tcPr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Times New Roman" pitchFamily="18" charset="0"/>
                          <a:ea typeface="宋体" pitchFamily="2" charset="-122"/>
                        </a:rPr>
                        <a:t>CO</a:t>
                      </a:r>
                    </a:p>
                  </a:txBody>
                  <a:tcPr horzOverflow="overflow">
                    <a:lnL>
                      <a:noFill/>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r>
              <a:tr h="29527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Times New Roman" pitchFamily="18" charset="0"/>
                          <a:ea typeface="宋体" pitchFamily="2" charset="-122"/>
                        </a:rPr>
                        <a:t>0</a:t>
                      </a:r>
                    </a:p>
                  </a:txBody>
                  <a:tcPr horzOverflow="overflow">
                    <a:lnL cap="flat">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Times New Roman" pitchFamily="18" charset="0"/>
                          <a:ea typeface="宋体" pitchFamily="2" charset="-122"/>
                        </a:rPr>
                        <a:t>0</a:t>
                      </a:r>
                    </a:p>
                  </a:txBody>
                  <a:tcP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Times New Roman" pitchFamily="18" charset="0"/>
                          <a:ea typeface="宋体" pitchFamily="2" charset="-122"/>
                        </a:rPr>
                        <a:t>0</a:t>
                      </a:r>
                    </a:p>
                  </a:txBody>
                  <a:tcPr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Times New Roman" pitchFamily="18" charset="0"/>
                          <a:ea typeface="宋体" pitchFamily="2" charset="-122"/>
                        </a:rPr>
                        <a:t>0</a:t>
                      </a:r>
                    </a:p>
                  </a:txBody>
                  <a:tcPr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Times New Roman" pitchFamily="18" charset="0"/>
                          <a:ea typeface="宋体" pitchFamily="2" charset="-122"/>
                        </a:rPr>
                        <a:t>0</a:t>
                      </a:r>
                    </a:p>
                  </a:txBody>
                  <a:tcPr horzOverflow="overflow">
                    <a:lnL>
                      <a:noFill/>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r>
              <a:tr h="29368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Times New Roman" pitchFamily="18" charset="0"/>
                          <a:ea typeface="宋体" pitchFamily="2" charset="-122"/>
                        </a:rPr>
                        <a:t>0</a:t>
                      </a:r>
                    </a:p>
                  </a:txBody>
                  <a:tcPr horzOverflow="overflow">
                    <a:lnL cap="flat">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Times New Roman" pitchFamily="18" charset="0"/>
                          <a:ea typeface="宋体" pitchFamily="2" charset="-122"/>
                        </a:rPr>
                        <a:t>0</a:t>
                      </a:r>
                    </a:p>
                  </a:txBody>
                  <a:tcP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Times New Roman" pitchFamily="18" charset="0"/>
                          <a:ea typeface="宋体" pitchFamily="2" charset="-122"/>
                        </a:rPr>
                        <a:t>1</a:t>
                      </a:r>
                    </a:p>
                  </a:txBody>
                  <a:tcPr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Times New Roman" pitchFamily="18" charset="0"/>
                          <a:ea typeface="宋体" pitchFamily="2" charset="-122"/>
                        </a:rPr>
                        <a:t>1</a:t>
                      </a:r>
                    </a:p>
                  </a:txBody>
                  <a:tcPr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Times New Roman" pitchFamily="18" charset="0"/>
                          <a:ea typeface="宋体" pitchFamily="2" charset="-122"/>
                        </a:rPr>
                        <a:t>0</a:t>
                      </a:r>
                    </a:p>
                  </a:txBody>
                  <a:tcPr horzOverflow="overflow">
                    <a:lnL>
                      <a:noFill/>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r>
              <a:tr h="29527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Times New Roman" pitchFamily="18" charset="0"/>
                          <a:ea typeface="宋体" pitchFamily="2" charset="-122"/>
                        </a:rPr>
                        <a:t>0</a:t>
                      </a:r>
                    </a:p>
                  </a:txBody>
                  <a:tcPr horzOverflow="overflow">
                    <a:lnL cap="flat">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Times New Roman" pitchFamily="18" charset="0"/>
                          <a:ea typeface="宋体" pitchFamily="2" charset="-122"/>
                        </a:rPr>
                        <a:t>1</a:t>
                      </a:r>
                    </a:p>
                  </a:txBody>
                  <a:tcP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Times New Roman" pitchFamily="18" charset="0"/>
                          <a:ea typeface="宋体" pitchFamily="2" charset="-122"/>
                        </a:rPr>
                        <a:t>0</a:t>
                      </a:r>
                    </a:p>
                  </a:txBody>
                  <a:tcPr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Times New Roman" pitchFamily="18" charset="0"/>
                          <a:ea typeface="宋体" pitchFamily="2" charset="-122"/>
                        </a:rPr>
                        <a:t>1</a:t>
                      </a:r>
                    </a:p>
                  </a:txBody>
                  <a:tcPr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Times New Roman" pitchFamily="18" charset="0"/>
                          <a:ea typeface="宋体" pitchFamily="2" charset="-122"/>
                        </a:rPr>
                        <a:t>0</a:t>
                      </a:r>
                    </a:p>
                  </a:txBody>
                  <a:tcPr horzOverflow="overflow">
                    <a:lnL>
                      <a:noFill/>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r>
              <a:tr h="30321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Times New Roman" pitchFamily="18" charset="0"/>
                          <a:ea typeface="宋体" pitchFamily="2" charset="-122"/>
                        </a:rPr>
                        <a:t>0</a:t>
                      </a:r>
                    </a:p>
                  </a:txBody>
                  <a:tcPr horzOverflow="overflow">
                    <a:lnL cap="flat">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Times New Roman" pitchFamily="18" charset="0"/>
                          <a:ea typeface="宋体" pitchFamily="2" charset="-122"/>
                        </a:rPr>
                        <a:t>1</a:t>
                      </a:r>
                    </a:p>
                  </a:txBody>
                  <a:tcP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Times New Roman" pitchFamily="18" charset="0"/>
                          <a:ea typeface="宋体" pitchFamily="2" charset="-122"/>
                        </a:rPr>
                        <a:t>1</a:t>
                      </a:r>
                    </a:p>
                  </a:txBody>
                  <a:tcPr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Times New Roman" pitchFamily="18" charset="0"/>
                          <a:ea typeface="宋体" pitchFamily="2" charset="-122"/>
                        </a:rPr>
                        <a:t>0</a:t>
                      </a:r>
                    </a:p>
                  </a:txBody>
                  <a:tcPr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Times New Roman" pitchFamily="18" charset="0"/>
                          <a:ea typeface="宋体" pitchFamily="2" charset="-122"/>
                        </a:rPr>
                        <a:t>1</a:t>
                      </a:r>
                    </a:p>
                  </a:txBody>
                  <a:tcPr horzOverflow="overflow">
                    <a:lnL>
                      <a:noFill/>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r>
              <a:tr h="29368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Times New Roman" pitchFamily="18" charset="0"/>
                          <a:ea typeface="宋体" pitchFamily="2" charset="-122"/>
                        </a:rPr>
                        <a:t>1</a:t>
                      </a:r>
                    </a:p>
                  </a:txBody>
                  <a:tcPr horzOverflow="overflow">
                    <a:lnL cap="flat">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Times New Roman" pitchFamily="18" charset="0"/>
                          <a:ea typeface="宋体" pitchFamily="2" charset="-122"/>
                        </a:rPr>
                        <a:t>0</a:t>
                      </a:r>
                    </a:p>
                  </a:txBody>
                  <a:tcP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Times New Roman" pitchFamily="18" charset="0"/>
                          <a:ea typeface="宋体" pitchFamily="2" charset="-122"/>
                        </a:rPr>
                        <a:t>0</a:t>
                      </a:r>
                    </a:p>
                  </a:txBody>
                  <a:tcPr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Times New Roman" pitchFamily="18" charset="0"/>
                          <a:ea typeface="宋体" pitchFamily="2" charset="-122"/>
                        </a:rPr>
                        <a:t>1</a:t>
                      </a:r>
                    </a:p>
                  </a:txBody>
                  <a:tcPr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Times New Roman" pitchFamily="18" charset="0"/>
                          <a:ea typeface="宋体" pitchFamily="2" charset="-122"/>
                        </a:rPr>
                        <a:t>0</a:t>
                      </a:r>
                    </a:p>
                  </a:txBody>
                  <a:tcPr horzOverflow="overflow">
                    <a:lnL>
                      <a:noFill/>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r>
              <a:tr h="29527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Times New Roman" pitchFamily="18" charset="0"/>
                          <a:ea typeface="宋体" pitchFamily="2" charset="-122"/>
                        </a:rPr>
                        <a:t>1</a:t>
                      </a:r>
                    </a:p>
                  </a:txBody>
                  <a:tcPr horzOverflow="overflow">
                    <a:lnL cap="flat">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Times New Roman" pitchFamily="18" charset="0"/>
                          <a:ea typeface="宋体" pitchFamily="2" charset="-122"/>
                        </a:rPr>
                        <a:t>0</a:t>
                      </a:r>
                    </a:p>
                  </a:txBody>
                  <a:tcP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Times New Roman" pitchFamily="18" charset="0"/>
                          <a:ea typeface="宋体" pitchFamily="2" charset="-122"/>
                        </a:rPr>
                        <a:t>1</a:t>
                      </a:r>
                    </a:p>
                  </a:txBody>
                  <a:tcPr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Times New Roman" pitchFamily="18" charset="0"/>
                          <a:ea typeface="宋体" pitchFamily="2" charset="-122"/>
                        </a:rPr>
                        <a:t>0</a:t>
                      </a:r>
                    </a:p>
                  </a:txBody>
                  <a:tcPr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Times New Roman" pitchFamily="18" charset="0"/>
                          <a:ea typeface="宋体" pitchFamily="2" charset="-122"/>
                        </a:rPr>
                        <a:t>1</a:t>
                      </a:r>
                    </a:p>
                  </a:txBody>
                  <a:tcPr horzOverflow="overflow">
                    <a:lnL>
                      <a:noFill/>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r>
              <a:tr h="29368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Times New Roman" pitchFamily="18" charset="0"/>
                          <a:ea typeface="宋体" pitchFamily="2" charset="-122"/>
                        </a:rPr>
                        <a:t>1</a:t>
                      </a:r>
                    </a:p>
                  </a:txBody>
                  <a:tcPr horzOverflow="overflow">
                    <a:lnL cap="flat">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6FF33"/>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Times New Roman" pitchFamily="18" charset="0"/>
                          <a:ea typeface="宋体" pitchFamily="2" charset="-122"/>
                        </a:rPr>
                        <a:t>1</a:t>
                      </a:r>
                    </a:p>
                  </a:txBody>
                  <a:tcP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6FF33"/>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Times New Roman" pitchFamily="18" charset="0"/>
                          <a:ea typeface="宋体" pitchFamily="2" charset="-122"/>
                        </a:rPr>
                        <a:t>0</a:t>
                      </a:r>
                    </a:p>
                  </a:txBody>
                  <a:tcPr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6FF33"/>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Times New Roman" pitchFamily="18" charset="0"/>
                          <a:ea typeface="宋体" pitchFamily="2" charset="-122"/>
                        </a:rPr>
                        <a:t>0</a:t>
                      </a:r>
                    </a:p>
                  </a:txBody>
                  <a:tcPr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6FF33"/>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Times New Roman" pitchFamily="18" charset="0"/>
                          <a:ea typeface="宋体" pitchFamily="2" charset="-122"/>
                        </a:rPr>
                        <a:t>1</a:t>
                      </a:r>
                    </a:p>
                  </a:txBody>
                  <a:tcPr horzOverflow="overflow">
                    <a:lnL>
                      <a:noFill/>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6FF33"/>
                    </a:solidFill>
                  </a:tcPr>
                </a:tc>
              </a:tr>
              <a:tr h="29527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Times New Roman" pitchFamily="18" charset="0"/>
                          <a:ea typeface="宋体" pitchFamily="2" charset="-122"/>
                        </a:rPr>
                        <a:t>1</a:t>
                      </a:r>
                    </a:p>
                  </a:txBody>
                  <a:tcPr horzOverflow="overflow">
                    <a:lnL cap="flat">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6FF33"/>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Times New Roman" pitchFamily="18" charset="0"/>
                          <a:ea typeface="宋体" pitchFamily="2" charset="-122"/>
                        </a:rPr>
                        <a:t>1</a:t>
                      </a:r>
                    </a:p>
                  </a:txBody>
                  <a:tcP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6FF33"/>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Times New Roman" pitchFamily="18" charset="0"/>
                          <a:ea typeface="宋体" pitchFamily="2" charset="-122"/>
                        </a:rPr>
                        <a:t>1</a:t>
                      </a:r>
                    </a:p>
                  </a:txBody>
                  <a:tcPr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6FF33"/>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Times New Roman" pitchFamily="18" charset="0"/>
                          <a:ea typeface="宋体" pitchFamily="2" charset="-122"/>
                        </a:rPr>
                        <a:t>1</a:t>
                      </a:r>
                    </a:p>
                  </a:txBody>
                  <a:tcPr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6FF33"/>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Times New Roman" pitchFamily="18" charset="0"/>
                          <a:ea typeface="宋体" pitchFamily="2" charset="-122"/>
                        </a:rPr>
                        <a:t>1</a:t>
                      </a:r>
                    </a:p>
                  </a:txBody>
                  <a:tcPr horzOverflow="overflow">
                    <a:lnL>
                      <a:noFill/>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6FF33"/>
                    </a:solidFill>
                  </a:tcPr>
                </a:tc>
              </a:tr>
            </a:tbl>
          </a:graphicData>
        </a:graphic>
      </p:graphicFrame>
      <p:sp>
        <p:nvSpPr>
          <p:cNvPr id="92264" name="Text Box 104"/>
          <p:cNvSpPr txBox="1">
            <a:spLocks noChangeArrowheads="1"/>
          </p:cNvSpPr>
          <p:nvPr/>
        </p:nvSpPr>
        <p:spPr bwMode="auto">
          <a:xfrm>
            <a:off x="250825" y="2852738"/>
            <a:ext cx="4537075" cy="2227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a:t>        </a:t>
            </a:r>
            <a:r>
              <a:rPr lang="zh-CN" altLang="en-US"/>
              <a:t>由全加器真值表可知，高位的进位信号的产生是在两种情况下：①在</a:t>
            </a:r>
            <a:r>
              <a:rPr lang="en-US" altLang="zh-CN"/>
              <a:t>A</a:t>
            </a:r>
            <a:r>
              <a:rPr lang="en-US" altLang="zh-CN">
                <a:cs typeface="Times New Roman" pitchFamily="18" charset="0"/>
              </a:rPr>
              <a:t>·</a:t>
            </a:r>
            <a:r>
              <a:rPr lang="en-US" altLang="zh-CN"/>
              <a:t>B</a:t>
            </a:r>
            <a:r>
              <a:rPr lang="zh-CN" altLang="en-US"/>
              <a:t>＝</a:t>
            </a:r>
            <a:r>
              <a:rPr lang="en-US" altLang="zh-CN"/>
              <a:t>1</a:t>
            </a:r>
            <a:r>
              <a:rPr lang="zh-CN" altLang="en-US"/>
              <a:t>；②在</a:t>
            </a:r>
            <a:r>
              <a:rPr lang="en-US" altLang="zh-CN"/>
              <a:t>A</a:t>
            </a:r>
            <a:r>
              <a:rPr lang="zh-CN" altLang="en-US"/>
              <a:t>＋</a:t>
            </a:r>
            <a:r>
              <a:rPr lang="en-US" altLang="zh-CN"/>
              <a:t>B</a:t>
            </a:r>
            <a:r>
              <a:rPr lang="zh-CN" altLang="en-US"/>
              <a:t>＝</a:t>
            </a:r>
            <a:r>
              <a:rPr lang="en-US" altLang="zh-CN"/>
              <a:t>1</a:t>
            </a:r>
            <a:r>
              <a:rPr lang="zh-CN" altLang="en-US"/>
              <a:t>且</a:t>
            </a:r>
            <a:r>
              <a:rPr lang="en-US" altLang="zh-CN"/>
              <a:t>CI</a:t>
            </a:r>
            <a:r>
              <a:rPr lang="zh-CN" altLang="en-US"/>
              <a:t>＝</a:t>
            </a:r>
            <a:r>
              <a:rPr lang="en-US" altLang="zh-CN"/>
              <a:t>1</a:t>
            </a:r>
            <a:r>
              <a:rPr lang="zh-CN" altLang="en-US"/>
              <a:t>。故向高位的进位信号为</a:t>
            </a:r>
          </a:p>
        </p:txBody>
      </p:sp>
      <p:graphicFrame>
        <p:nvGraphicFramePr>
          <p:cNvPr id="92265" name="Object 105"/>
          <p:cNvGraphicFramePr>
            <a:graphicFrameLocks noChangeAspect="1"/>
          </p:cNvGraphicFramePr>
          <p:nvPr/>
        </p:nvGraphicFramePr>
        <p:xfrm>
          <a:off x="395288" y="5373688"/>
          <a:ext cx="4176712" cy="533400"/>
        </p:xfrm>
        <a:graphic>
          <a:graphicData uri="http://schemas.openxmlformats.org/presentationml/2006/ole">
            <mc:AlternateContent xmlns:mc="http://schemas.openxmlformats.org/markup-compatibility/2006">
              <mc:Choice xmlns:v="urn:schemas-microsoft-com:vml" Requires="v">
                <p:oleObj spid="_x0000_s92268" name="公式" r:id="rId4" imgW="1790640" imgH="228600" progId="Equation.3">
                  <p:embed/>
                </p:oleObj>
              </mc:Choice>
              <mc:Fallback>
                <p:oleObj name="公式" r:id="rId4" imgW="1790640" imgH="228600" progId="Equation.3">
                  <p:embed/>
                  <p:pic>
                    <p:nvPicPr>
                      <p:cNvPr id="0" name="Object 10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5288" y="5373688"/>
                        <a:ext cx="4176712" cy="533400"/>
                      </a:xfrm>
                      <a:prstGeom prst="rect">
                        <a:avLst/>
                      </a:prstGeom>
                      <a:solidFill>
                        <a:srgbClr val="FFFFFF"/>
                      </a:solidFill>
                      <a:ln w="57150" cmpd="thickThin">
                        <a:solidFill>
                          <a:srgbClr val="FF3399"/>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1" nodeType="clickEffect">
                                  <p:stCondLst>
                                    <p:cond delay="0"/>
                                  </p:stCondLst>
                                  <p:childTnLst>
                                    <p:set>
                                      <p:cBhvr>
                                        <p:cTn id="6" dur="1" fill="hold">
                                          <p:stCondLst>
                                            <p:cond delay="0"/>
                                          </p:stCondLst>
                                        </p:cTn>
                                        <p:tgtEl>
                                          <p:spTgt spid="92164"/>
                                        </p:tgtEl>
                                        <p:attrNameLst>
                                          <p:attrName>style.visibility</p:attrName>
                                        </p:attrNameLst>
                                      </p:cBhvr>
                                      <p:to>
                                        <p:strVal val="visible"/>
                                      </p:to>
                                    </p:set>
                                    <p:animEffect transition="in" filter="wipe(left)">
                                      <p:cBhvr>
                                        <p:cTn id="7" dur="1000"/>
                                        <p:tgtEl>
                                          <p:spTgt spid="9216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42" fill="hold" grpId="0" nodeType="clickEffect">
                                  <p:stCondLst>
                                    <p:cond delay="0"/>
                                  </p:stCondLst>
                                  <p:childTnLst>
                                    <p:set>
                                      <p:cBhvr>
                                        <p:cTn id="11" dur="1" fill="hold">
                                          <p:stCondLst>
                                            <p:cond delay="0"/>
                                          </p:stCondLst>
                                        </p:cTn>
                                        <p:tgtEl>
                                          <p:spTgt spid="92165"/>
                                        </p:tgtEl>
                                        <p:attrNameLst>
                                          <p:attrName>style.visibility</p:attrName>
                                        </p:attrNameLst>
                                      </p:cBhvr>
                                      <p:to>
                                        <p:strVal val="visible"/>
                                      </p:to>
                                    </p:set>
                                    <p:animEffect transition="in" filter="barn(outHorizontal)">
                                      <p:cBhvr>
                                        <p:cTn id="12" dur="1000"/>
                                        <p:tgtEl>
                                          <p:spTgt spid="9216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92264"/>
                                        </p:tgtEl>
                                        <p:attrNameLst>
                                          <p:attrName>style.visibility</p:attrName>
                                        </p:attrNameLst>
                                      </p:cBhvr>
                                      <p:to>
                                        <p:strVal val="visible"/>
                                      </p:to>
                                    </p:set>
                                    <p:animEffect transition="in" filter="box(in)">
                                      <p:cBhvr>
                                        <p:cTn id="17" dur="1000"/>
                                        <p:tgtEl>
                                          <p:spTgt spid="92264"/>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nodeType="clickEffect">
                                  <p:stCondLst>
                                    <p:cond delay="0"/>
                                  </p:stCondLst>
                                  <p:childTnLst>
                                    <p:set>
                                      <p:cBhvr>
                                        <p:cTn id="21" dur="1" fill="hold">
                                          <p:stCondLst>
                                            <p:cond delay="0"/>
                                          </p:stCondLst>
                                        </p:cTn>
                                        <p:tgtEl>
                                          <p:spTgt spid="92263"/>
                                        </p:tgtEl>
                                        <p:attrNameLst>
                                          <p:attrName>style.visibility</p:attrName>
                                        </p:attrNameLst>
                                      </p:cBhvr>
                                      <p:to>
                                        <p:strVal val="visible"/>
                                      </p:to>
                                    </p:set>
                                    <p:animEffect transition="in" filter="fade">
                                      <p:cBhvr>
                                        <p:cTn id="22" dur="1000"/>
                                        <p:tgtEl>
                                          <p:spTgt spid="92263"/>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nodeType="clickEffect">
                                  <p:stCondLst>
                                    <p:cond delay="0"/>
                                  </p:stCondLst>
                                  <p:childTnLst>
                                    <p:set>
                                      <p:cBhvr>
                                        <p:cTn id="26" dur="1" fill="hold">
                                          <p:stCondLst>
                                            <p:cond delay="0"/>
                                          </p:stCondLst>
                                        </p:cTn>
                                        <p:tgtEl>
                                          <p:spTgt spid="92265"/>
                                        </p:tgtEl>
                                        <p:attrNameLst>
                                          <p:attrName>style.visibility</p:attrName>
                                        </p:attrNameLst>
                                      </p:cBhvr>
                                      <p:to>
                                        <p:strVal val="visible"/>
                                      </p:to>
                                    </p:set>
                                    <p:animEffect transition="in" filter="fade">
                                      <p:cBhvr>
                                        <p:cTn id="27" dur="1000"/>
                                        <p:tgtEl>
                                          <p:spTgt spid="922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164" grpId="1"/>
      <p:bldP spid="92165" grpId="0"/>
      <p:bldP spid="92264"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0" name="Rectangle 2"/>
          <p:cNvSpPr>
            <a:spLocks noGrp="1" noChangeArrowheads="1"/>
          </p:cNvSpPr>
          <p:nvPr>
            <p:ph type="title"/>
          </p:nvPr>
        </p:nvSpPr>
        <p:spPr>
          <a:xfrm>
            <a:off x="250825" y="1341438"/>
            <a:ext cx="8713788" cy="865187"/>
          </a:xfrm>
        </p:spPr>
        <p:txBody>
          <a:bodyPr/>
          <a:lstStyle/>
          <a:p>
            <a:pPr algn="l"/>
            <a:r>
              <a:rPr lang="zh-CN" altLang="en-US" sz="2800" b="1">
                <a:solidFill>
                  <a:srgbClr val="FFFFFF"/>
                </a:solidFill>
                <a:ea typeface="楷体_GB2312" pitchFamily="49" charset="-122"/>
              </a:rPr>
              <a:t>设</a:t>
            </a:r>
            <a:r>
              <a:rPr lang="en-US" altLang="zh-CN" sz="2800" b="1" i="1">
                <a:solidFill>
                  <a:srgbClr val="FFFFFF"/>
                </a:solidFill>
                <a:ea typeface="楷体_GB2312" pitchFamily="49" charset="-122"/>
              </a:rPr>
              <a:t>G</a:t>
            </a:r>
            <a:r>
              <a:rPr lang="en-US" altLang="zh-CN" sz="2800" b="1" i="1" baseline="-25000">
                <a:solidFill>
                  <a:srgbClr val="FFFFFF"/>
                </a:solidFill>
                <a:ea typeface="楷体_GB2312" pitchFamily="49" charset="-122"/>
              </a:rPr>
              <a:t>i</a:t>
            </a:r>
            <a:r>
              <a:rPr lang="zh-CN" altLang="en-US" sz="2800" b="1">
                <a:solidFill>
                  <a:srgbClr val="FFFFFF"/>
                </a:solidFill>
                <a:ea typeface="楷体_GB2312" pitchFamily="49" charset="-122"/>
              </a:rPr>
              <a:t>＝</a:t>
            </a:r>
            <a:r>
              <a:rPr lang="en-US" altLang="zh-CN" sz="2800" b="1" i="1">
                <a:solidFill>
                  <a:srgbClr val="FFFFFF"/>
                </a:solidFill>
                <a:ea typeface="楷体_GB2312" pitchFamily="49" charset="-122"/>
              </a:rPr>
              <a:t>A</a:t>
            </a:r>
            <a:r>
              <a:rPr lang="en-US" altLang="zh-CN" sz="2800" b="1" i="1" baseline="-25000">
                <a:solidFill>
                  <a:srgbClr val="FFFFFF"/>
                </a:solidFill>
                <a:ea typeface="楷体_GB2312" pitchFamily="49" charset="-122"/>
              </a:rPr>
              <a:t>i</a:t>
            </a:r>
            <a:r>
              <a:rPr lang="en-US" altLang="zh-CN" sz="2800" b="1" i="1">
                <a:solidFill>
                  <a:srgbClr val="FFFFFF"/>
                </a:solidFill>
                <a:ea typeface="楷体_GB2312" pitchFamily="49" charset="-122"/>
              </a:rPr>
              <a:t>B</a:t>
            </a:r>
            <a:r>
              <a:rPr lang="en-US" altLang="zh-CN" sz="2800" b="1" i="1" baseline="-25000">
                <a:solidFill>
                  <a:srgbClr val="FFFFFF"/>
                </a:solidFill>
                <a:ea typeface="楷体_GB2312" pitchFamily="49" charset="-122"/>
              </a:rPr>
              <a:t>i</a:t>
            </a:r>
            <a:r>
              <a:rPr lang="zh-CN" altLang="en-US" sz="2800" b="1">
                <a:solidFill>
                  <a:srgbClr val="FFFFFF"/>
                </a:solidFill>
                <a:ea typeface="楷体_GB2312" pitchFamily="49" charset="-122"/>
              </a:rPr>
              <a:t>为进位生成函数，</a:t>
            </a:r>
            <a:r>
              <a:rPr lang="en-US" altLang="zh-CN" sz="2800" b="1" i="1">
                <a:solidFill>
                  <a:srgbClr val="FFFFFF"/>
                </a:solidFill>
                <a:ea typeface="楷体_GB2312" pitchFamily="49" charset="-122"/>
              </a:rPr>
              <a:t>P</a:t>
            </a:r>
            <a:r>
              <a:rPr lang="en-US" altLang="zh-CN" sz="2800" b="1" i="1" baseline="-25000">
                <a:solidFill>
                  <a:srgbClr val="FFFFFF"/>
                </a:solidFill>
                <a:ea typeface="楷体_GB2312" pitchFamily="49" charset="-122"/>
              </a:rPr>
              <a:t>i</a:t>
            </a:r>
            <a:r>
              <a:rPr lang="zh-CN" altLang="en-US" sz="2800" b="1">
                <a:solidFill>
                  <a:srgbClr val="FFFFFF"/>
                </a:solidFill>
                <a:ea typeface="楷体_GB2312" pitchFamily="49" charset="-122"/>
              </a:rPr>
              <a:t>＝ </a:t>
            </a:r>
            <a:r>
              <a:rPr lang="en-US" altLang="zh-CN" sz="2800" b="1" i="1">
                <a:solidFill>
                  <a:srgbClr val="FFFFFF"/>
                </a:solidFill>
                <a:ea typeface="楷体_GB2312" pitchFamily="49" charset="-122"/>
              </a:rPr>
              <a:t>A</a:t>
            </a:r>
            <a:r>
              <a:rPr lang="en-US" altLang="zh-CN" sz="2800" b="1" i="1" baseline="-25000">
                <a:solidFill>
                  <a:srgbClr val="FFFFFF"/>
                </a:solidFill>
                <a:ea typeface="楷体_GB2312" pitchFamily="49" charset="-122"/>
              </a:rPr>
              <a:t>i</a:t>
            </a:r>
            <a:r>
              <a:rPr lang="zh-CN" altLang="en-US" sz="2800" b="1" i="1">
                <a:solidFill>
                  <a:srgbClr val="FFFFFF"/>
                </a:solidFill>
                <a:ea typeface="楷体_GB2312" pitchFamily="49" charset="-122"/>
              </a:rPr>
              <a:t>＋</a:t>
            </a:r>
            <a:r>
              <a:rPr lang="en-US" altLang="zh-CN" sz="2800" b="1" i="1">
                <a:solidFill>
                  <a:srgbClr val="FFFFFF"/>
                </a:solidFill>
                <a:ea typeface="楷体_GB2312" pitchFamily="49" charset="-122"/>
              </a:rPr>
              <a:t>B</a:t>
            </a:r>
            <a:r>
              <a:rPr lang="en-US" altLang="zh-CN" sz="2800" b="1" i="1" baseline="-25000">
                <a:solidFill>
                  <a:srgbClr val="FFFFFF"/>
                </a:solidFill>
                <a:ea typeface="楷体_GB2312" pitchFamily="49" charset="-122"/>
              </a:rPr>
              <a:t>i</a:t>
            </a:r>
            <a:r>
              <a:rPr lang="zh-CN" altLang="en-US" sz="2800" b="1">
                <a:solidFill>
                  <a:srgbClr val="FFFFFF"/>
                </a:solidFill>
                <a:ea typeface="楷体_GB2312" pitchFamily="49" charset="-122"/>
              </a:rPr>
              <a:t>为进位传递函数，则上式可写成</a:t>
            </a:r>
            <a:endParaRPr lang="zh-CN" altLang="en-US" sz="2800" b="1" i="1" baseline="-25000">
              <a:solidFill>
                <a:srgbClr val="FFFFFF"/>
              </a:solidFill>
              <a:ea typeface="楷体_GB2312" pitchFamily="49" charset="-122"/>
            </a:endParaRPr>
          </a:p>
        </p:txBody>
      </p:sp>
      <p:sp>
        <p:nvSpPr>
          <p:cNvPr id="237572" name="Rectangle 4"/>
          <p:cNvSpPr>
            <a:spLocks noChangeArrowheads="1"/>
          </p:cNvSpPr>
          <p:nvPr/>
        </p:nvSpPr>
        <p:spPr bwMode="auto">
          <a:xfrm>
            <a:off x="0" y="0"/>
            <a:ext cx="3244850" cy="536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kumimoji="0" lang="en-US" altLang="zh-CN" sz="3200" u="sng">
                <a:solidFill>
                  <a:schemeClr val="tx1"/>
                </a:solidFill>
                <a:effectLst>
                  <a:outerShdw blurRad="38100" dist="38100" dir="2700000" algn="tl">
                    <a:srgbClr val="FFFFFF"/>
                  </a:outerShdw>
                </a:effectLst>
              </a:rPr>
              <a:t>4.3.4 </a:t>
            </a:r>
            <a:r>
              <a:rPr kumimoji="0" lang="zh-CN" altLang="en-US" sz="3200" u="sng">
                <a:solidFill>
                  <a:schemeClr val="tx1"/>
                </a:solidFill>
                <a:effectLst>
                  <a:outerShdw blurRad="38100" dist="38100" dir="2700000" algn="tl">
                    <a:srgbClr val="FFFFFF"/>
                  </a:outerShdw>
                </a:effectLst>
              </a:rPr>
              <a:t>加法器</a:t>
            </a:r>
          </a:p>
        </p:txBody>
      </p:sp>
      <p:graphicFrame>
        <p:nvGraphicFramePr>
          <p:cNvPr id="237573" name="Object 5"/>
          <p:cNvGraphicFramePr>
            <a:graphicFrameLocks noChangeAspect="1"/>
          </p:cNvGraphicFramePr>
          <p:nvPr/>
        </p:nvGraphicFramePr>
        <p:xfrm>
          <a:off x="1547813" y="692150"/>
          <a:ext cx="4176712" cy="533400"/>
        </p:xfrm>
        <a:graphic>
          <a:graphicData uri="http://schemas.openxmlformats.org/presentationml/2006/ole">
            <mc:AlternateContent xmlns:mc="http://schemas.openxmlformats.org/markup-compatibility/2006">
              <mc:Choice xmlns:v="urn:schemas-microsoft-com:vml" Requires="v">
                <p:oleObj spid="_x0000_s237583" name="公式" r:id="rId4" imgW="1790640" imgH="228600" progId="Equation.3">
                  <p:embed/>
                </p:oleObj>
              </mc:Choice>
              <mc:Fallback>
                <p:oleObj name="公式" r:id="rId4" imgW="1790640" imgH="228600" progId="Equation.3">
                  <p:embed/>
                  <p:pic>
                    <p:nvPicPr>
                      <p:cNvPr id="0"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47813" y="692150"/>
                        <a:ext cx="4176712" cy="533400"/>
                      </a:xfrm>
                      <a:prstGeom prst="rect">
                        <a:avLst/>
                      </a:prstGeom>
                      <a:solidFill>
                        <a:srgbClr val="FFFFFF"/>
                      </a:solidFill>
                      <a:ln w="57150" cmpd="thickThin">
                        <a:solidFill>
                          <a:srgbClr val="FF3399"/>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37574" name="Object 6"/>
          <p:cNvGraphicFramePr>
            <a:graphicFrameLocks noChangeAspect="1"/>
          </p:cNvGraphicFramePr>
          <p:nvPr/>
        </p:nvGraphicFramePr>
        <p:xfrm>
          <a:off x="395288" y="2420938"/>
          <a:ext cx="7129462" cy="2803525"/>
        </p:xfrm>
        <a:graphic>
          <a:graphicData uri="http://schemas.openxmlformats.org/presentationml/2006/ole">
            <mc:AlternateContent xmlns:mc="http://schemas.openxmlformats.org/markup-compatibility/2006">
              <mc:Choice xmlns:v="urn:schemas-microsoft-com:vml" Requires="v">
                <p:oleObj spid="_x0000_s237584" name="公式" r:id="rId6" imgW="2908080" imgH="1143000" progId="Equation.3">
                  <p:embed/>
                </p:oleObj>
              </mc:Choice>
              <mc:Fallback>
                <p:oleObj name="公式" r:id="rId6" imgW="2908080" imgH="1143000" progId="Equation.3">
                  <p:embed/>
                  <p:pic>
                    <p:nvPicPr>
                      <p:cNvPr id="0" name="Object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5288" y="2420938"/>
                        <a:ext cx="7129462" cy="2803525"/>
                      </a:xfrm>
                      <a:prstGeom prst="rect">
                        <a:avLst/>
                      </a:prstGeom>
                      <a:solidFill>
                        <a:srgbClr val="FFFFFF"/>
                      </a:solidFill>
                      <a:ln w="57150" cmpd="thickThin">
                        <a:solidFill>
                          <a:srgbClr val="FF3399"/>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37575" name="Object 7"/>
          <p:cNvGraphicFramePr>
            <a:graphicFrameLocks noChangeAspect="1"/>
          </p:cNvGraphicFramePr>
          <p:nvPr/>
        </p:nvGraphicFramePr>
        <p:xfrm>
          <a:off x="1476375" y="5589588"/>
          <a:ext cx="3529013" cy="654050"/>
        </p:xfrm>
        <a:graphic>
          <a:graphicData uri="http://schemas.openxmlformats.org/presentationml/2006/ole">
            <mc:AlternateContent xmlns:mc="http://schemas.openxmlformats.org/markup-compatibility/2006">
              <mc:Choice xmlns:v="urn:schemas-microsoft-com:vml" Requires="v">
                <p:oleObj spid="_x0000_s237585" name="公式" r:id="rId8" imgW="1231560" imgH="228600" progId="Equation.3">
                  <p:embed/>
                </p:oleObj>
              </mc:Choice>
              <mc:Fallback>
                <p:oleObj name="公式" r:id="rId8" imgW="1231560" imgH="228600" progId="Equation.3">
                  <p:embed/>
                  <p:pic>
                    <p:nvPicPr>
                      <p:cNvPr id="0" name="Object 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476375" y="5589588"/>
                        <a:ext cx="3529013" cy="654050"/>
                      </a:xfrm>
                      <a:prstGeom prst="rect">
                        <a:avLst/>
                      </a:prstGeom>
                      <a:solidFill>
                        <a:srgbClr val="FFFFFF"/>
                      </a:solidFill>
                      <a:ln w="57150" cmpd="thickThin">
                        <a:solidFill>
                          <a:srgbClr val="FF3399"/>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37576" name="Text Box 8"/>
          <p:cNvSpPr txBox="1">
            <a:spLocks noChangeArrowheads="1"/>
          </p:cNvSpPr>
          <p:nvPr/>
        </p:nvSpPr>
        <p:spPr bwMode="auto">
          <a:xfrm>
            <a:off x="250825" y="5300663"/>
            <a:ext cx="136842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a:t>和为：</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237573"/>
                                        </p:tgtEl>
                                        <p:attrNameLst>
                                          <p:attrName>style.visibility</p:attrName>
                                        </p:attrNameLst>
                                      </p:cBhvr>
                                      <p:to>
                                        <p:strVal val="visible"/>
                                      </p:to>
                                    </p:set>
                                    <p:animEffect transition="in" filter="fade">
                                      <p:cBhvr>
                                        <p:cTn id="7" dur="1000"/>
                                        <p:tgtEl>
                                          <p:spTgt spid="23757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237570"/>
                                        </p:tgtEl>
                                        <p:attrNameLst>
                                          <p:attrName>style.visibility</p:attrName>
                                        </p:attrNameLst>
                                      </p:cBhvr>
                                      <p:to>
                                        <p:strVal val="visible"/>
                                      </p:to>
                                    </p:set>
                                    <p:animEffect transition="in" filter="box(in)">
                                      <p:cBhvr>
                                        <p:cTn id="12" dur="1000"/>
                                        <p:tgtEl>
                                          <p:spTgt spid="237570"/>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237574"/>
                                        </p:tgtEl>
                                        <p:attrNameLst>
                                          <p:attrName>style.visibility</p:attrName>
                                        </p:attrNameLst>
                                      </p:cBhvr>
                                      <p:to>
                                        <p:strVal val="visible"/>
                                      </p:to>
                                    </p:set>
                                    <p:animEffect transition="in" filter="fade">
                                      <p:cBhvr>
                                        <p:cTn id="17" dur="1000"/>
                                        <p:tgtEl>
                                          <p:spTgt spid="237574"/>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3" presetClass="entr" presetSubtype="272" fill="hold" grpId="0" nodeType="clickEffect">
                                  <p:stCondLst>
                                    <p:cond delay="0"/>
                                  </p:stCondLst>
                                  <p:childTnLst>
                                    <p:set>
                                      <p:cBhvr>
                                        <p:cTn id="21" dur="1" fill="hold">
                                          <p:stCondLst>
                                            <p:cond delay="0"/>
                                          </p:stCondLst>
                                        </p:cTn>
                                        <p:tgtEl>
                                          <p:spTgt spid="237576"/>
                                        </p:tgtEl>
                                        <p:attrNameLst>
                                          <p:attrName>style.visibility</p:attrName>
                                        </p:attrNameLst>
                                      </p:cBhvr>
                                      <p:to>
                                        <p:strVal val="visible"/>
                                      </p:to>
                                    </p:set>
                                    <p:anim calcmode="lin" valueType="num">
                                      <p:cBhvr>
                                        <p:cTn id="22" dur="1000" fill="hold"/>
                                        <p:tgtEl>
                                          <p:spTgt spid="237576"/>
                                        </p:tgtEl>
                                        <p:attrNameLst>
                                          <p:attrName>ppt_w</p:attrName>
                                        </p:attrNameLst>
                                      </p:cBhvr>
                                      <p:tavLst>
                                        <p:tav tm="0">
                                          <p:val>
                                            <p:strVal val="2/3*#ppt_w"/>
                                          </p:val>
                                        </p:tav>
                                        <p:tav tm="100000">
                                          <p:val>
                                            <p:strVal val="#ppt_w"/>
                                          </p:val>
                                        </p:tav>
                                      </p:tavLst>
                                    </p:anim>
                                    <p:anim calcmode="lin" valueType="num">
                                      <p:cBhvr>
                                        <p:cTn id="23" dur="1000" fill="hold"/>
                                        <p:tgtEl>
                                          <p:spTgt spid="237576"/>
                                        </p:tgtEl>
                                        <p:attrNameLst>
                                          <p:attrName>ppt_h</p:attrName>
                                        </p:attrNameLst>
                                      </p:cBhvr>
                                      <p:tavLst>
                                        <p:tav tm="0">
                                          <p:val>
                                            <p:strVal val="2/3*#ppt_h"/>
                                          </p:val>
                                        </p:tav>
                                        <p:tav tm="100000">
                                          <p:val>
                                            <p:strVal val="#ppt_h"/>
                                          </p:val>
                                        </p:tav>
                                      </p:tavLst>
                                    </p:anim>
                                  </p:childTnLst>
                                </p:cTn>
                              </p:par>
                            </p:childTnLst>
                          </p:cTn>
                        </p:par>
                      </p:childTnLst>
                    </p:cTn>
                  </p:par>
                  <p:par>
                    <p:cTn id="24" fill="hold" nodeType="clickPar">
                      <p:stCondLst>
                        <p:cond delay="indefinite"/>
                      </p:stCondLst>
                      <p:childTnLst>
                        <p:par>
                          <p:cTn id="25" fill="hold" nodeType="withGroup">
                            <p:stCondLst>
                              <p:cond delay="0"/>
                            </p:stCondLst>
                            <p:childTnLst>
                              <p:par>
                                <p:cTn id="26" presetID="9" presetClass="entr" presetSubtype="0" fill="hold" nodeType="clickEffect">
                                  <p:stCondLst>
                                    <p:cond delay="0"/>
                                  </p:stCondLst>
                                  <p:childTnLst>
                                    <p:set>
                                      <p:cBhvr>
                                        <p:cTn id="27" dur="1" fill="hold">
                                          <p:stCondLst>
                                            <p:cond delay="0"/>
                                          </p:stCondLst>
                                        </p:cTn>
                                        <p:tgtEl>
                                          <p:spTgt spid="237575"/>
                                        </p:tgtEl>
                                        <p:attrNameLst>
                                          <p:attrName>style.visibility</p:attrName>
                                        </p:attrNameLst>
                                      </p:cBhvr>
                                      <p:to>
                                        <p:strVal val="visible"/>
                                      </p:to>
                                    </p:set>
                                    <p:animEffect transition="in" filter="dissolve">
                                      <p:cBhvr>
                                        <p:cTn id="28" dur="1000"/>
                                        <p:tgtEl>
                                          <p:spTgt spid="2375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7570" grpId="0"/>
      <p:bldP spid="237576"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546" name="Rectangle 2"/>
          <p:cNvSpPr>
            <a:spLocks noGrp="1" noChangeArrowheads="1"/>
          </p:cNvSpPr>
          <p:nvPr>
            <p:ph type="title"/>
          </p:nvPr>
        </p:nvSpPr>
        <p:spPr>
          <a:xfrm>
            <a:off x="179388" y="620713"/>
            <a:ext cx="4105275" cy="2663825"/>
          </a:xfrm>
        </p:spPr>
        <p:txBody>
          <a:bodyPr/>
          <a:lstStyle/>
          <a:p>
            <a:pPr algn="l"/>
            <a:r>
              <a:rPr lang="en-US" altLang="zh-CN" sz="2800" b="1">
                <a:solidFill>
                  <a:srgbClr val="FFFFFF"/>
                </a:solidFill>
                <a:ea typeface="楷体_GB2312" pitchFamily="49" charset="-122"/>
              </a:rPr>
              <a:t>        74LS283</a:t>
            </a:r>
            <a:r>
              <a:rPr lang="zh-CN" altLang="en-US" sz="2800" b="1">
                <a:solidFill>
                  <a:srgbClr val="FFFFFF"/>
                </a:solidFill>
                <a:ea typeface="楷体_GB2312" pitchFamily="49" charset="-122"/>
              </a:rPr>
              <a:t>就是采用这种超前进位的原理构成的</a:t>
            </a:r>
            <a:r>
              <a:rPr lang="en-US" altLang="zh-CN" sz="2800" b="1">
                <a:solidFill>
                  <a:srgbClr val="FFFFFF"/>
                </a:solidFill>
                <a:ea typeface="楷体_GB2312" pitchFamily="49" charset="-122"/>
              </a:rPr>
              <a:t>4 </a:t>
            </a:r>
            <a:r>
              <a:rPr lang="zh-CN" altLang="en-US" sz="2800" b="1">
                <a:solidFill>
                  <a:srgbClr val="FFFFFF"/>
                </a:solidFill>
                <a:ea typeface="楷体_GB2312" pitchFamily="49" charset="-122"/>
              </a:rPr>
              <a:t>位超前进位加法器，其内部电路如图</a:t>
            </a:r>
            <a:r>
              <a:rPr lang="en-US" altLang="zh-CN" sz="2800" b="1">
                <a:solidFill>
                  <a:srgbClr val="FFFFFF"/>
                </a:solidFill>
                <a:ea typeface="楷体_GB2312" pitchFamily="49" charset="-122"/>
              </a:rPr>
              <a:t>4.3.29</a:t>
            </a:r>
            <a:r>
              <a:rPr lang="zh-CN" altLang="en-US" sz="2800" b="1">
                <a:solidFill>
                  <a:srgbClr val="FFFFFF"/>
                </a:solidFill>
                <a:ea typeface="楷体_GB2312" pitchFamily="49" charset="-122"/>
              </a:rPr>
              <a:t>所示</a:t>
            </a:r>
          </a:p>
        </p:txBody>
      </p:sp>
      <p:sp>
        <p:nvSpPr>
          <p:cNvPr id="236552" name="Rectangle 8"/>
          <p:cNvSpPr>
            <a:spLocks noChangeArrowheads="1"/>
          </p:cNvSpPr>
          <p:nvPr/>
        </p:nvSpPr>
        <p:spPr bwMode="auto">
          <a:xfrm>
            <a:off x="0" y="0"/>
            <a:ext cx="3244850" cy="536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kumimoji="0" lang="en-US" altLang="zh-CN" sz="3200" u="sng">
                <a:solidFill>
                  <a:schemeClr val="tx1"/>
                </a:solidFill>
                <a:effectLst>
                  <a:outerShdw blurRad="38100" dist="38100" dir="2700000" algn="tl">
                    <a:srgbClr val="FFFFFF"/>
                  </a:outerShdw>
                </a:effectLst>
              </a:rPr>
              <a:t>4.3.4 </a:t>
            </a:r>
            <a:r>
              <a:rPr kumimoji="0" lang="zh-CN" altLang="en-US" sz="3200" u="sng">
                <a:solidFill>
                  <a:schemeClr val="tx1"/>
                </a:solidFill>
                <a:effectLst>
                  <a:outerShdw blurRad="38100" dist="38100" dir="2700000" algn="tl">
                    <a:srgbClr val="FFFFFF"/>
                  </a:outerShdw>
                </a:effectLst>
              </a:rPr>
              <a:t>加法器</a:t>
            </a:r>
          </a:p>
        </p:txBody>
      </p:sp>
      <p:grpSp>
        <p:nvGrpSpPr>
          <p:cNvPr id="236556" name="Group 12"/>
          <p:cNvGrpSpPr>
            <a:grpSpLocks/>
          </p:cNvGrpSpPr>
          <p:nvPr/>
        </p:nvGrpSpPr>
        <p:grpSpPr bwMode="auto">
          <a:xfrm>
            <a:off x="4316413" y="0"/>
            <a:ext cx="4827587" cy="6858000"/>
            <a:chOff x="2719" y="0"/>
            <a:chExt cx="3041" cy="4320"/>
          </a:xfrm>
        </p:grpSpPr>
        <p:pic>
          <p:nvPicPr>
            <p:cNvPr id="236553" name="Picture 9" descr="4-3-2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19" y="0"/>
              <a:ext cx="3041" cy="4320"/>
            </a:xfrm>
            <a:prstGeom prst="rect">
              <a:avLst/>
            </a:prstGeom>
            <a:noFill/>
            <a:ln w="57150" cmpd="thickThin">
              <a:solidFill>
                <a:srgbClr val="FF3399"/>
              </a:solidFill>
              <a:miter lim="800000"/>
              <a:headEnd/>
              <a:tailEnd/>
            </a:ln>
            <a:extLst>
              <a:ext uri="{909E8E84-426E-40DD-AFC4-6F175D3DCCD1}">
                <a14:hiddenFill xmlns:a14="http://schemas.microsoft.com/office/drawing/2010/main">
                  <a:solidFill>
                    <a:srgbClr val="FFFFFF"/>
                  </a:solidFill>
                </a14:hiddenFill>
              </a:ext>
            </a:extLst>
          </p:spPr>
        </p:pic>
        <p:sp>
          <p:nvSpPr>
            <p:cNvPr id="236554" name="Rectangle 10"/>
            <p:cNvSpPr>
              <a:spLocks noChangeArrowheads="1"/>
            </p:cNvSpPr>
            <p:nvPr/>
          </p:nvSpPr>
          <p:spPr bwMode="auto">
            <a:xfrm>
              <a:off x="4740" y="4025"/>
              <a:ext cx="789"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400">
                  <a:solidFill>
                    <a:schemeClr val="tx1"/>
                  </a:solidFill>
                </a:rPr>
                <a:t>图</a:t>
              </a:r>
              <a:r>
                <a:rPr lang="en-US" altLang="zh-CN" sz="2400">
                  <a:solidFill>
                    <a:schemeClr val="tx1"/>
                  </a:solidFill>
                </a:rPr>
                <a:t>4.3.29</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36546"/>
                                        </p:tgtEl>
                                        <p:attrNameLst>
                                          <p:attrName>style.visibility</p:attrName>
                                        </p:attrNameLst>
                                      </p:cBhvr>
                                      <p:to>
                                        <p:strVal val="visible"/>
                                      </p:to>
                                    </p:set>
                                    <p:animEffect transition="in" filter="box(in)">
                                      <p:cBhvr>
                                        <p:cTn id="7" dur="1000"/>
                                        <p:tgtEl>
                                          <p:spTgt spid="23654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236556"/>
                                        </p:tgtEl>
                                        <p:attrNameLst>
                                          <p:attrName>style.visibility</p:attrName>
                                        </p:attrNameLst>
                                      </p:cBhvr>
                                      <p:to>
                                        <p:strVal val="visible"/>
                                      </p:to>
                                    </p:set>
                                    <p:animEffect transition="in" filter="dissolve">
                                      <p:cBhvr>
                                        <p:cTn id="12" dur="1000"/>
                                        <p:tgtEl>
                                          <p:spTgt spid="2365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6546"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Rectangle 2"/>
          <p:cNvSpPr>
            <a:spLocks noGrp="1" noChangeArrowheads="1"/>
          </p:cNvSpPr>
          <p:nvPr>
            <p:ph type="title"/>
          </p:nvPr>
        </p:nvSpPr>
        <p:spPr>
          <a:xfrm>
            <a:off x="250825" y="620713"/>
            <a:ext cx="3024188" cy="417512"/>
          </a:xfrm>
        </p:spPr>
        <p:txBody>
          <a:bodyPr/>
          <a:lstStyle/>
          <a:p>
            <a:pPr algn="l"/>
            <a:r>
              <a:rPr lang="zh-CN" altLang="en-US" sz="2800" b="1">
                <a:solidFill>
                  <a:srgbClr val="FFFFFF"/>
                </a:solidFill>
                <a:ea typeface="楷体_GB2312" pitchFamily="49" charset="-122"/>
              </a:rPr>
              <a:t>以</a:t>
            </a:r>
            <a:r>
              <a:rPr lang="en-US" altLang="zh-CN" sz="2800" b="1" i="1">
                <a:solidFill>
                  <a:srgbClr val="FFFFFF"/>
                </a:solidFill>
                <a:ea typeface="楷体_GB2312" pitchFamily="49" charset="-122"/>
              </a:rPr>
              <a:t>i</a:t>
            </a:r>
            <a:r>
              <a:rPr lang="zh-CN" altLang="en-US" sz="2800" b="1">
                <a:solidFill>
                  <a:srgbClr val="FFFFFF"/>
                </a:solidFill>
                <a:ea typeface="楷体_GB2312" pitchFamily="49" charset="-122"/>
              </a:rPr>
              <a:t>＝</a:t>
            </a:r>
            <a:r>
              <a:rPr lang="en-US" altLang="zh-CN" sz="2800" b="1">
                <a:solidFill>
                  <a:srgbClr val="FFFFFF"/>
                </a:solidFill>
                <a:ea typeface="楷体_GB2312" pitchFamily="49" charset="-122"/>
              </a:rPr>
              <a:t>0</a:t>
            </a:r>
            <a:r>
              <a:rPr lang="zh-CN" altLang="en-US" sz="2800" b="1">
                <a:solidFill>
                  <a:srgbClr val="FFFFFF"/>
                </a:solidFill>
                <a:ea typeface="楷体_GB2312" pitchFamily="49" charset="-122"/>
              </a:rPr>
              <a:t>和</a:t>
            </a:r>
            <a:r>
              <a:rPr lang="en-US" altLang="zh-CN" sz="2800" b="1" i="1">
                <a:solidFill>
                  <a:srgbClr val="FFFFFF"/>
                </a:solidFill>
                <a:ea typeface="楷体_GB2312" pitchFamily="49" charset="-122"/>
              </a:rPr>
              <a:t>i</a:t>
            </a:r>
            <a:r>
              <a:rPr lang="zh-CN" altLang="en-US" sz="2800" b="1">
                <a:solidFill>
                  <a:srgbClr val="FFFFFF"/>
                </a:solidFill>
                <a:ea typeface="楷体_GB2312" pitchFamily="49" charset="-122"/>
              </a:rPr>
              <a:t>＝</a:t>
            </a:r>
            <a:r>
              <a:rPr lang="en-US" altLang="zh-CN" sz="2800" b="1">
                <a:solidFill>
                  <a:srgbClr val="FFFFFF"/>
                </a:solidFill>
                <a:ea typeface="楷体_GB2312" pitchFamily="49" charset="-122"/>
              </a:rPr>
              <a:t>1</a:t>
            </a:r>
            <a:r>
              <a:rPr lang="zh-CN" altLang="en-US" sz="2800" b="1">
                <a:solidFill>
                  <a:srgbClr val="FFFFFF"/>
                </a:solidFill>
                <a:ea typeface="楷体_GB2312" pitchFamily="49" charset="-122"/>
              </a:rPr>
              <a:t>为例</a:t>
            </a:r>
          </a:p>
        </p:txBody>
      </p:sp>
      <p:sp>
        <p:nvSpPr>
          <p:cNvPr id="239624" name="Rectangle 8"/>
          <p:cNvSpPr>
            <a:spLocks noChangeArrowheads="1"/>
          </p:cNvSpPr>
          <p:nvPr/>
        </p:nvSpPr>
        <p:spPr bwMode="auto">
          <a:xfrm>
            <a:off x="0" y="0"/>
            <a:ext cx="3244850" cy="536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kumimoji="0" lang="en-US" altLang="zh-CN" sz="3200" u="sng">
                <a:solidFill>
                  <a:schemeClr val="tx1"/>
                </a:solidFill>
                <a:effectLst>
                  <a:outerShdw blurRad="38100" dist="38100" dir="2700000" algn="tl">
                    <a:srgbClr val="FFFFFF"/>
                  </a:outerShdw>
                </a:effectLst>
              </a:rPr>
              <a:t>4.3.4 </a:t>
            </a:r>
            <a:r>
              <a:rPr kumimoji="0" lang="zh-CN" altLang="en-US" sz="3200" u="sng">
                <a:solidFill>
                  <a:schemeClr val="tx1"/>
                </a:solidFill>
                <a:effectLst>
                  <a:outerShdw blurRad="38100" dist="38100" dir="2700000" algn="tl">
                    <a:srgbClr val="FFFFFF"/>
                  </a:outerShdw>
                </a:effectLst>
              </a:rPr>
              <a:t>加法器</a:t>
            </a:r>
          </a:p>
        </p:txBody>
      </p:sp>
      <p:grpSp>
        <p:nvGrpSpPr>
          <p:cNvPr id="239636" name="Group 20"/>
          <p:cNvGrpSpPr>
            <a:grpSpLocks/>
          </p:cNvGrpSpPr>
          <p:nvPr/>
        </p:nvGrpSpPr>
        <p:grpSpPr bwMode="auto">
          <a:xfrm>
            <a:off x="395288" y="1125538"/>
            <a:ext cx="7920037" cy="3525837"/>
            <a:chOff x="204" y="845"/>
            <a:chExt cx="4989" cy="2221"/>
          </a:xfrm>
        </p:grpSpPr>
        <p:pic>
          <p:nvPicPr>
            <p:cNvPr id="239622" name="Picture 6" descr="4-3-29"/>
            <p:cNvPicPr>
              <a:picLocks noChangeAspect="1" noChangeArrowheads="1"/>
            </p:cNvPicPr>
            <p:nvPr/>
          </p:nvPicPr>
          <p:blipFill>
            <a:blip r:embed="rId4">
              <a:extLst>
                <a:ext uri="{28A0092B-C50C-407E-A947-70E740481C1C}">
                  <a14:useLocalDpi xmlns:a14="http://schemas.microsoft.com/office/drawing/2010/main" val="0"/>
                </a:ext>
              </a:extLst>
            </a:blip>
            <a:srcRect t="67847"/>
            <a:stretch>
              <a:fillRect/>
            </a:stretch>
          </p:blipFill>
          <p:spPr bwMode="auto">
            <a:xfrm>
              <a:off x="204" y="890"/>
              <a:ext cx="4763" cy="2176"/>
            </a:xfrm>
            <a:prstGeom prst="rect">
              <a:avLst/>
            </a:prstGeom>
            <a:noFill/>
            <a:ln w="57150" cmpd="thickThin">
              <a:solidFill>
                <a:srgbClr val="FF3399"/>
              </a:solidFill>
              <a:miter lim="800000"/>
              <a:headEnd/>
              <a:tailEnd/>
            </a:ln>
            <a:extLst>
              <a:ext uri="{909E8E84-426E-40DD-AFC4-6F175D3DCCD1}">
                <a14:hiddenFill xmlns:a14="http://schemas.microsoft.com/office/drawing/2010/main">
                  <a:solidFill>
                    <a:srgbClr val="FFFFFF"/>
                  </a:solidFill>
                </a14:hiddenFill>
              </a:ext>
            </a:extLst>
          </p:spPr>
        </p:pic>
        <p:sp>
          <p:nvSpPr>
            <p:cNvPr id="239625" name="Rectangle 9"/>
            <p:cNvSpPr>
              <a:spLocks noChangeArrowheads="1"/>
            </p:cNvSpPr>
            <p:nvPr/>
          </p:nvSpPr>
          <p:spPr bwMode="auto">
            <a:xfrm>
              <a:off x="1247" y="2432"/>
              <a:ext cx="711"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0" lang="en-US" altLang="zh-CN" sz="2000">
                  <a:solidFill>
                    <a:schemeClr val="tx1"/>
                  </a:solidFill>
                </a:rPr>
                <a:t>(</a:t>
              </a:r>
              <a:r>
                <a:rPr kumimoji="0" lang="en-US" altLang="zh-CN" sz="2000" i="1">
                  <a:solidFill>
                    <a:schemeClr val="tx1"/>
                  </a:solidFill>
                </a:rPr>
                <a:t>A</a:t>
              </a:r>
              <a:r>
                <a:rPr kumimoji="0" lang="en-US" altLang="zh-CN" sz="2000" baseline="-25000">
                  <a:solidFill>
                    <a:schemeClr val="tx1"/>
                  </a:solidFill>
                </a:rPr>
                <a:t>0</a:t>
              </a:r>
              <a:r>
                <a:rPr kumimoji="0" lang="en-US" altLang="zh-CN" sz="2000">
                  <a:solidFill>
                    <a:schemeClr val="tx1"/>
                  </a:solidFill>
                </a:rPr>
                <a:t>+</a:t>
              </a:r>
              <a:r>
                <a:rPr kumimoji="0" lang="en-US" altLang="zh-CN" sz="2000" i="1">
                  <a:solidFill>
                    <a:schemeClr val="tx1"/>
                  </a:solidFill>
                </a:rPr>
                <a:t>B</a:t>
              </a:r>
              <a:r>
                <a:rPr kumimoji="0" lang="en-US" altLang="zh-CN" sz="2000" baseline="-25000">
                  <a:solidFill>
                    <a:schemeClr val="tx1"/>
                  </a:solidFill>
                </a:rPr>
                <a:t>0</a:t>
              </a:r>
              <a:r>
                <a:rPr kumimoji="0" lang="en-US" altLang="zh-CN" sz="2000"/>
                <a:t> </a:t>
              </a:r>
              <a:r>
                <a:rPr kumimoji="0" lang="en-US" altLang="zh-CN" sz="2000">
                  <a:solidFill>
                    <a:schemeClr val="tx1"/>
                  </a:solidFill>
                </a:rPr>
                <a:t>)</a:t>
              </a:r>
              <a:r>
                <a:rPr kumimoji="0" lang="en-US" altLang="zh-CN" sz="2000">
                  <a:solidFill>
                    <a:schemeClr val="tx1"/>
                  </a:solidFill>
                  <a:sym typeface="Symbol" pitchFamily="18" charset="2"/>
                </a:rPr>
                <a:t></a:t>
              </a:r>
            </a:p>
          </p:txBody>
        </p:sp>
        <p:sp>
          <p:nvSpPr>
            <p:cNvPr id="239626" name="Rectangle 10"/>
            <p:cNvSpPr>
              <a:spLocks noChangeArrowheads="1"/>
            </p:cNvSpPr>
            <p:nvPr/>
          </p:nvSpPr>
          <p:spPr bwMode="auto">
            <a:xfrm>
              <a:off x="1202" y="1888"/>
              <a:ext cx="66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0" lang="en-US" altLang="zh-CN" sz="2000">
                  <a:solidFill>
                    <a:schemeClr val="tx1"/>
                  </a:solidFill>
                </a:rPr>
                <a:t>(</a:t>
              </a:r>
              <a:r>
                <a:rPr kumimoji="0" lang="en-US" altLang="zh-CN" sz="2000" i="1">
                  <a:solidFill>
                    <a:schemeClr val="tx1"/>
                  </a:solidFill>
                </a:rPr>
                <a:t>A</a:t>
              </a:r>
              <a:r>
                <a:rPr kumimoji="0" lang="en-US" altLang="zh-CN" sz="2000" baseline="-25000">
                  <a:solidFill>
                    <a:schemeClr val="tx1"/>
                  </a:solidFill>
                </a:rPr>
                <a:t>0</a:t>
              </a:r>
              <a:r>
                <a:rPr kumimoji="0" lang="en-US" altLang="zh-CN" sz="2000">
                  <a:solidFill>
                    <a:schemeClr val="tx1"/>
                  </a:solidFill>
                </a:rPr>
                <a:t> </a:t>
              </a:r>
              <a:r>
                <a:rPr kumimoji="0" lang="en-US" altLang="zh-CN" sz="2000" i="1">
                  <a:solidFill>
                    <a:schemeClr val="tx1"/>
                  </a:solidFill>
                </a:rPr>
                <a:t>B</a:t>
              </a:r>
              <a:r>
                <a:rPr kumimoji="0" lang="en-US" altLang="zh-CN" sz="2000" baseline="-25000">
                  <a:solidFill>
                    <a:schemeClr val="tx1"/>
                  </a:solidFill>
                </a:rPr>
                <a:t>0</a:t>
              </a:r>
              <a:r>
                <a:rPr kumimoji="0" lang="en-US" altLang="zh-CN" sz="2000"/>
                <a:t> </a:t>
              </a:r>
              <a:r>
                <a:rPr kumimoji="0" lang="en-US" altLang="zh-CN" sz="2000">
                  <a:solidFill>
                    <a:schemeClr val="tx1"/>
                  </a:solidFill>
                </a:rPr>
                <a:t>)</a:t>
              </a:r>
              <a:r>
                <a:rPr kumimoji="0" lang="en-US" altLang="zh-CN" sz="2000">
                  <a:solidFill>
                    <a:schemeClr val="tx1"/>
                  </a:solidFill>
                  <a:sym typeface="Symbol" pitchFamily="18" charset="2"/>
                </a:rPr>
                <a:t></a:t>
              </a:r>
            </a:p>
          </p:txBody>
        </p:sp>
        <p:sp>
          <p:nvSpPr>
            <p:cNvPr id="239627" name="Rectangle 11"/>
            <p:cNvSpPr>
              <a:spLocks noChangeArrowheads="1"/>
            </p:cNvSpPr>
            <p:nvPr/>
          </p:nvSpPr>
          <p:spPr bwMode="auto">
            <a:xfrm>
              <a:off x="1292" y="1298"/>
              <a:ext cx="711"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0" lang="en-US" altLang="zh-CN" sz="2000">
                  <a:solidFill>
                    <a:schemeClr val="tx1"/>
                  </a:solidFill>
                </a:rPr>
                <a:t>(</a:t>
              </a:r>
              <a:r>
                <a:rPr kumimoji="0" lang="en-US" altLang="zh-CN" sz="2000" i="1">
                  <a:solidFill>
                    <a:schemeClr val="tx1"/>
                  </a:solidFill>
                </a:rPr>
                <a:t>A</a:t>
              </a:r>
              <a:r>
                <a:rPr kumimoji="0" lang="en-US" altLang="zh-CN" sz="2000" baseline="-25000">
                  <a:solidFill>
                    <a:schemeClr val="tx1"/>
                  </a:solidFill>
                </a:rPr>
                <a:t>1</a:t>
              </a:r>
              <a:r>
                <a:rPr kumimoji="0" lang="en-US" altLang="zh-CN" sz="2000">
                  <a:solidFill>
                    <a:schemeClr val="tx1"/>
                  </a:solidFill>
                </a:rPr>
                <a:t>+</a:t>
              </a:r>
              <a:r>
                <a:rPr kumimoji="0" lang="en-US" altLang="zh-CN" sz="2000" i="1">
                  <a:solidFill>
                    <a:schemeClr val="tx1"/>
                  </a:solidFill>
                </a:rPr>
                <a:t>B</a:t>
              </a:r>
              <a:r>
                <a:rPr kumimoji="0" lang="en-US" altLang="zh-CN" sz="2000" baseline="-25000">
                  <a:solidFill>
                    <a:schemeClr val="tx1"/>
                  </a:solidFill>
                </a:rPr>
                <a:t>1</a:t>
              </a:r>
              <a:r>
                <a:rPr kumimoji="0" lang="en-US" altLang="zh-CN" sz="2000"/>
                <a:t> </a:t>
              </a:r>
              <a:r>
                <a:rPr kumimoji="0" lang="en-US" altLang="zh-CN" sz="2000">
                  <a:solidFill>
                    <a:schemeClr val="tx1"/>
                  </a:solidFill>
                </a:rPr>
                <a:t>)</a:t>
              </a:r>
              <a:r>
                <a:rPr kumimoji="0" lang="en-US" altLang="zh-CN" sz="2000">
                  <a:solidFill>
                    <a:schemeClr val="tx1"/>
                  </a:solidFill>
                  <a:sym typeface="Symbol" pitchFamily="18" charset="2"/>
                </a:rPr>
                <a:t></a:t>
              </a:r>
            </a:p>
          </p:txBody>
        </p:sp>
        <p:sp>
          <p:nvSpPr>
            <p:cNvPr id="239628" name="Rectangle 12"/>
            <p:cNvSpPr>
              <a:spLocks noChangeArrowheads="1"/>
            </p:cNvSpPr>
            <p:nvPr/>
          </p:nvSpPr>
          <p:spPr bwMode="auto">
            <a:xfrm>
              <a:off x="1292" y="845"/>
              <a:ext cx="66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0" lang="en-US" altLang="zh-CN" sz="2000">
                  <a:solidFill>
                    <a:schemeClr val="tx1"/>
                  </a:solidFill>
                </a:rPr>
                <a:t>(</a:t>
              </a:r>
              <a:r>
                <a:rPr kumimoji="0" lang="en-US" altLang="zh-CN" sz="2000" i="1">
                  <a:solidFill>
                    <a:schemeClr val="tx1"/>
                  </a:solidFill>
                </a:rPr>
                <a:t>A</a:t>
              </a:r>
              <a:r>
                <a:rPr kumimoji="0" lang="en-US" altLang="zh-CN" sz="2000" baseline="-25000">
                  <a:solidFill>
                    <a:schemeClr val="tx1"/>
                  </a:solidFill>
                </a:rPr>
                <a:t>1</a:t>
              </a:r>
              <a:r>
                <a:rPr kumimoji="0" lang="en-US" altLang="zh-CN" sz="2000">
                  <a:solidFill>
                    <a:schemeClr val="tx1"/>
                  </a:solidFill>
                </a:rPr>
                <a:t> </a:t>
              </a:r>
              <a:r>
                <a:rPr kumimoji="0" lang="en-US" altLang="zh-CN" sz="2000" i="1">
                  <a:solidFill>
                    <a:schemeClr val="tx1"/>
                  </a:solidFill>
                </a:rPr>
                <a:t>B</a:t>
              </a:r>
              <a:r>
                <a:rPr kumimoji="0" lang="en-US" altLang="zh-CN" sz="2000" baseline="-25000">
                  <a:solidFill>
                    <a:schemeClr val="tx1"/>
                  </a:solidFill>
                </a:rPr>
                <a:t>1</a:t>
              </a:r>
              <a:r>
                <a:rPr kumimoji="0" lang="en-US" altLang="zh-CN" sz="2000"/>
                <a:t> </a:t>
              </a:r>
              <a:r>
                <a:rPr kumimoji="0" lang="en-US" altLang="zh-CN" sz="2000">
                  <a:solidFill>
                    <a:schemeClr val="tx1"/>
                  </a:solidFill>
                </a:rPr>
                <a:t>)</a:t>
              </a:r>
              <a:r>
                <a:rPr kumimoji="0" lang="en-US" altLang="zh-CN" sz="2000">
                  <a:solidFill>
                    <a:schemeClr val="tx1"/>
                  </a:solidFill>
                  <a:sym typeface="Symbol" pitchFamily="18" charset="2"/>
                </a:rPr>
                <a:t></a:t>
              </a:r>
            </a:p>
          </p:txBody>
        </p:sp>
        <p:sp>
          <p:nvSpPr>
            <p:cNvPr id="239631" name="Rectangle 15"/>
            <p:cNvSpPr>
              <a:spLocks noChangeArrowheads="1"/>
            </p:cNvSpPr>
            <p:nvPr/>
          </p:nvSpPr>
          <p:spPr bwMode="auto">
            <a:xfrm>
              <a:off x="2925" y="1933"/>
              <a:ext cx="1215"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0" lang="en-US" altLang="zh-CN" sz="2000">
                  <a:solidFill>
                    <a:schemeClr val="tx1"/>
                  </a:solidFill>
                </a:rPr>
                <a:t>(</a:t>
              </a:r>
              <a:r>
                <a:rPr kumimoji="0" lang="en-US" altLang="zh-CN" sz="2000" i="1">
                  <a:solidFill>
                    <a:schemeClr val="tx1"/>
                  </a:solidFill>
                </a:rPr>
                <a:t>A</a:t>
              </a:r>
              <a:r>
                <a:rPr kumimoji="0" lang="en-US" altLang="zh-CN" sz="2000" baseline="-25000">
                  <a:solidFill>
                    <a:schemeClr val="tx1"/>
                  </a:solidFill>
                </a:rPr>
                <a:t>0</a:t>
              </a:r>
              <a:r>
                <a:rPr kumimoji="0" lang="en-US" altLang="zh-CN" sz="2000">
                  <a:solidFill>
                    <a:schemeClr val="tx1"/>
                  </a:solidFill>
                </a:rPr>
                <a:t> </a:t>
              </a:r>
              <a:r>
                <a:rPr kumimoji="0" lang="en-US" altLang="zh-CN" sz="2000" i="1">
                  <a:solidFill>
                    <a:schemeClr val="tx1"/>
                  </a:solidFill>
                </a:rPr>
                <a:t>B</a:t>
              </a:r>
              <a:r>
                <a:rPr kumimoji="0" lang="en-US" altLang="zh-CN" sz="2000" baseline="-25000">
                  <a:solidFill>
                    <a:schemeClr val="tx1"/>
                  </a:solidFill>
                </a:rPr>
                <a:t>0</a:t>
              </a:r>
              <a:r>
                <a:rPr kumimoji="0" lang="en-US" altLang="zh-CN" sz="2000"/>
                <a:t> </a:t>
              </a:r>
              <a:r>
                <a:rPr kumimoji="0" lang="en-US" altLang="zh-CN" sz="2000">
                  <a:solidFill>
                    <a:schemeClr val="tx1"/>
                  </a:solidFill>
                </a:rPr>
                <a:t>)</a:t>
              </a:r>
              <a:r>
                <a:rPr kumimoji="0" lang="en-US" altLang="zh-CN" sz="2000">
                  <a:solidFill>
                    <a:schemeClr val="tx1"/>
                  </a:solidFill>
                  <a:sym typeface="Symbol" pitchFamily="18" charset="2"/>
                </a:rPr>
                <a:t></a:t>
              </a:r>
              <a:r>
                <a:rPr kumimoji="0" lang="en-US" altLang="zh-CN" sz="2000">
                  <a:solidFill>
                    <a:schemeClr val="tx1"/>
                  </a:solidFill>
                </a:rPr>
                <a:t>(</a:t>
              </a:r>
              <a:r>
                <a:rPr kumimoji="0" lang="en-US" altLang="zh-CN" sz="2000" i="1">
                  <a:solidFill>
                    <a:schemeClr val="tx1"/>
                  </a:solidFill>
                </a:rPr>
                <a:t>A</a:t>
              </a:r>
              <a:r>
                <a:rPr kumimoji="0" lang="en-US" altLang="zh-CN" sz="2000" baseline="-25000">
                  <a:solidFill>
                    <a:schemeClr val="tx1"/>
                  </a:solidFill>
                </a:rPr>
                <a:t>0</a:t>
              </a:r>
              <a:r>
                <a:rPr kumimoji="0" lang="en-US" altLang="zh-CN" sz="2000">
                  <a:solidFill>
                    <a:schemeClr val="tx1"/>
                  </a:solidFill>
                </a:rPr>
                <a:t>+</a:t>
              </a:r>
              <a:r>
                <a:rPr kumimoji="0" lang="en-US" altLang="zh-CN" sz="2000" i="1">
                  <a:solidFill>
                    <a:schemeClr val="tx1"/>
                  </a:solidFill>
                </a:rPr>
                <a:t>B</a:t>
              </a:r>
              <a:r>
                <a:rPr kumimoji="0" lang="en-US" altLang="zh-CN" sz="2000" baseline="-25000">
                  <a:solidFill>
                    <a:schemeClr val="tx1"/>
                  </a:solidFill>
                </a:rPr>
                <a:t>0</a:t>
              </a:r>
              <a:r>
                <a:rPr kumimoji="0" lang="en-US" altLang="zh-CN" sz="2000"/>
                <a:t> </a:t>
              </a:r>
              <a:r>
                <a:rPr kumimoji="0" lang="en-US" altLang="zh-CN" sz="2000">
                  <a:solidFill>
                    <a:schemeClr val="tx1"/>
                  </a:solidFill>
                </a:rPr>
                <a:t>)</a:t>
              </a:r>
              <a:endParaRPr kumimoji="0" lang="en-US" altLang="zh-CN" sz="2000">
                <a:solidFill>
                  <a:schemeClr val="tx1"/>
                </a:solidFill>
                <a:sym typeface="Symbol" pitchFamily="18" charset="2"/>
              </a:endParaRPr>
            </a:p>
          </p:txBody>
        </p:sp>
        <p:sp>
          <p:nvSpPr>
            <p:cNvPr id="239633" name="Rectangle 17"/>
            <p:cNvSpPr>
              <a:spLocks noChangeArrowheads="1"/>
            </p:cNvSpPr>
            <p:nvPr/>
          </p:nvSpPr>
          <p:spPr bwMode="auto">
            <a:xfrm>
              <a:off x="2835" y="890"/>
              <a:ext cx="1215"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0" lang="en-US" altLang="zh-CN" sz="2000">
                  <a:solidFill>
                    <a:srgbClr val="FF3399"/>
                  </a:solidFill>
                </a:rPr>
                <a:t>(</a:t>
              </a:r>
              <a:r>
                <a:rPr kumimoji="0" lang="en-US" altLang="zh-CN" sz="2000" i="1">
                  <a:solidFill>
                    <a:srgbClr val="FF3399"/>
                  </a:solidFill>
                </a:rPr>
                <a:t>A</a:t>
              </a:r>
              <a:r>
                <a:rPr kumimoji="0" lang="en-US" altLang="zh-CN" sz="2000" baseline="-25000">
                  <a:solidFill>
                    <a:srgbClr val="FF3399"/>
                  </a:solidFill>
                </a:rPr>
                <a:t>1</a:t>
              </a:r>
              <a:r>
                <a:rPr kumimoji="0" lang="en-US" altLang="zh-CN" sz="2000">
                  <a:solidFill>
                    <a:srgbClr val="FF3399"/>
                  </a:solidFill>
                </a:rPr>
                <a:t> </a:t>
              </a:r>
              <a:r>
                <a:rPr kumimoji="0" lang="en-US" altLang="zh-CN" sz="2000" i="1">
                  <a:solidFill>
                    <a:srgbClr val="FF3399"/>
                  </a:solidFill>
                </a:rPr>
                <a:t>B</a:t>
              </a:r>
              <a:r>
                <a:rPr kumimoji="0" lang="en-US" altLang="zh-CN" sz="2000" baseline="-25000">
                  <a:solidFill>
                    <a:srgbClr val="FF3399"/>
                  </a:solidFill>
                </a:rPr>
                <a:t>1</a:t>
              </a:r>
              <a:r>
                <a:rPr kumimoji="0" lang="en-US" altLang="zh-CN" sz="2000">
                  <a:solidFill>
                    <a:srgbClr val="FF3399"/>
                  </a:solidFill>
                </a:rPr>
                <a:t> )</a:t>
              </a:r>
              <a:r>
                <a:rPr kumimoji="0" lang="en-US" altLang="zh-CN" sz="2000">
                  <a:solidFill>
                    <a:srgbClr val="FF3399"/>
                  </a:solidFill>
                  <a:sym typeface="Symbol" pitchFamily="18" charset="2"/>
                </a:rPr>
                <a:t></a:t>
              </a:r>
              <a:r>
                <a:rPr kumimoji="0" lang="en-US" altLang="zh-CN" sz="2000">
                  <a:solidFill>
                    <a:srgbClr val="FF3399"/>
                  </a:solidFill>
                </a:rPr>
                <a:t>(</a:t>
              </a:r>
              <a:r>
                <a:rPr kumimoji="0" lang="en-US" altLang="zh-CN" sz="2000" i="1">
                  <a:solidFill>
                    <a:srgbClr val="FF3399"/>
                  </a:solidFill>
                </a:rPr>
                <a:t>A</a:t>
              </a:r>
              <a:r>
                <a:rPr kumimoji="0" lang="en-US" altLang="zh-CN" sz="2000" baseline="-25000">
                  <a:solidFill>
                    <a:srgbClr val="FF3399"/>
                  </a:solidFill>
                </a:rPr>
                <a:t>1</a:t>
              </a:r>
              <a:r>
                <a:rPr kumimoji="0" lang="en-US" altLang="zh-CN" sz="2000">
                  <a:solidFill>
                    <a:srgbClr val="FF3399"/>
                  </a:solidFill>
                </a:rPr>
                <a:t>+</a:t>
              </a:r>
              <a:r>
                <a:rPr kumimoji="0" lang="en-US" altLang="zh-CN" sz="2000" i="1">
                  <a:solidFill>
                    <a:srgbClr val="FF3399"/>
                  </a:solidFill>
                </a:rPr>
                <a:t>B</a:t>
              </a:r>
              <a:r>
                <a:rPr kumimoji="0" lang="en-US" altLang="zh-CN" sz="2000" baseline="-25000">
                  <a:solidFill>
                    <a:srgbClr val="FF3399"/>
                  </a:solidFill>
                </a:rPr>
                <a:t>1</a:t>
              </a:r>
              <a:r>
                <a:rPr kumimoji="0" lang="en-US" altLang="zh-CN" sz="2000">
                  <a:solidFill>
                    <a:srgbClr val="FF3399"/>
                  </a:solidFill>
                </a:rPr>
                <a:t> )</a:t>
              </a:r>
              <a:endParaRPr kumimoji="0" lang="en-US" altLang="zh-CN" sz="2000">
                <a:solidFill>
                  <a:srgbClr val="FF3399"/>
                </a:solidFill>
                <a:sym typeface="Symbol" pitchFamily="18" charset="2"/>
              </a:endParaRPr>
            </a:p>
          </p:txBody>
        </p:sp>
        <p:sp>
          <p:nvSpPr>
            <p:cNvPr id="239634" name="Rectangle 18"/>
            <p:cNvSpPr>
              <a:spLocks noChangeArrowheads="1"/>
            </p:cNvSpPr>
            <p:nvPr/>
          </p:nvSpPr>
          <p:spPr bwMode="auto">
            <a:xfrm>
              <a:off x="3424" y="1706"/>
              <a:ext cx="1769"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0" lang="en-US" altLang="zh-CN" sz="2000">
                  <a:solidFill>
                    <a:schemeClr val="tx1"/>
                  </a:solidFill>
                </a:rPr>
                <a:t>((</a:t>
              </a:r>
              <a:r>
                <a:rPr kumimoji="0" lang="en-US" altLang="zh-CN" sz="2000" i="1">
                  <a:solidFill>
                    <a:schemeClr val="tx1"/>
                  </a:solidFill>
                </a:rPr>
                <a:t>A</a:t>
              </a:r>
              <a:r>
                <a:rPr kumimoji="0" lang="en-US" altLang="zh-CN" sz="2000" baseline="-25000">
                  <a:solidFill>
                    <a:schemeClr val="tx1"/>
                  </a:solidFill>
                </a:rPr>
                <a:t>0</a:t>
              </a:r>
              <a:r>
                <a:rPr kumimoji="0" lang="en-US" altLang="zh-CN" sz="2000">
                  <a:solidFill>
                    <a:schemeClr val="tx1"/>
                  </a:solidFill>
                </a:rPr>
                <a:t>+</a:t>
              </a:r>
              <a:r>
                <a:rPr kumimoji="0" lang="en-US" altLang="zh-CN" sz="2000" i="1">
                  <a:solidFill>
                    <a:schemeClr val="tx1"/>
                  </a:solidFill>
                </a:rPr>
                <a:t>B</a:t>
              </a:r>
              <a:r>
                <a:rPr kumimoji="0" lang="en-US" altLang="zh-CN" sz="2000" baseline="-25000">
                  <a:solidFill>
                    <a:schemeClr val="tx1"/>
                  </a:solidFill>
                </a:rPr>
                <a:t>0</a:t>
              </a:r>
              <a:r>
                <a:rPr kumimoji="0" lang="en-US" altLang="zh-CN" sz="2000"/>
                <a:t> </a:t>
              </a:r>
              <a:r>
                <a:rPr kumimoji="0" lang="en-US" altLang="zh-CN" sz="2000">
                  <a:solidFill>
                    <a:schemeClr val="tx1"/>
                  </a:solidFill>
                </a:rPr>
                <a:t>)</a:t>
              </a:r>
              <a:r>
                <a:rPr kumimoji="0" lang="en-US" altLang="zh-CN" sz="2000">
                  <a:solidFill>
                    <a:schemeClr val="tx1"/>
                  </a:solidFill>
                  <a:sym typeface="Symbol" pitchFamily="18" charset="2"/>
                </a:rPr>
                <a:t>+</a:t>
              </a:r>
              <a:r>
                <a:rPr kumimoji="0" lang="en-US" altLang="zh-CN" sz="2000">
                  <a:solidFill>
                    <a:schemeClr val="tx1"/>
                  </a:solidFill>
                </a:rPr>
                <a:t>(</a:t>
              </a:r>
              <a:r>
                <a:rPr kumimoji="0" lang="en-US" altLang="zh-CN" sz="2000" i="1">
                  <a:solidFill>
                    <a:schemeClr val="tx1"/>
                  </a:solidFill>
                </a:rPr>
                <a:t>A</a:t>
              </a:r>
              <a:r>
                <a:rPr kumimoji="0" lang="en-US" altLang="zh-CN" sz="2000" baseline="-25000">
                  <a:solidFill>
                    <a:schemeClr val="tx1"/>
                  </a:solidFill>
                </a:rPr>
                <a:t>0</a:t>
              </a:r>
              <a:r>
                <a:rPr kumimoji="0" lang="en-US" altLang="zh-CN" baseline="-25000">
                  <a:solidFill>
                    <a:schemeClr val="tx1"/>
                  </a:solidFill>
                </a:rPr>
                <a:t> </a:t>
              </a:r>
              <a:r>
                <a:rPr kumimoji="0" lang="en-US" altLang="zh-CN" sz="2000" i="1">
                  <a:solidFill>
                    <a:schemeClr val="tx1"/>
                  </a:solidFill>
                </a:rPr>
                <a:t>B</a:t>
              </a:r>
              <a:r>
                <a:rPr kumimoji="0" lang="en-US" altLang="zh-CN" sz="2000" baseline="-25000">
                  <a:solidFill>
                    <a:schemeClr val="tx1"/>
                  </a:solidFill>
                </a:rPr>
                <a:t>0</a:t>
              </a:r>
              <a:r>
                <a:rPr kumimoji="0" lang="en-US" altLang="zh-CN" sz="2000"/>
                <a:t> </a:t>
              </a:r>
              <a:r>
                <a:rPr kumimoji="0" lang="en-US" altLang="zh-CN" sz="2000">
                  <a:solidFill>
                    <a:schemeClr val="tx1"/>
                  </a:solidFill>
                </a:rPr>
                <a:t>)</a:t>
              </a:r>
              <a:r>
                <a:rPr kumimoji="0" lang="en-US" altLang="zh-CN" sz="2000">
                  <a:solidFill>
                    <a:schemeClr val="tx1"/>
                  </a:solidFill>
                  <a:sym typeface="Symbol" pitchFamily="18" charset="2"/>
                </a:rPr>
                <a:t></a:t>
              </a:r>
              <a:r>
                <a:rPr kumimoji="0" lang="en-US" altLang="zh-CN" sz="2000" i="1">
                  <a:solidFill>
                    <a:schemeClr val="tx1"/>
                  </a:solidFill>
                  <a:sym typeface="Symbol" pitchFamily="18" charset="2"/>
                </a:rPr>
                <a:t>CI </a:t>
              </a:r>
              <a:r>
                <a:rPr kumimoji="0" lang="en-US" altLang="zh-CN" sz="2000">
                  <a:solidFill>
                    <a:schemeClr val="tx1"/>
                  </a:solidFill>
                  <a:sym typeface="Symbol" pitchFamily="18" charset="2"/>
                </a:rPr>
                <a:t>) </a:t>
              </a:r>
            </a:p>
          </p:txBody>
        </p:sp>
      </p:grpSp>
      <p:graphicFrame>
        <p:nvGraphicFramePr>
          <p:cNvPr id="239635" name="Object 19"/>
          <p:cNvGraphicFramePr>
            <a:graphicFrameLocks noChangeAspect="1"/>
          </p:cNvGraphicFramePr>
          <p:nvPr/>
        </p:nvGraphicFramePr>
        <p:xfrm>
          <a:off x="395288" y="4868863"/>
          <a:ext cx="6840537" cy="1016000"/>
        </p:xfrm>
        <a:graphic>
          <a:graphicData uri="http://schemas.openxmlformats.org/presentationml/2006/ole">
            <mc:AlternateContent xmlns:mc="http://schemas.openxmlformats.org/markup-compatibility/2006">
              <mc:Choice xmlns:v="urn:schemas-microsoft-com:vml" Requires="v">
                <p:oleObj spid="_x0000_s239642" name="公式" r:id="rId5" imgW="3085920" imgH="457200" progId="Equation.3">
                  <p:embed/>
                </p:oleObj>
              </mc:Choice>
              <mc:Fallback>
                <p:oleObj name="公式" r:id="rId5" imgW="3085920" imgH="457200" progId="Equation.3">
                  <p:embed/>
                  <p:pic>
                    <p:nvPicPr>
                      <p:cNvPr id="0" name="Object 1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5288" y="4868863"/>
                        <a:ext cx="6840537" cy="1016000"/>
                      </a:xfrm>
                      <a:prstGeom prst="rect">
                        <a:avLst/>
                      </a:prstGeom>
                      <a:solidFill>
                        <a:srgbClr val="FFFFFF"/>
                      </a:solidFill>
                      <a:ln w="57150" cmpd="thickThin">
                        <a:solidFill>
                          <a:srgbClr val="FF3399"/>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39637" name="Object 21"/>
          <p:cNvGraphicFramePr>
            <a:graphicFrameLocks noChangeAspect="1"/>
          </p:cNvGraphicFramePr>
          <p:nvPr/>
        </p:nvGraphicFramePr>
        <p:xfrm>
          <a:off x="395288" y="6092825"/>
          <a:ext cx="6418262" cy="479425"/>
        </p:xfrm>
        <a:graphic>
          <a:graphicData uri="http://schemas.openxmlformats.org/presentationml/2006/ole">
            <mc:AlternateContent xmlns:mc="http://schemas.openxmlformats.org/markup-compatibility/2006">
              <mc:Choice xmlns:v="urn:schemas-microsoft-com:vml" Requires="v">
                <p:oleObj spid="_x0000_s239643" name="公式" r:id="rId7" imgW="2895480" imgH="215640" progId="Equation.3">
                  <p:embed/>
                </p:oleObj>
              </mc:Choice>
              <mc:Fallback>
                <p:oleObj name="公式" r:id="rId7" imgW="2895480" imgH="215640" progId="Equation.3">
                  <p:embed/>
                  <p:pic>
                    <p:nvPicPr>
                      <p:cNvPr id="0" name="Object 2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95288" y="6092825"/>
                        <a:ext cx="6418262" cy="479425"/>
                      </a:xfrm>
                      <a:prstGeom prst="rect">
                        <a:avLst/>
                      </a:prstGeom>
                      <a:solidFill>
                        <a:srgbClr val="FFFFFF"/>
                      </a:solidFill>
                      <a:ln w="57150" cmpd="thickThin">
                        <a:solidFill>
                          <a:srgbClr val="FF3399"/>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39618"/>
                                        </p:tgtEl>
                                        <p:attrNameLst>
                                          <p:attrName>style.visibility</p:attrName>
                                        </p:attrNameLst>
                                      </p:cBhvr>
                                      <p:to>
                                        <p:strVal val="visible"/>
                                      </p:to>
                                    </p:set>
                                    <p:animEffect transition="in" filter="box(in)">
                                      <p:cBhvr>
                                        <p:cTn id="7" dur="1000"/>
                                        <p:tgtEl>
                                          <p:spTgt spid="23961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239636"/>
                                        </p:tgtEl>
                                        <p:attrNameLst>
                                          <p:attrName>style.visibility</p:attrName>
                                        </p:attrNameLst>
                                      </p:cBhvr>
                                      <p:to>
                                        <p:strVal val="visible"/>
                                      </p:to>
                                    </p:set>
                                    <p:animEffect transition="in" filter="dissolve">
                                      <p:cBhvr>
                                        <p:cTn id="12" dur="1000"/>
                                        <p:tgtEl>
                                          <p:spTgt spid="23963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nodeType="clickEffect">
                                  <p:stCondLst>
                                    <p:cond delay="0"/>
                                  </p:stCondLst>
                                  <p:childTnLst>
                                    <p:set>
                                      <p:cBhvr>
                                        <p:cTn id="16" dur="1" fill="hold">
                                          <p:stCondLst>
                                            <p:cond delay="0"/>
                                          </p:stCondLst>
                                        </p:cTn>
                                        <p:tgtEl>
                                          <p:spTgt spid="239635"/>
                                        </p:tgtEl>
                                        <p:attrNameLst>
                                          <p:attrName>style.visibility</p:attrName>
                                        </p:attrNameLst>
                                      </p:cBhvr>
                                      <p:to>
                                        <p:strVal val="visible"/>
                                      </p:to>
                                    </p:set>
                                    <p:animEffect transition="in" filter="dissolve">
                                      <p:cBhvr>
                                        <p:cTn id="17" dur="1000"/>
                                        <p:tgtEl>
                                          <p:spTgt spid="239635"/>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nodeType="clickEffect">
                                  <p:stCondLst>
                                    <p:cond delay="0"/>
                                  </p:stCondLst>
                                  <p:childTnLst>
                                    <p:set>
                                      <p:cBhvr>
                                        <p:cTn id="21" dur="1" fill="hold">
                                          <p:stCondLst>
                                            <p:cond delay="0"/>
                                          </p:stCondLst>
                                        </p:cTn>
                                        <p:tgtEl>
                                          <p:spTgt spid="239637"/>
                                        </p:tgtEl>
                                        <p:attrNameLst>
                                          <p:attrName>style.visibility</p:attrName>
                                        </p:attrNameLst>
                                      </p:cBhvr>
                                      <p:to>
                                        <p:strVal val="visible"/>
                                      </p:to>
                                    </p:set>
                                    <p:animEffect transition="in" filter="dissolve">
                                      <p:cBhvr>
                                        <p:cTn id="22" dur="1000"/>
                                        <p:tgtEl>
                                          <p:spTgt spid="2396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9618"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94" name="Rectangle 2"/>
          <p:cNvSpPr>
            <a:spLocks noGrp="1" noChangeArrowheads="1"/>
          </p:cNvSpPr>
          <p:nvPr>
            <p:ph type="title"/>
          </p:nvPr>
        </p:nvSpPr>
        <p:spPr>
          <a:xfrm>
            <a:off x="179388" y="908050"/>
            <a:ext cx="5329237" cy="503238"/>
          </a:xfrm>
        </p:spPr>
        <p:txBody>
          <a:bodyPr/>
          <a:lstStyle/>
          <a:p>
            <a:pPr algn="l"/>
            <a:r>
              <a:rPr lang="zh-CN" altLang="en-US" sz="2800" b="1">
                <a:solidFill>
                  <a:srgbClr val="FFFFFF"/>
                </a:solidFill>
                <a:ea typeface="楷体_GB2312" pitchFamily="49" charset="-122"/>
              </a:rPr>
              <a:t>逻辑图形符号如图</a:t>
            </a:r>
            <a:r>
              <a:rPr lang="en-US" altLang="zh-CN" sz="2800" b="1">
                <a:solidFill>
                  <a:srgbClr val="FFFFFF"/>
                </a:solidFill>
                <a:ea typeface="楷体_GB2312" pitchFamily="49" charset="-122"/>
              </a:rPr>
              <a:t>4.3.30</a:t>
            </a:r>
            <a:r>
              <a:rPr lang="zh-CN" altLang="en-US" sz="2800" b="1">
                <a:solidFill>
                  <a:srgbClr val="FFFFFF"/>
                </a:solidFill>
                <a:ea typeface="楷体_GB2312" pitchFamily="49" charset="-122"/>
              </a:rPr>
              <a:t>所示。</a:t>
            </a:r>
          </a:p>
        </p:txBody>
      </p:sp>
      <p:graphicFrame>
        <p:nvGraphicFramePr>
          <p:cNvPr id="238596" name="Object 4"/>
          <p:cNvGraphicFramePr>
            <a:graphicFrameLocks noChangeAspect="1"/>
          </p:cNvGraphicFramePr>
          <p:nvPr/>
        </p:nvGraphicFramePr>
        <p:xfrm>
          <a:off x="5724525" y="333375"/>
          <a:ext cx="3175000" cy="4076700"/>
        </p:xfrm>
        <a:graphic>
          <a:graphicData uri="http://schemas.openxmlformats.org/presentationml/2006/ole">
            <mc:AlternateContent xmlns:mc="http://schemas.openxmlformats.org/markup-compatibility/2006">
              <mc:Choice xmlns:v="urn:schemas-microsoft-com:vml" Requires="v">
                <p:oleObj spid="_x0000_s238603" name="Visio" r:id="rId4" imgW="1514551" imgH="1944624" progId="Visio.Drawing.11">
                  <p:embed/>
                </p:oleObj>
              </mc:Choice>
              <mc:Fallback>
                <p:oleObj name="Visio" r:id="rId4" imgW="1514551" imgH="1944624" progId="Visio.Drawing.11">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24525" y="333375"/>
                        <a:ext cx="3175000" cy="4076700"/>
                      </a:xfrm>
                      <a:prstGeom prst="rect">
                        <a:avLst/>
                      </a:prstGeom>
                      <a:solidFill>
                        <a:srgbClr val="FFFFFF"/>
                      </a:solidFill>
                      <a:ln w="57150" cmpd="thickThin">
                        <a:solidFill>
                          <a:srgbClr val="FF33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38597" name="Text Box 5"/>
          <p:cNvSpPr txBox="1">
            <a:spLocks noChangeArrowheads="1"/>
          </p:cNvSpPr>
          <p:nvPr/>
        </p:nvSpPr>
        <p:spPr bwMode="auto">
          <a:xfrm>
            <a:off x="395288" y="4581525"/>
            <a:ext cx="6697662" cy="1373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a:t>        </a:t>
            </a:r>
            <a:r>
              <a:rPr lang="zh-CN" altLang="en-US"/>
              <a:t>超前进位加法器提高了运算速度，但同时增加了电路的复杂性，而且位数越多，电路就越复杂。</a:t>
            </a:r>
          </a:p>
        </p:txBody>
      </p:sp>
      <p:sp>
        <p:nvSpPr>
          <p:cNvPr id="238598" name="Text Box 6"/>
          <p:cNvSpPr txBox="1">
            <a:spLocks noChangeArrowheads="1"/>
          </p:cNvSpPr>
          <p:nvPr/>
        </p:nvSpPr>
        <p:spPr bwMode="auto">
          <a:xfrm>
            <a:off x="179388" y="1412875"/>
            <a:ext cx="5184775" cy="2227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a:t>其中：</a:t>
            </a:r>
            <a:r>
              <a:rPr lang="en-US" altLang="zh-CN"/>
              <a:t>A</a:t>
            </a:r>
            <a:r>
              <a:rPr lang="en-US" altLang="zh-CN" baseline="-25000"/>
              <a:t>3</a:t>
            </a:r>
            <a:r>
              <a:rPr lang="en-US" altLang="zh-CN"/>
              <a:t>~A</a:t>
            </a:r>
            <a:r>
              <a:rPr lang="en-US" altLang="zh-CN" baseline="-25000"/>
              <a:t>0</a:t>
            </a:r>
            <a:r>
              <a:rPr lang="zh-CN" altLang="en-US"/>
              <a:t>为一个四位二进制数的输入；</a:t>
            </a:r>
            <a:r>
              <a:rPr lang="en-US" altLang="zh-CN"/>
              <a:t>B</a:t>
            </a:r>
            <a:r>
              <a:rPr lang="en-US" altLang="zh-CN" baseline="-25000"/>
              <a:t>3</a:t>
            </a:r>
            <a:r>
              <a:rPr lang="en-US" altLang="zh-CN"/>
              <a:t>~B</a:t>
            </a:r>
            <a:r>
              <a:rPr lang="en-US" altLang="zh-CN" baseline="-25000"/>
              <a:t>0</a:t>
            </a:r>
            <a:r>
              <a:rPr lang="zh-CN" altLang="en-US"/>
              <a:t>为另一个二进制数的输入；</a:t>
            </a:r>
            <a:r>
              <a:rPr lang="en-US" altLang="zh-CN"/>
              <a:t>CI</a:t>
            </a:r>
            <a:r>
              <a:rPr lang="zh-CN" altLang="en-US"/>
              <a:t>为最低位的进位；</a:t>
            </a:r>
            <a:r>
              <a:rPr lang="en-US" altLang="zh-CN"/>
              <a:t>CO</a:t>
            </a:r>
            <a:r>
              <a:rPr lang="zh-CN" altLang="en-US"/>
              <a:t>是最高位的进位；</a:t>
            </a:r>
            <a:r>
              <a:rPr lang="en-US" altLang="zh-CN"/>
              <a:t>S</a:t>
            </a:r>
            <a:r>
              <a:rPr lang="en-US" altLang="zh-CN" baseline="-25000"/>
              <a:t>3</a:t>
            </a:r>
            <a:r>
              <a:rPr lang="en-US" altLang="zh-CN"/>
              <a:t>~S</a:t>
            </a:r>
            <a:r>
              <a:rPr lang="en-US" altLang="zh-CN" baseline="-25000"/>
              <a:t>0</a:t>
            </a:r>
            <a:r>
              <a:rPr lang="zh-CN" altLang="en-US"/>
              <a:t>为各位相加后的和。</a:t>
            </a:r>
          </a:p>
        </p:txBody>
      </p:sp>
      <p:sp>
        <p:nvSpPr>
          <p:cNvPr id="238600" name="Rectangle 8"/>
          <p:cNvSpPr>
            <a:spLocks noChangeArrowheads="1"/>
          </p:cNvSpPr>
          <p:nvPr/>
        </p:nvSpPr>
        <p:spPr bwMode="auto">
          <a:xfrm>
            <a:off x="0" y="0"/>
            <a:ext cx="3244850" cy="536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kumimoji="0" lang="en-US" altLang="zh-CN" sz="3200" u="sng">
                <a:solidFill>
                  <a:schemeClr val="tx1"/>
                </a:solidFill>
                <a:effectLst>
                  <a:outerShdw blurRad="38100" dist="38100" dir="2700000" algn="tl">
                    <a:srgbClr val="FFFFFF"/>
                  </a:outerShdw>
                </a:effectLst>
              </a:rPr>
              <a:t>4.3.4 </a:t>
            </a:r>
            <a:r>
              <a:rPr kumimoji="0" lang="zh-CN" altLang="en-US" sz="3200" u="sng">
                <a:solidFill>
                  <a:schemeClr val="tx1"/>
                </a:solidFill>
                <a:effectLst>
                  <a:outerShdw blurRad="38100" dist="38100" dir="2700000" algn="tl">
                    <a:srgbClr val="FFFFFF"/>
                  </a:outerShdw>
                </a:effectLst>
              </a:rPr>
              <a:t>加法器</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38594"/>
                                        </p:tgtEl>
                                        <p:attrNameLst>
                                          <p:attrName>style.visibility</p:attrName>
                                        </p:attrNameLst>
                                      </p:cBhvr>
                                      <p:to>
                                        <p:strVal val="visible"/>
                                      </p:to>
                                    </p:set>
                                    <p:animEffect transition="in" filter="box(in)">
                                      <p:cBhvr>
                                        <p:cTn id="7" dur="1000"/>
                                        <p:tgtEl>
                                          <p:spTgt spid="23859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238596"/>
                                        </p:tgtEl>
                                        <p:attrNameLst>
                                          <p:attrName>style.visibility</p:attrName>
                                        </p:attrNameLst>
                                      </p:cBhvr>
                                      <p:to>
                                        <p:strVal val="visible"/>
                                      </p:to>
                                    </p:set>
                                    <p:animEffect transition="in" filter="dissolve">
                                      <p:cBhvr>
                                        <p:cTn id="12" dur="1000"/>
                                        <p:tgtEl>
                                          <p:spTgt spid="23859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238598"/>
                                        </p:tgtEl>
                                        <p:attrNameLst>
                                          <p:attrName>style.visibility</p:attrName>
                                        </p:attrNameLst>
                                      </p:cBhvr>
                                      <p:to>
                                        <p:strVal val="visible"/>
                                      </p:to>
                                    </p:set>
                                    <p:animEffect transition="in" filter="checkerboard(across)">
                                      <p:cBhvr>
                                        <p:cTn id="17" dur="1000"/>
                                        <p:tgtEl>
                                          <p:spTgt spid="238598"/>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9" presetClass="entr" presetSubtype="0" fill="hold" grpId="0" nodeType="clickEffect">
                                  <p:stCondLst>
                                    <p:cond delay="0"/>
                                  </p:stCondLst>
                                  <p:childTnLst>
                                    <p:set>
                                      <p:cBhvr>
                                        <p:cTn id="21" dur="1" fill="hold">
                                          <p:stCondLst>
                                            <p:cond delay="0"/>
                                          </p:stCondLst>
                                        </p:cTn>
                                        <p:tgtEl>
                                          <p:spTgt spid="238597"/>
                                        </p:tgtEl>
                                        <p:attrNameLst>
                                          <p:attrName>style.visibility</p:attrName>
                                        </p:attrNameLst>
                                      </p:cBhvr>
                                      <p:to>
                                        <p:strVal val="visible"/>
                                      </p:to>
                                    </p:set>
                                    <p:anim calcmode="lin" valueType="num">
                                      <p:cBhvr>
                                        <p:cTn id="22" dur="1000" fill="hold"/>
                                        <p:tgtEl>
                                          <p:spTgt spid="238597"/>
                                        </p:tgtEl>
                                        <p:attrNameLst>
                                          <p:attrName>ppt_x</p:attrName>
                                        </p:attrNameLst>
                                      </p:cBhvr>
                                      <p:tavLst>
                                        <p:tav tm="0">
                                          <p:val>
                                            <p:strVal val="#ppt_x-.2"/>
                                          </p:val>
                                        </p:tav>
                                        <p:tav tm="100000">
                                          <p:val>
                                            <p:strVal val="#ppt_x"/>
                                          </p:val>
                                        </p:tav>
                                      </p:tavLst>
                                    </p:anim>
                                    <p:anim calcmode="lin" valueType="num">
                                      <p:cBhvr>
                                        <p:cTn id="23" dur="1000" fill="hold"/>
                                        <p:tgtEl>
                                          <p:spTgt spid="238597"/>
                                        </p:tgtEl>
                                        <p:attrNameLst>
                                          <p:attrName>ppt_y</p:attrName>
                                        </p:attrNameLst>
                                      </p:cBhvr>
                                      <p:tavLst>
                                        <p:tav tm="0">
                                          <p:val>
                                            <p:strVal val="#ppt_y"/>
                                          </p:val>
                                        </p:tav>
                                        <p:tav tm="100000">
                                          <p:val>
                                            <p:strVal val="#ppt_y"/>
                                          </p:val>
                                        </p:tav>
                                      </p:tavLst>
                                    </p:anim>
                                    <p:animEffect transition="in" filter="wipe(right)" prLst="gradientSize: 0.1">
                                      <p:cBhvr>
                                        <p:cTn id="24" dur="1000"/>
                                        <p:tgtEl>
                                          <p:spTgt spid="2385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8594" grpId="0"/>
      <p:bldP spid="238597" grpId="0" autoUpdateAnimBg="0"/>
      <p:bldP spid="238598" grpId="0" autoUpdateAnimBg="0"/>
    </p:bldLst>
  </p:timing>
</p:sld>
</file>

<file path=ppt/slides/slide9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3186" name="Rectangle 2"/>
          <p:cNvSpPr>
            <a:spLocks noGrp="1" noChangeArrowheads="1"/>
          </p:cNvSpPr>
          <p:nvPr>
            <p:ph type="title"/>
          </p:nvPr>
        </p:nvSpPr>
        <p:spPr>
          <a:xfrm>
            <a:off x="250825" y="549275"/>
            <a:ext cx="6048375" cy="431800"/>
          </a:xfrm>
        </p:spPr>
        <p:txBody>
          <a:bodyPr/>
          <a:lstStyle/>
          <a:p>
            <a:pPr algn="l">
              <a:spcBef>
                <a:spcPct val="50000"/>
              </a:spcBef>
            </a:pPr>
            <a:r>
              <a:rPr lang="zh-CN" altLang="en-US" sz="2800" b="1" u="sng">
                <a:solidFill>
                  <a:srgbClr val="FFFFFF"/>
                </a:solidFill>
                <a:ea typeface="楷体_GB2312" pitchFamily="49" charset="-122"/>
              </a:rPr>
              <a:t>三 、用加法器设计组合逻辑电路</a:t>
            </a:r>
          </a:p>
        </p:txBody>
      </p:sp>
      <p:sp>
        <p:nvSpPr>
          <p:cNvPr id="93188" name="Text Box 4"/>
          <p:cNvSpPr txBox="1">
            <a:spLocks noChangeArrowheads="1"/>
          </p:cNvSpPr>
          <p:nvPr/>
        </p:nvSpPr>
        <p:spPr bwMode="auto">
          <a:xfrm>
            <a:off x="250825" y="908050"/>
            <a:ext cx="8569325" cy="1373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a:t>       </a:t>
            </a:r>
            <a:r>
              <a:rPr lang="zh-CN" altLang="en-US"/>
              <a:t>如果能将要产生的逻辑函数能化成输入变量与输入变量相加，或者输入变量与常量相加，则用加法器实现这样逻辑功能的电路常常是比较简单。</a:t>
            </a:r>
          </a:p>
        </p:txBody>
      </p:sp>
      <p:sp>
        <p:nvSpPr>
          <p:cNvPr id="93189" name="Text Box 5"/>
          <p:cNvSpPr txBox="1">
            <a:spLocks noChangeArrowheads="1"/>
          </p:cNvSpPr>
          <p:nvPr/>
        </p:nvSpPr>
        <p:spPr bwMode="auto">
          <a:xfrm>
            <a:off x="179388" y="2205038"/>
            <a:ext cx="8785225"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a:t>例</a:t>
            </a:r>
            <a:r>
              <a:rPr lang="en-US" altLang="zh-CN"/>
              <a:t>4.3.7 </a:t>
            </a:r>
            <a:r>
              <a:rPr lang="zh-CN" altLang="en-US"/>
              <a:t>利用</a:t>
            </a:r>
            <a:r>
              <a:rPr lang="en-US" altLang="zh-CN"/>
              <a:t>4</a:t>
            </a:r>
            <a:r>
              <a:rPr lang="zh-CN" altLang="en-US"/>
              <a:t>位超前进位加法器</a:t>
            </a:r>
            <a:r>
              <a:rPr lang="en-US" altLang="zh-CN"/>
              <a:t>74LS283</a:t>
            </a:r>
            <a:r>
              <a:rPr lang="zh-CN" altLang="en-US"/>
              <a:t>器件组成的电路如图</a:t>
            </a:r>
            <a:r>
              <a:rPr lang="en-US" altLang="zh-CN"/>
              <a:t>4.3.31</a:t>
            </a:r>
            <a:r>
              <a:rPr lang="zh-CN" altLang="en-US"/>
              <a:t>所示，试分析电路所能完成的逻辑功能。</a:t>
            </a:r>
          </a:p>
        </p:txBody>
      </p:sp>
      <p:sp>
        <p:nvSpPr>
          <p:cNvPr id="93192" name="Rectangle 8"/>
          <p:cNvSpPr>
            <a:spLocks noChangeArrowheads="1"/>
          </p:cNvSpPr>
          <p:nvPr/>
        </p:nvSpPr>
        <p:spPr bwMode="auto">
          <a:xfrm>
            <a:off x="0" y="0"/>
            <a:ext cx="3244850" cy="536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kumimoji="0" lang="en-US" altLang="zh-CN" sz="3200" u="sng">
                <a:solidFill>
                  <a:schemeClr val="tx1"/>
                </a:solidFill>
                <a:effectLst>
                  <a:outerShdw blurRad="38100" dist="38100" dir="2700000" algn="tl">
                    <a:srgbClr val="FFFFFF"/>
                  </a:outerShdw>
                </a:effectLst>
              </a:rPr>
              <a:t>4.3.4 </a:t>
            </a:r>
            <a:r>
              <a:rPr kumimoji="0" lang="zh-CN" altLang="en-US" sz="3200" u="sng">
                <a:solidFill>
                  <a:schemeClr val="tx1"/>
                </a:solidFill>
                <a:effectLst>
                  <a:outerShdw blurRad="38100" dist="38100" dir="2700000" algn="tl">
                    <a:srgbClr val="FFFFFF"/>
                  </a:outerShdw>
                </a:effectLst>
              </a:rPr>
              <a:t>加法器</a:t>
            </a:r>
          </a:p>
        </p:txBody>
      </p:sp>
      <p:graphicFrame>
        <p:nvGraphicFramePr>
          <p:cNvPr id="93193" name="Object 9"/>
          <p:cNvGraphicFramePr>
            <a:graphicFrameLocks noChangeAspect="1"/>
          </p:cNvGraphicFramePr>
          <p:nvPr/>
        </p:nvGraphicFramePr>
        <p:xfrm>
          <a:off x="395288" y="3284538"/>
          <a:ext cx="8077200" cy="3376612"/>
        </p:xfrm>
        <a:graphic>
          <a:graphicData uri="http://schemas.openxmlformats.org/presentationml/2006/ole">
            <mc:AlternateContent xmlns:mc="http://schemas.openxmlformats.org/markup-compatibility/2006">
              <mc:Choice xmlns:v="urn:schemas-microsoft-com:vml" Requires="v">
                <p:oleObj spid="_x0000_s93196" name="Visio" r:id="rId4" imgW="4143756" imgH="1903476" progId="Visio.Drawing.11">
                  <p:embed/>
                </p:oleObj>
              </mc:Choice>
              <mc:Fallback>
                <p:oleObj name="Visio" r:id="rId4" imgW="4143756" imgH="1903476" progId="Visio.Drawing.11">
                  <p:embed/>
                  <p:pic>
                    <p:nvPicPr>
                      <p:cNvPr id="0" name="Object 9"/>
                      <p:cNvPicPr>
                        <a:picLocks noChangeAspect="1" noChangeArrowheads="1"/>
                      </p:cNvPicPr>
                      <p:nvPr/>
                    </p:nvPicPr>
                    <p:blipFill>
                      <a:blip r:embed="rId5">
                        <a:extLst>
                          <a:ext uri="{28A0092B-C50C-407E-A947-70E740481C1C}">
                            <a14:useLocalDpi xmlns:a14="http://schemas.microsoft.com/office/drawing/2010/main" val="0"/>
                          </a:ext>
                        </a:extLst>
                      </a:blip>
                      <a:srcRect b="8986"/>
                      <a:stretch>
                        <a:fillRect/>
                      </a:stretch>
                    </p:blipFill>
                    <p:spPr bwMode="auto">
                      <a:xfrm>
                        <a:off x="395288" y="3284538"/>
                        <a:ext cx="8077200" cy="3376612"/>
                      </a:xfrm>
                      <a:prstGeom prst="rect">
                        <a:avLst/>
                      </a:prstGeom>
                      <a:solidFill>
                        <a:srgbClr val="FFFFFF"/>
                      </a:solidFill>
                      <a:ln w="57150" cmpd="thickThin">
                        <a:solidFill>
                          <a:srgbClr val="FF33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93186"/>
                                        </p:tgtEl>
                                        <p:attrNameLst>
                                          <p:attrName>style.visibility</p:attrName>
                                        </p:attrNameLst>
                                      </p:cBhvr>
                                      <p:to>
                                        <p:strVal val="visible"/>
                                      </p:to>
                                    </p:set>
                                    <p:animEffect transition="in" filter="box(in)">
                                      <p:cBhvr>
                                        <p:cTn id="7" dur="1000"/>
                                        <p:tgtEl>
                                          <p:spTgt spid="9318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93188"/>
                                        </p:tgtEl>
                                        <p:attrNameLst>
                                          <p:attrName>style.visibility</p:attrName>
                                        </p:attrNameLst>
                                      </p:cBhvr>
                                      <p:to>
                                        <p:strVal val="visible"/>
                                      </p:to>
                                    </p:set>
                                    <p:animEffect transition="in" filter="wipe(left)">
                                      <p:cBhvr>
                                        <p:cTn id="12" dur="1000"/>
                                        <p:tgtEl>
                                          <p:spTgt spid="9318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6" presetClass="entr" presetSubtype="26" fill="hold" grpId="0" nodeType="clickEffect">
                                  <p:stCondLst>
                                    <p:cond delay="0"/>
                                  </p:stCondLst>
                                  <p:childTnLst>
                                    <p:set>
                                      <p:cBhvr>
                                        <p:cTn id="16" dur="1" fill="hold">
                                          <p:stCondLst>
                                            <p:cond delay="0"/>
                                          </p:stCondLst>
                                        </p:cTn>
                                        <p:tgtEl>
                                          <p:spTgt spid="93189"/>
                                        </p:tgtEl>
                                        <p:attrNameLst>
                                          <p:attrName>style.visibility</p:attrName>
                                        </p:attrNameLst>
                                      </p:cBhvr>
                                      <p:to>
                                        <p:strVal val="visible"/>
                                      </p:to>
                                    </p:set>
                                    <p:animEffect transition="in" filter="barn(inHorizontal)">
                                      <p:cBhvr>
                                        <p:cTn id="17" dur="1000"/>
                                        <p:tgtEl>
                                          <p:spTgt spid="93189"/>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nodeType="clickEffect">
                                  <p:stCondLst>
                                    <p:cond delay="0"/>
                                  </p:stCondLst>
                                  <p:childTnLst>
                                    <p:set>
                                      <p:cBhvr>
                                        <p:cTn id="21" dur="1" fill="hold">
                                          <p:stCondLst>
                                            <p:cond delay="0"/>
                                          </p:stCondLst>
                                        </p:cTn>
                                        <p:tgtEl>
                                          <p:spTgt spid="93193"/>
                                        </p:tgtEl>
                                        <p:attrNameLst>
                                          <p:attrName>style.visibility</p:attrName>
                                        </p:attrNameLst>
                                      </p:cBhvr>
                                      <p:to>
                                        <p:strVal val="visible"/>
                                      </p:to>
                                    </p:set>
                                    <p:animEffect transition="in" filter="dissolve">
                                      <p:cBhvr>
                                        <p:cTn id="22" dur="1000"/>
                                        <p:tgtEl>
                                          <p:spTgt spid="931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186" grpId="0" autoUpdateAnimBg="0"/>
      <p:bldP spid="93188" grpId="0" autoUpdateAnimBg="0"/>
      <p:bldP spid="93189" grpId="0" autoUpdateAnimBg="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0645" name="Object 5"/>
          <p:cNvGraphicFramePr>
            <a:graphicFrameLocks noChangeAspect="1"/>
          </p:cNvGraphicFramePr>
          <p:nvPr/>
        </p:nvGraphicFramePr>
        <p:xfrm>
          <a:off x="468313" y="1125538"/>
          <a:ext cx="8077200" cy="3376612"/>
        </p:xfrm>
        <a:graphic>
          <a:graphicData uri="http://schemas.openxmlformats.org/presentationml/2006/ole">
            <mc:AlternateContent xmlns:mc="http://schemas.openxmlformats.org/markup-compatibility/2006">
              <mc:Choice xmlns:v="urn:schemas-microsoft-com:vml" Requires="v">
                <p:oleObj spid="_x0000_s240653" name="Visio" r:id="rId4" imgW="4143756" imgH="1903476" progId="Visio.Drawing.11">
                  <p:embed/>
                </p:oleObj>
              </mc:Choice>
              <mc:Fallback>
                <p:oleObj name="Visio" r:id="rId4" imgW="4143756" imgH="1903476" progId="Visio.Drawing.11">
                  <p:embed/>
                  <p:pic>
                    <p:nvPicPr>
                      <p:cNvPr id="0" name="Object 5"/>
                      <p:cNvPicPr>
                        <a:picLocks noChangeAspect="1" noChangeArrowheads="1"/>
                      </p:cNvPicPr>
                      <p:nvPr/>
                    </p:nvPicPr>
                    <p:blipFill>
                      <a:blip r:embed="rId5">
                        <a:extLst>
                          <a:ext uri="{28A0092B-C50C-407E-A947-70E740481C1C}">
                            <a14:useLocalDpi xmlns:a14="http://schemas.microsoft.com/office/drawing/2010/main" val="0"/>
                          </a:ext>
                        </a:extLst>
                      </a:blip>
                      <a:srcRect b="8986"/>
                      <a:stretch>
                        <a:fillRect/>
                      </a:stretch>
                    </p:blipFill>
                    <p:spPr bwMode="auto">
                      <a:xfrm>
                        <a:off x="468313" y="1125538"/>
                        <a:ext cx="8077200" cy="3376612"/>
                      </a:xfrm>
                      <a:prstGeom prst="rect">
                        <a:avLst/>
                      </a:prstGeom>
                      <a:solidFill>
                        <a:srgbClr val="FFFFFF"/>
                      </a:solidFill>
                      <a:ln w="57150" cmpd="thickThin">
                        <a:solidFill>
                          <a:srgbClr val="FF33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40646" name="Rectangle 6"/>
          <p:cNvSpPr>
            <a:spLocks noGrp="1" noChangeArrowheads="1"/>
          </p:cNvSpPr>
          <p:nvPr>
            <p:ph type="title"/>
          </p:nvPr>
        </p:nvSpPr>
        <p:spPr>
          <a:xfrm>
            <a:off x="179388" y="549275"/>
            <a:ext cx="8229600" cy="504825"/>
          </a:xfrm>
          <a:noFill/>
          <a:ln/>
        </p:spPr>
        <p:txBody>
          <a:bodyPr/>
          <a:lstStyle/>
          <a:p>
            <a:pPr algn="l">
              <a:spcBef>
                <a:spcPct val="50000"/>
              </a:spcBef>
            </a:pPr>
            <a:r>
              <a:rPr lang="zh-CN" altLang="en-US" sz="2800" b="1">
                <a:solidFill>
                  <a:srgbClr val="FFFFFF"/>
                </a:solidFill>
                <a:ea typeface="楷体_GB2312" pitchFamily="49" charset="-122"/>
              </a:rPr>
              <a:t>解：写出各输入端的逻辑式</a:t>
            </a:r>
          </a:p>
        </p:txBody>
      </p:sp>
      <p:sp>
        <p:nvSpPr>
          <p:cNvPr id="240647" name="Rectangle 7"/>
          <p:cNvSpPr>
            <a:spLocks noChangeArrowheads="1"/>
          </p:cNvSpPr>
          <p:nvPr/>
        </p:nvSpPr>
        <p:spPr bwMode="auto">
          <a:xfrm>
            <a:off x="0" y="0"/>
            <a:ext cx="3244850" cy="536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kumimoji="0" lang="en-US" altLang="zh-CN" sz="3200" u="sng">
                <a:solidFill>
                  <a:schemeClr val="tx1"/>
                </a:solidFill>
                <a:effectLst>
                  <a:outerShdw blurRad="38100" dist="38100" dir="2700000" algn="tl">
                    <a:srgbClr val="FFFFFF"/>
                  </a:outerShdw>
                </a:effectLst>
              </a:rPr>
              <a:t>4.3.4 </a:t>
            </a:r>
            <a:r>
              <a:rPr kumimoji="0" lang="zh-CN" altLang="en-US" sz="3200" u="sng">
                <a:solidFill>
                  <a:schemeClr val="tx1"/>
                </a:solidFill>
                <a:effectLst>
                  <a:outerShdw blurRad="38100" dist="38100" dir="2700000" algn="tl">
                    <a:srgbClr val="FFFFFF"/>
                  </a:outerShdw>
                </a:effectLst>
              </a:rPr>
              <a:t>加法器</a:t>
            </a:r>
          </a:p>
        </p:txBody>
      </p:sp>
      <p:graphicFrame>
        <p:nvGraphicFramePr>
          <p:cNvPr id="240648" name="Object 8"/>
          <p:cNvGraphicFramePr>
            <a:graphicFrameLocks noChangeAspect="1"/>
          </p:cNvGraphicFramePr>
          <p:nvPr/>
        </p:nvGraphicFramePr>
        <p:xfrm>
          <a:off x="250825" y="4724400"/>
          <a:ext cx="8353425" cy="1955800"/>
        </p:xfrm>
        <a:graphic>
          <a:graphicData uri="http://schemas.openxmlformats.org/presentationml/2006/ole">
            <mc:AlternateContent xmlns:mc="http://schemas.openxmlformats.org/markup-compatibility/2006">
              <mc:Choice xmlns:v="urn:schemas-microsoft-com:vml" Requires="v">
                <p:oleObj spid="_x0000_s240654" name="公式" r:id="rId6" imgW="3911400" imgH="914400" progId="Equation.3">
                  <p:embed/>
                </p:oleObj>
              </mc:Choice>
              <mc:Fallback>
                <p:oleObj name="公式" r:id="rId6" imgW="3911400" imgH="914400" progId="Equation.3">
                  <p:embed/>
                  <p:pic>
                    <p:nvPicPr>
                      <p:cNvPr id="0" name="Object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0825" y="4724400"/>
                        <a:ext cx="8353425" cy="1955800"/>
                      </a:xfrm>
                      <a:prstGeom prst="rect">
                        <a:avLst/>
                      </a:prstGeom>
                      <a:solidFill>
                        <a:srgbClr val="FFFFFF"/>
                      </a:solidFill>
                      <a:ln w="57150" cmpd="thickThin">
                        <a:solidFill>
                          <a:srgbClr val="FF3399"/>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40646"/>
                                        </p:tgtEl>
                                        <p:attrNameLst>
                                          <p:attrName>style.visibility</p:attrName>
                                        </p:attrNameLst>
                                      </p:cBhvr>
                                      <p:to>
                                        <p:strVal val="visible"/>
                                      </p:to>
                                    </p:set>
                                    <p:animEffect transition="in" filter="wipe(left)">
                                      <p:cBhvr>
                                        <p:cTn id="7" dur="1000"/>
                                        <p:tgtEl>
                                          <p:spTgt spid="24064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240645"/>
                                        </p:tgtEl>
                                        <p:attrNameLst>
                                          <p:attrName>style.visibility</p:attrName>
                                        </p:attrNameLst>
                                      </p:cBhvr>
                                      <p:to>
                                        <p:strVal val="visible"/>
                                      </p:to>
                                    </p:set>
                                    <p:animEffect transition="in" filter="dissolve">
                                      <p:cBhvr>
                                        <p:cTn id="12" dur="1000"/>
                                        <p:tgtEl>
                                          <p:spTgt spid="24064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240648"/>
                                        </p:tgtEl>
                                        <p:attrNameLst>
                                          <p:attrName>style.visibility</p:attrName>
                                        </p:attrNameLst>
                                      </p:cBhvr>
                                      <p:to>
                                        <p:strVal val="visible"/>
                                      </p:to>
                                    </p:set>
                                    <p:animEffect transition="in" filter="fade">
                                      <p:cBhvr>
                                        <p:cTn id="17" dur="1000"/>
                                        <p:tgtEl>
                                          <p:spTgt spid="2406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0646" grpId="0" autoUpdateAnimBg="0"/>
    </p:bldLst>
  </p:timing>
</p:sld>
</file>

<file path=ppt/theme/theme1.xml><?xml version="1.0" encoding="utf-8"?>
<a:theme xmlns:a="http://schemas.openxmlformats.org/drawingml/2006/main" name="三维021">
  <a:themeElements>
    <a:clrScheme name="三维021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三维021">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2800" b="1" i="0" u="none" strike="noStrike" cap="none" normalizeH="0" baseline="0" smtClean="0">
            <a:ln>
              <a:noFill/>
            </a:ln>
            <a:solidFill>
              <a:srgbClr val="FFFFFF"/>
            </a:solidFill>
            <a:effectLst/>
            <a:latin typeface="Times New Roman" pitchFamily="18" charset="0"/>
            <a:ea typeface="楷体_GB2312" pitchFamily="49"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2800" b="1" i="0" u="none" strike="noStrike" cap="none" normalizeH="0" baseline="0" smtClean="0">
            <a:ln>
              <a:noFill/>
            </a:ln>
            <a:solidFill>
              <a:srgbClr val="FFFFFF"/>
            </a:solidFill>
            <a:effectLst/>
            <a:latin typeface="Times New Roman" pitchFamily="18" charset="0"/>
            <a:ea typeface="楷体_GB2312" pitchFamily="49" charset="-122"/>
          </a:defRPr>
        </a:defPPr>
      </a:lstStyle>
    </a:lnDef>
  </a:objectDefaults>
  <a:extraClrSchemeLst>
    <a:extraClrScheme>
      <a:clrScheme name="三维021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三维021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三维021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三维021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三维02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三维02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三维02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三维1021">
  <a:themeElements>
    <a:clrScheme name="三维1021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三维1021">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2800" b="1" i="0" u="none" strike="noStrike" cap="none" normalizeH="0" baseline="0" smtClean="0">
            <a:ln>
              <a:noFill/>
            </a:ln>
            <a:solidFill>
              <a:srgbClr val="FFFFFF"/>
            </a:solidFill>
            <a:effectLst/>
            <a:latin typeface="Times New Roman" pitchFamily="18" charset="0"/>
            <a:ea typeface="楷体_GB2312" pitchFamily="49"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2800" b="1" i="0" u="none" strike="noStrike" cap="none" normalizeH="0" baseline="0" smtClean="0">
            <a:ln>
              <a:noFill/>
            </a:ln>
            <a:solidFill>
              <a:srgbClr val="FFFFFF"/>
            </a:solidFill>
            <a:effectLst/>
            <a:latin typeface="Times New Roman" pitchFamily="18" charset="0"/>
            <a:ea typeface="楷体_GB2312" pitchFamily="49" charset="-122"/>
          </a:defRPr>
        </a:defPPr>
      </a:lstStyle>
    </a:lnDef>
  </a:objectDefaults>
  <a:extraClrSchemeLst>
    <a:extraClrScheme>
      <a:clrScheme name="三维1021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三维1021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三维1021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三维1021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三维102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三维102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三维102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三维121">
  <a:themeElements>
    <a:clrScheme name="三维121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三维121">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2800" b="1" i="0" u="none" strike="noStrike" cap="none" normalizeH="0" baseline="0" smtClean="0">
            <a:ln>
              <a:noFill/>
            </a:ln>
            <a:solidFill>
              <a:srgbClr val="FFFFFF"/>
            </a:solidFill>
            <a:effectLst/>
            <a:latin typeface="Times New Roman" pitchFamily="18" charset="0"/>
            <a:ea typeface="楷体_GB2312" pitchFamily="49"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2800" b="1" i="0" u="none" strike="noStrike" cap="none" normalizeH="0" baseline="0" smtClean="0">
            <a:ln>
              <a:noFill/>
            </a:ln>
            <a:solidFill>
              <a:srgbClr val="FFFFFF"/>
            </a:solidFill>
            <a:effectLst/>
            <a:latin typeface="Times New Roman" pitchFamily="18" charset="0"/>
            <a:ea typeface="楷体_GB2312" pitchFamily="49" charset="-122"/>
          </a:defRPr>
        </a:defPPr>
      </a:lstStyle>
    </a:lnDef>
  </a:objectDefaults>
  <a:extraClrSchemeLst>
    <a:extraClrScheme>
      <a:clrScheme name="三维121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三维121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三维121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三维121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三维12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三维12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三维12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三维1521">
  <a:themeElements>
    <a:clrScheme name="三维1521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三维1521">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2800" b="1" i="0" u="none" strike="noStrike" cap="none" normalizeH="0" baseline="0" smtClean="0">
            <a:ln>
              <a:noFill/>
            </a:ln>
            <a:solidFill>
              <a:srgbClr val="FFFFFF"/>
            </a:solidFill>
            <a:effectLst/>
            <a:latin typeface="Times New Roman" pitchFamily="18" charset="0"/>
            <a:ea typeface="楷体_GB2312" pitchFamily="49"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2800" b="1" i="0" u="none" strike="noStrike" cap="none" normalizeH="0" baseline="0" smtClean="0">
            <a:ln>
              <a:noFill/>
            </a:ln>
            <a:solidFill>
              <a:srgbClr val="FFFFFF"/>
            </a:solidFill>
            <a:effectLst/>
            <a:latin typeface="Times New Roman" pitchFamily="18" charset="0"/>
            <a:ea typeface="楷体_GB2312" pitchFamily="49" charset="-122"/>
          </a:defRPr>
        </a:defPPr>
      </a:lstStyle>
    </a:lnDef>
  </a:objectDefaults>
  <a:extraClrSchemeLst>
    <a:extraClrScheme>
      <a:clrScheme name="三维1521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三维1521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三维1521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三维1521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三维152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三维152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三维152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三维421">
  <a:themeElements>
    <a:clrScheme name="三维421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三维421">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2800" b="1" i="0" u="none" strike="noStrike" cap="none" normalizeH="0" baseline="0" smtClean="0">
            <a:ln>
              <a:noFill/>
            </a:ln>
            <a:solidFill>
              <a:srgbClr val="FFFFFF"/>
            </a:solidFill>
            <a:effectLst/>
            <a:latin typeface="Times New Roman" pitchFamily="18" charset="0"/>
            <a:ea typeface="楷体_GB2312" pitchFamily="49"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2800" b="1" i="0" u="none" strike="noStrike" cap="none" normalizeH="0" baseline="0" smtClean="0">
            <a:ln>
              <a:noFill/>
            </a:ln>
            <a:solidFill>
              <a:srgbClr val="FFFFFF"/>
            </a:solidFill>
            <a:effectLst/>
            <a:latin typeface="Times New Roman" pitchFamily="18" charset="0"/>
            <a:ea typeface="楷体_GB2312" pitchFamily="49" charset="-122"/>
          </a:defRPr>
        </a:defPPr>
      </a:lstStyle>
    </a:lnDef>
  </a:objectDefaults>
  <a:extraClrSchemeLst>
    <a:extraClrScheme>
      <a:clrScheme name="三维421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三维421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三维421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三维421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三维42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三维42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三维42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061">
  <a:themeElements>
    <a:clrScheme name="06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fontScheme name="061">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2800" b="1" i="0" u="none" strike="noStrike" cap="none" normalizeH="0" baseline="0" smtClean="0">
            <a:ln>
              <a:noFill/>
            </a:ln>
            <a:solidFill>
              <a:srgbClr val="FFFFFF"/>
            </a:solidFill>
            <a:effectLst/>
            <a:latin typeface="Times New Roman" pitchFamily="18" charset="0"/>
            <a:ea typeface="楷体_GB2312" pitchFamily="49"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2800" b="1" i="0" u="none" strike="noStrike" cap="none" normalizeH="0" baseline="0" smtClean="0">
            <a:ln>
              <a:noFill/>
            </a:ln>
            <a:solidFill>
              <a:srgbClr val="FFFFFF"/>
            </a:solidFill>
            <a:effectLst/>
            <a:latin typeface="Times New Roman" pitchFamily="18" charset="0"/>
            <a:ea typeface="楷体_GB2312" pitchFamily="49" charset="-122"/>
          </a:defRPr>
        </a:defPPr>
      </a:lstStyle>
    </a:lnDef>
  </a:objectDefaults>
  <a:extraClrSchemeLst>
    <a:extraClrScheme>
      <a:clrScheme name="06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06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06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06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06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06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06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06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06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06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06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06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664</Template>
  <TotalTime>5045</TotalTime>
  <Words>7873</Words>
  <Application>Microsoft Office PowerPoint</Application>
  <PresentationFormat>全屏显示(4:3)</PresentationFormat>
  <Paragraphs>1829</Paragraphs>
  <Slides>116</Slides>
  <Notes>116</Notes>
  <HiddenSlides>0</HiddenSlides>
  <MMClips>0</MMClips>
  <ScaleCrop>false</ScaleCrop>
  <HeadingPairs>
    <vt:vector size="8" baseType="variant">
      <vt:variant>
        <vt:lpstr>已用的字体</vt:lpstr>
      </vt:variant>
      <vt:variant>
        <vt:i4>8</vt:i4>
      </vt:variant>
      <vt:variant>
        <vt:lpstr>主题</vt:lpstr>
      </vt:variant>
      <vt:variant>
        <vt:i4>6</vt:i4>
      </vt:variant>
      <vt:variant>
        <vt:lpstr>嵌入 OLE 服务器</vt:lpstr>
      </vt:variant>
      <vt:variant>
        <vt:i4>3</vt:i4>
      </vt:variant>
      <vt:variant>
        <vt:lpstr>幻灯片标题</vt:lpstr>
      </vt:variant>
      <vt:variant>
        <vt:i4>116</vt:i4>
      </vt:variant>
    </vt:vector>
  </HeadingPairs>
  <TitlesOfParts>
    <vt:vector size="133" baseType="lpstr">
      <vt:lpstr>Times New Roman</vt:lpstr>
      <vt:lpstr>宋体</vt:lpstr>
      <vt:lpstr>Arial</vt:lpstr>
      <vt:lpstr>楷体_GB2312</vt:lpstr>
      <vt:lpstr>Wingdings</vt:lpstr>
      <vt:lpstr>Symbol</vt:lpstr>
      <vt:lpstr>Comic Sans MS</vt:lpstr>
      <vt:lpstr>华文彩云</vt:lpstr>
      <vt:lpstr>三维021</vt:lpstr>
      <vt:lpstr>三维1021</vt:lpstr>
      <vt:lpstr>三维121</vt:lpstr>
      <vt:lpstr>三维1521</vt:lpstr>
      <vt:lpstr>三维421</vt:lpstr>
      <vt:lpstr>061</vt:lpstr>
      <vt:lpstr>Microsoft Visio 绘图</vt:lpstr>
      <vt:lpstr>Microsoft 公式 3.0</vt:lpstr>
      <vt:lpstr>Microsoft Photo Editor 3.0 照片</vt:lpstr>
      <vt:lpstr>第三章 组合逻辑电路</vt:lpstr>
      <vt:lpstr>本章主要内容</vt:lpstr>
      <vt:lpstr>4.1 概述 </vt:lpstr>
      <vt:lpstr>2. 逻辑功能的描述</vt:lpstr>
      <vt:lpstr>其输出输入的逻辑关系可表述为</vt:lpstr>
      <vt:lpstr>4.2.1 组合逻辑电路的分析方法</vt:lpstr>
      <vt:lpstr>例4.2.1 分析图 4.2.1所示逻辑电路的逻辑功能。</vt:lpstr>
      <vt:lpstr>b.化简：</vt:lpstr>
      <vt:lpstr>c.由上述最简逻辑式可得输出输入的真值表如表4.2.1所示</vt:lpstr>
      <vt:lpstr>例4.2.2 分析图4.2.2所示电路的逻辑功能</vt:lpstr>
      <vt:lpstr>练习：如图4.2.3所示电路，分析其逻辑功能。</vt:lpstr>
      <vt:lpstr>4.2.2 组合逻辑电路的设计方法</vt:lpstr>
      <vt:lpstr>二 、写出逻辑函数式</vt:lpstr>
      <vt:lpstr>组合逻辑电路的设计过程也可用图4.2.4的框图来表示</vt:lpstr>
      <vt:lpstr>例3.2.3设两个一位二进制数A和B，试设计判别器，若A&gt;B,则输出Y为1，否则输出Y为0.</vt:lpstr>
      <vt:lpstr>例3.2.4  设 x 和y 是两个两位的二进制数，其中x＝x1 x2，y＝y1 y2，试设计一判别器，当x &gt; y 时，输出为1； 否则为0，试用与非门实现这个逻辑要求</vt:lpstr>
      <vt:lpstr>PowerPoint 演示文稿</vt:lpstr>
      <vt:lpstr>练习</vt:lpstr>
      <vt:lpstr>4.3 若干常用的组合逻辑电路</vt:lpstr>
      <vt:lpstr>一、 普通编码器</vt:lpstr>
      <vt:lpstr>其输出输入的真值表为</vt:lpstr>
      <vt:lpstr>其逻辑电路如图4.3.2所示</vt:lpstr>
      <vt:lpstr>二 、优先编码器</vt:lpstr>
      <vt:lpstr>PowerPoint 演示文稿</vt:lpstr>
      <vt:lpstr>           由P170图4.3.3可知，不考虑扩展端，8线-3线优先编码器（设I7优先权最高，…，I0优先权最低）其真值表如表所示</vt:lpstr>
      <vt:lpstr>        为了扩展电路的功能和使用的灵活性，在8线－3线优先编码器74HC148中附加了选通输出端Y S和扩展端Y EX，且由P170图4.3.3可知</vt:lpstr>
      <vt:lpstr>74HC148的真值表如下表</vt:lpstr>
      <vt:lpstr>说明：</vt:lpstr>
      <vt:lpstr>PowerPoint 演示文稿</vt:lpstr>
      <vt:lpstr>例3.3.1试用两片74HC148接成16线－4线优先编码器，将A0～ A1516个低电平输入信号编为0000～1111 16个4位二进制代码，其中A15的优先权最高， A0的优先权最低</vt:lpstr>
      <vt:lpstr>b.根据优先权的要求，若第一片的优先级比第二片高，则第一片的输入为A15～ A8，第二片的输入为A7～ A0。当第一片工作，即有输入信号时，第二片禁止工作，也就是使得第二片的S＝1。</vt:lpstr>
      <vt:lpstr>c. 由于74HC148输出端只有3个，要想根据要求输出为4线，必须借用第一片的扩展端YEX。由于有输入时，YEX＝0，无输入时YEX＝1，故加反相器可作输出四位二进制数码的最高位。</vt:lpstr>
      <vt:lpstr>PowerPoint 演示文稿</vt:lpstr>
      <vt:lpstr>三、  二－十进制优先编码器74LS147</vt:lpstr>
      <vt:lpstr>其功能表为</vt:lpstr>
      <vt:lpstr>4.3.2  译码器</vt:lpstr>
      <vt:lpstr>其真值表如表</vt:lpstr>
      <vt:lpstr>1.二极管与门阵列构成的3位二进制译码器</vt:lpstr>
      <vt:lpstr>则当A2A1A0=010时，则只有Y2＝1</vt:lpstr>
      <vt:lpstr>2.中规模集成译码器74HC138</vt:lpstr>
      <vt:lpstr>图4.3.9为74HC138的逻辑符号</vt:lpstr>
      <vt:lpstr>其逻辑功能表为</vt:lpstr>
      <vt:lpstr>注：</vt:lpstr>
      <vt:lpstr>b. 当S1＝1，S2＋ S3＝0时，译码器处于工作状态</vt:lpstr>
      <vt:lpstr>PowerPoint 演示文稿</vt:lpstr>
      <vt:lpstr>PowerPoint 演示文稿</vt:lpstr>
      <vt:lpstr>例3.3.2 试用两片3线－8线译码器74HC138组成4线－16线译码器，将输出的4位二进制代码D3 D2 D1 D0译成16个独立的低电平信号Z0～ Z15</vt:lpstr>
      <vt:lpstr>实现的电路如图4.3.10所示</vt:lpstr>
      <vt:lpstr>二  、二－十进制译码器</vt:lpstr>
      <vt:lpstr>三、用译码器设计组合逻辑电路</vt:lpstr>
      <vt:lpstr>解：先将要输出的逻辑函数化成最小项之和的形式，即</vt:lpstr>
      <vt:lpstr>由于74HC138的输出为</vt:lpstr>
      <vt:lpstr>例4.3.2 试利用3线－8线译码器74HC138及与非门实现全减器，设A为被减数，B为减数，CI为低位的借位，D为差，CO为向高位的借位。</vt:lpstr>
      <vt:lpstr>c.由74HC138的输出可知</vt:lpstr>
      <vt:lpstr>例4.3.3  由3线－8线译码器74HC138所组成的电路如图4.3.14所示，试分析该电路的逻辑功能。</vt:lpstr>
      <vt:lpstr>输出输入的真值表为</vt:lpstr>
      <vt:lpstr>四 、显示译码器</vt:lpstr>
      <vt:lpstr>注：(1)  半导体数码管每段都是一个发光二极管（LED），材料不同，LED发出光线的波长不同，其发光的颜色也不一样。</vt:lpstr>
      <vt:lpstr>(3)  半导体数码管的优点是工作电压低，体积小、寿命长、可靠性高、响应时间短、亮度高等。缺点为工作电流大（10mA）。</vt:lpstr>
      <vt:lpstr>        当有外加电场，并且选择不同的电极组合并加以电压，由于液晶分子的整齐排列被破坏，呈浑浊状态，射入的光线大部分被吸收，故呈暗灰色，可以显示出各种字符来。</vt:lpstr>
      <vt:lpstr>如共阴极数码管BS201A</vt:lpstr>
      <vt:lpstr>下表为BCD－七段显示译码器的真值表（驱动共阴极数码管）</vt:lpstr>
      <vt:lpstr>从真值表画出Ya～ Yg的卡诺图，圈“0”然后求反可得各输出端的逻辑式</vt:lpstr>
      <vt:lpstr>各输出端的逻辑式为</vt:lpstr>
      <vt:lpstr>7448是就是按照上面的逻辑式设计，并添加一些附加控制端和输出端，集成的BCD－七段显示译码器，可以驱动共阴极数码管。其逻辑图如图4.3.16所示</vt:lpstr>
      <vt:lpstr>其中：</vt:lpstr>
      <vt:lpstr>4.3.2  译码器</vt:lpstr>
      <vt:lpstr>4.3.2  译码器</vt:lpstr>
      <vt:lpstr>4.3.2  译码器</vt:lpstr>
      <vt:lpstr> 图3.3.13为7448驱动共阴极半导体数码管BS201A的工作电路。</vt:lpstr>
      <vt:lpstr>利用RBI 和RBO 的配合，实现多位显示系统的灭零控制，图4.3.19为有灭零控制的8位数码显示系统</vt:lpstr>
      <vt:lpstr>3.3.3 数据选择器</vt:lpstr>
      <vt:lpstr>其中数据选择器的逻辑图形符号如图4.3.21所示其中之一的数据选择器的逻辑图如图4.3.22所示</vt:lpstr>
      <vt:lpstr>其中对于一个数据选择器：</vt:lpstr>
      <vt:lpstr>其真值表如下表所示</vt:lpstr>
      <vt:lpstr>例4.3.4试用双4选1数据选择器74HC153组成8选1数据选择器。</vt:lpstr>
      <vt:lpstr>二、 用数据选择器设计组合逻辑电路</vt:lpstr>
      <vt:lpstr>例4.3.5   分别用4选1和8选1数据选择器实现逻辑函数</vt:lpstr>
      <vt:lpstr>双4选1数据选择器74HC153的一个4选1数据选择器的输出端逻辑函数为</vt:lpstr>
      <vt:lpstr>其电路连线如图4.3.23所示</vt:lpstr>
      <vt:lpstr>8选1数据选择器74HC151的输出端逻辑式为</vt:lpstr>
      <vt:lpstr>故其外部接线图如图4.3.24所示</vt:lpstr>
      <vt:lpstr>例4.3.6试用双4选1数据选择器74HC153构成全减器，设A为被减数，B为减数，CI为低位的借位，D为差，CO为向高位的借位。</vt:lpstr>
      <vt:lpstr>比较令：</vt:lpstr>
      <vt:lpstr>则电路的连线图如图4.3.25所示</vt:lpstr>
      <vt:lpstr>4.3.4 加法器</vt:lpstr>
      <vt:lpstr>其逻辑电路及逻辑符号如图4.3.26所示</vt:lpstr>
      <vt:lpstr>2. 全加器</vt:lpstr>
      <vt:lpstr>        由半加器组成的全加器的逻辑电路和逻辑符号如图4.3.27所示</vt:lpstr>
      <vt:lpstr>         双全加器74LS183的内部电路是按下式构建的，如图4.3.27所示</vt:lpstr>
      <vt:lpstr>二 、多位加法器</vt:lpstr>
      <vt:lpstr>        串行进位加法器结构简单，但运算速度慢。应用在对运算速度要求不高的场合。T692就是这种串行进位加法器。</vt:lpstr>
      <vt:lpstr>2.超前进位加法器</vt:lpstr>
      <vt:lpstr>设Gi＝AiBi为进位生成函数，Pi＝ Ai＋Bi为进位传递函数，则上式可写成</vt:lpstr>
      <vt:lpstr>        74LS283就是采用这种超前进位的原理构成的4 位超前进位加法器，其内部电路如图4.3.29所示</vt:lpstr>
      <vt:lpstr>以i＝0和i＝1为例</vt:lpstr>
      <vt:lpstr>逻辑图形符号如图4.3.30所示。</vt:lpstr>
      <vt:lpstr>三 、用加法器设计组合逻辑电路</vt:lpstr>
      <vt:lpstr>解：写出各输入端的逻辑式</vt:lpstr>
      <vt:lpstr>则当Y7＝0时，74LS283(1)：A3＝0,A2＝D6，A1=D5，A0＝D4，74LS283(2)：A3＝D3,        A2＝D2，A1=D1，A0＝D0， CI=0,做加法后和为 Y7～Y0=0D6~D0.</vt:lpstr>
      <vt:lpstr>则当Y7＝1时，74LS283(1)：A3＝1,A2＝D6，A1=D 5，A0＝D 4，74LS283(2)：A3＝D 3, A2＝D 2，A1=D 1，A0＝D 0， CI=1,做加法后和为 Y7～Y0=1D 6~D 0  +1, </vt:lpstr>
      <vt:lpstr>例4.3.8   将BCD的8421码转换为余3码</vt:lpstr>
      <vt:lpstr>3.3.5 数值比较器</vt:lpstr>
      <vt:lpstr>二 、  多位数值比较器</vt:lpstr>
      <vt:lpstr>图4.3.34为集成4位二进制比较器CC14585的内部逻辑电路</vt:lpstr>
      <vt:lpstr>其逻辑图形符号如图4.3.35所示</vt:lpstr>
      <vt:lpstr>其输出端的逻辑式为</vt:lpstr>
      <vt:lpstr>PowerPoint 演示文稿</vt:lpstr>
      <vt:lpstr>当C&gt;D,CC14585(2)的Y（C&gt;D)=1,此时可能C7～ C6&gt; D7～ D6,若C7～ C6＝ D7～ D6,则C3～ C0&gt; D3～ D0, CC14585(2)的I（A&lt;B)= I（A=B)=0, I（A&gt;B)=1, Y（C&gt;D)=1</vt:lpstr>
      <vt:lpstr>例4.3.10 电路如图4.3.36所示，试说明电路的输出Y1、Y2和Y3的逻辑功能。</vt:lpstr>
      <vt:lpstr>4.4 组合逻辑电路中的竞争－冒险现象(自学）</vt:lpstr>
      <vt:lpstr>2.竞争－冒险：由于竞争而在电路输出端可能产生尖峰脉冲的现象就叫竞争－冒险</vt:lpstr>
      <vt:lpstr>4.4.3 消除竞争－冒险现象的方法</vt:lpstr>
      <vt:lpstr>例4.4.1 试判断图4.4.2中的电路是否存在竞争－冒险，已知任何瞬时输入变量只可能有一个改变状态。若存在竞争－冒险，应如何修改电路。</vt:lpstr>
      <vt:lpstr>则消除由A带来的竞争－冒险的如图4.4.3所示</vt:lpstr>
      <vt:lpstr>作    业</vt:lpstr>
    </vt:vector>
  </TitlesOfParts>
  <Company>Microsoft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第三章    组合逻辑电路</dc:title>
  <dc:creator>xxp</dc:creator>
  <cp:lastModifiedBy>jxs</cp:lastModifiedBy>
  <cp:revision>348</cp:revision>
  <cp:lastPrinted>1601-01-01T00:00:00Z</cp:lastPrinted>
  <dcterms:created xsi:type="dcterms:W3CDTF">2004-10-07T02:00:31Z</dcterms:created>
  <dcterms:modified xsi:type="dcterms:W3CDTF">2012-08-20T19:03:41Z</dcterms:modified>
</cp:coreProperties>
</file>